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304" r:id="rId3"/>
    <p:sldId id="322" r:id="rId4"/>
    <p:sldId id="313" r:id="rId5"/>
    <p:sldId id="305" r:id="rId6"/>
    <p:sldId id="306" r:id="rId7"/>
    <p:sldId id="308" r:id="rId8"/>
    <p:sldId id="314" r:id="rId9"/>
    <p:sldId id="315" r:id="rId10"/>
    <p:sldId id="316" r:id="rId11"/>
    <p:sldId id="307" r:id="rId12"/>
    <p:sldId id="317" r:id="rId13"/>
    <p:sldId id="318" r:id="rId14"/>
    <p:sldId id="319" r:id="rId15"/>
    <p:sldId id="320" r:id="rId16"/>
    <p:sldId id="349" r:id="rId17"/>
    <p:sldId id="373" r:id="rId18"/>
    <p:sldId id="374" r:id="rId19"/>
    <p:sldId id="375" r:id="rId20"/>
    <p:sldId id="376" r:id="rId21"/>
    <p:sldId id="377" r:id="rId22"/>
    <p:sldId id="378" r:id="rId23"/>
    <p:sldId id="379" r:id="rId24"/>
    <p:sldId id="372" r:id="rId25"/>
    <p:sldId id="298" r:id="rId26"/>
    <p:sldId id="257" r:id="rId27"/>
    <p:sldId id="263" r:id="rId28"/>
    <p:sldId id="262" r:id="rId29"/>
    <p:sldId id="297" r:id="rId30"/>
    <p:sldId id="303" r:id="rId31"/>
    <p:sldId id="264" r:id="rId32"/>
    <p:sldId id="295" r:id="rId33"/>
    <p:sldId id="265" r:id="rId34"/>
    <p:sldId id="266" r:id="rId35"/>
    <p:sldId id="267" r:id="rId36"/>
    <p:sldId id="299" r:id="rId37"/>
    <p:sldId id="300" r:id="rId38"/>
    <p:sldId id="301" r:id="rId39"/>
    <p:sldId id="302" r:id="rId40"/>
    <p:sldId id="269" r:id="rId41"/>
    <p:sldId id="270" r:id="rId42"/>
    <p:sldId id="271" r:id="rId43"/>
    <p:sldId id="272" r:id="rId44"/>
    <p:sldId id="258" r:id="rId45"/>
    <p:sldId id="296" r:id="rId46"/>
    <p:sldId id="273" r:id="rId47"/>
    <p:sldId id="274" r:id="rId48"/>
    <p:sldId id="275" r:id="rId49"/>
    <p:sldId id="276" r:id="rId50"/>
    <p:sldId id="277" r:id="rId51"/>
    <p:sldId id="278" r:id="rId52"/>
    <p:sldId id="282" r:id="rId53"/>
    <p:sldId id="283" r:id="rId54"/>
    <p:sldId id="284" r:id="rId55"/>
    <p:sldId id="285" r:id="rId56"/>
    <p:sldId id="280" r:id="rId57"/>
    <p:sldId id="286" r:id="rId58"/>
    <p:sldId id="287" r:id="rId59"/>
    <p:sldId id="288" r:id="rId60"/>
    <p:sldId id="290" r:id="rId61"/>
    <p:sldId id="294" r:id="rId62"/>
    <p:sldId id="291" r:id="rId63"/>
    <p:sldId id="293" r:id="rId64"/>
    <p:sldId id="292" r:id="rId65"/>
    <p:sldId id="370" r:id="rId66"/>
    <p:sldId id="381" r:id="rId67"/>
    <p:sldId id="380" r:id="rId68"/>
    <p:sldId id="323" r:id="rId69"/>
    <p:sldId id="351" r:id="rId70"/>
    <p:sldId id="324" r:id="rId71"/>
    <p:sldId id="350" r:id="rId72"/>
    <p:sldId id="325" r:id="rId73"/>
    <p:sldId id="352" r:id="rId74"/>
    <p:sldId id="326" r:id="rId75"/>
    <p:sldId id="354" r:id="rId76"/>
    <p:sldId id="353" r:id="rId77"/>
    <p:sldId id="328" r:id="rId78"/>
    <p:sldId id="329" r:id="rId79"/>
    <p:sldId id="330" r:id="rId80"/>
    <p:sldId id="361" r:id="rId81"/>
    <p:sldId id="331" r:id="rId82"/>
    <p:sldId id="355" r:id="rId83"/>
    <p:sldId id="356" r:id="rId84"/>
    <p:sldId id="335" r:id="rId85"/>
    <p:sldId id="357" r:id="rId86"/>
    <p:sldId id="332" r:id="rId87"/>
    <p:sldId id="333" r:id="rId88"/>
    <p:sldId id="336" r:id="rId89"/>
    <p:sldId id="334" r:id="rId90"/>
    <p:sldId id="337" r:id="rId91"/>
    <p:sldId id="358" r:id="rId92"/>
    <p:sldId id="359" r:id="rId93"/>
    <p:sldId id="362" r:id="rId94"/>
    <p:sldId id="338" r:id="rId95"/>
    <p:sldId id="339" r:id="rId96"/>
    <p:sldId id="363" r:id="rId97"/>
    <p:sldId id="340" r:id="rId98"/>
    <p:sldId id="364" r:id="rId99"/>
    <p:sldId id="365" r:id="rId100"/>
    <p:sldId id="341" r:id="rId101"/>
    <p:sldId id="366" r:id="rId102"/>
    <p:sldId id="367" r:id="rId103"/>
    <p:sldId id="343" r:id="rId104"/>
    <p:sldId id="344" r:id="rId105"/>
    <p:sldId id="346" r:id="rId106"/>
    <p:sldId id="345" r:id="rId107"/>
    <p:sldId id="347" r:id="rId108"/>
    <p:sldId id="348" r:id="rId109"/>
    <p:sldId id="368" r:id="rId110"/>
    <p:sldId id="369" r:id="rId1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01627A5-79EB-432A-B6B9-44B4C9ADB1A1}">
          <p14:sldIdLst>
            <p14:sldId id="256"/>
            <p14:sldId id="304"/>
            <p14:sldId id="322"/>
          </p14:sldIdLst>
        </p14:section>
        <p14:section name="what is academic writing" id="{CE8F307C-FB7C-4EDA-8D67-45AD4605DB6C}">
          <p14:sldIdLst>
            <p14:sldId id="313"/>
            <p14:sldId id="305"/>
          </p14:sldIdLst>
        </p14:section>
        <p14:section name="types of academic writing" id="{7163FD68-CE42-4190-8ADB-31630BC52E85}">
          <p14:sldIdLst>
            <p14:sldId id="306"/>
            <p14:sldId id="308"/>
            <p14:sldId id="314"/>
            <p14:sldId id="315"/>
            <p14:sldId id="316"/>
          </p14:sldIdLst>
        </p14:section>
        <p14:section name="academic writing styles" id="{2365B7C8-6F76-4657-897E-FE1851D05BAA}">
          <p14:sldIdLst>
            <p14:sldId id="307"/>
            <p14:sldId id="317"/>
            <p14:sldId id="318"/>
            <p14:sldId id="319"/>
            <p14:sldId id="320"/>
          </p14:sldIdLst>
        </p14:section>
        <p14:section name="Importance of Good Academic Writing" id="{24F9D55E-FEC6-41D1-80A7-F6C5394382B8}">
          <p14:sldIdLst>
            <p14:sldId id="349"/>
            <p14:sldId id="373"/>
            <p14:sldId id="374"/>
            <p14:sldId id="375"/>
            <p14:sldId id="376"/>
            <p14:sldId id="377"/>
            <p14:sldId id="378"/>
            <p14:sldId id="379"/>
          </p14:sldIdLst>
        </p14:section>
        <p14:section name="Make good writing: What makes good writing?" id="{396EF2BB-9341-4063-8271-2CFD71A804B9}">
          <p14:sldIdLst>
            <p14:sldId id="372"/>
            <p14:sldId id="298"/>
            <p14:sldId id="257"/>
            <p14:sldId id="263"/>
            <p14:sldId id="262"/>
            <p14:sldId id="297"/>
            <p14:sldId id="303"/>
            <p14:sldId id="264"/>
            <p14:sldId id="295"/>
            <p14:sldId id="265"/>
            <p14:sldId id="266"/>
            <p14:sldId id="267"/>
            <p14:sldId id="299"/>
            <p14:sldId id="300"/>
            <p14:sldId id="301"/>
            <p14:sldId id="302"/>
            <p14:sldId id="269"/>
            <p14:sldId id="270"/>
            <p14:sldId id="271"/>
            <p14:sldId id="272"/>
            <p14:sldId id="258"/>
            <p14:sldId id="296"/>
            <p14:sldId id="273"/>
            <p14:sldId id="274"/>
            <p14:sldId id="275"/>
            <p14:sldId id="276"/>
            <p14:sldId id="277"/>
            <p14:sldId id="278"/>
            <p14:sldId id="282"/>
            <p14:sldId id="283"/>
            <p14:sldId id="284"/>
            <p14:sldId id="285"/>
            <p14:sldId id="280"/>
            <p14:sldId id="286"/>
            <p14:sldId id="287"/>
            <p14:sldId id="288"/>
            <p14:sldId id="290"/>
            <p14:sldId id="294"/>
            <p14:sldId id="291"/>
            <p14:sldId id="293"/>
            <p14:sldId id="292"/>
          </p14:sldIdLst>
        </p14:section>
        <p14:section name="Make good writing: Academic Writing Style Guide" id="{54592E34-29FE-4DE0-ACB2-F4DE4D83F047}">
          <p14:sldIdLst>
            <p14:sldId id="370"/>
            <p14:sldId id="381"/>
            <p14:sldId id="380"/>
            <p14:sldId id="323"/>
            <p14:sldId id="351"/>
            <p14:sldId id="324"/>
            <p14:sldId id="350"/>
            <p14:sldId id="325"/>
            <p14:sldId id="352"/>
            <p14:sldId id="326"/>
            <p14:sldId id="354"/>
            <p14:sldId id="353"/>
            <p14:sldId id="328"/>
            <p14:sldId id="329"/>
            <p14:sldId id="330"/>
            <p14:sldId id="361"/>
            <p14:sldId id="331"/>
            <p14:sldId id="355"/>
            <p14:sldId id="356"/>
            <p14:sldId id="335"/>
            <p14:sldId id="357"/>
            <p14:sldId id="332"/>
            <p14:sldId id="333"/>
            <p14:sldId id="336"/>
            <p14:sldId id="334"/>
            <p14:sldId id="337"/>
            <p14:sldId id="358"/>
            <p14:sldId id="359"/>
            <p14:sldId id="362"/>
            <p14:sldId id="338"/>
            <p14:sldId id="339"/>
            <p14:sldId id="363"/>
            <p14:sldId id="340"/>
            <p14:sldId id="364"/>
            <p14:sldId id="365"/>
            <p14:sldId id="341"/>
            <p14:sldId id="366"/>
            <p14:sldId id="367"/>
          </p14:sldIdLst>
        </p14:section>
        <p14:section name="Make good writing: Structure and Writing Style" id="{F12AA358-51FD-4828-ACB4-C93ED4603F48}">
          <p14:sldIdLst>
            <p14:sldId id="343"/>
            <p14:sldId id="344"/>
            <p14:sldId id="346"/>
            <p14:sldId id="345"/>
            <p14:sldId id="347"/>
            <p14:sldId id="348"/>
            <p14:sldId id="368"/>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46" autoAdjust="0"/>
    <p:restoredTop sz="77641" autoAdjust="0"/>
  </p:normalViewPr>
  <p:slideViewPr>
    <p:cSldViewPr>
      <p:cViewPr varScale="1">
        <p:scale>
          <a:sx n="57" d="100"/>
          <a:sy n="57" d="100"/>
        </p:scale>
        <p:origin x="557"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34C5E-4E7B-4E82-A5B6-2D2D6CBA36A3}" type="datetimeFigureOut">
              <a:rPr lang="zh-CN" altLang="en-US" smtClean="0"/>
              <a:t>2024/8/28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21ACE-5980-4166-89AC-4723FC1E1178}" type="slidenum">
              <a:rPr lang="zh-CN" altLang="en-US" smtClean="0"/>
              <a:t>‹#›</a:t>
            </a:fld>
            <a:endParaRPr lang="zh-CN" altLang="en-US"/>
          </a:p>
        </p:txBody>
      </p:sp>
    </p:spTree>
    <p:extLst>
      <p:ext uri="{BB962C8B-B14F-4D97-AF65-F5344CB8AC3E}">
        <p14:creationId xmlns:p14="http://schemas.microsoft.com/office/powerpoint/2010/main" val="413661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论文写作风格</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a:t>
            </a:fld>
            <a:endParaRPr lang="zh-CN" altLang="en-US"/>
          </a:p>
        </p:txBody>
      </p:sp>
    </p:spTree>
    <p:extLst>
      <p:ext uri="{BB962C8B-B14F-4D97-AF65-F5344CB8AC3E}">
        <p14:creationId xmlns:p14="http://schemas.microsoft.com/office/powerpoint/2010/main" val="10352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为在学术期刊和出版物上发表而撰写的研究文章可能是学术写作最常见的例子之一。文章通常有几千字长，用于向世界各地的学者和研究人员交流特定的研究发现、理论和想法。它们通常也遵循规定的格式</a:t>
            </a:r>
            <a:r>
              <a:rPr lang="en-US" altLang="zh-CN" dirty="0"/>
              <a:t>(</a:t>
            </a:r>
            <a:r>
              <a:rPr lang="zh-CN" altLang="en-US" dirty="0"/>
              <a:t>例如</a:t>
            </a:r>
            <a:r>
              <a:rPr lang="en-US" altLang="zh-CN" dirty="0"/>
              <a:t>IMRAD)</a:t>
            </a:r>
            <a:r>
              <a:rPr lang="zh-CN" altLang="en-US" dirty="0"/>
              <a:t>和目标出版物定义的指南，因此了解并遵循这些严格的要求至关重要。建议您的作品得到专家的审查，他们曾与类似的学术写作示例，以确保语言和结构符合出版所需的高标准。</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10</a:t>
            </a:fld>
            <a:endParaRPr lang="zh-CN" altLang="en-US"/>
          </a:p>
        </p:txBody>
      </p:sp>
    </p:spTree>
    <p:extLst>
      <p:ext uri="{BB962C8B-B14F-4D97-AF65-F5344CB8AC3E}">
        <p14:creationId xmlns:p14="http://schemas.microsoft.com/office/powerpoint/2010/main" val="272378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描述性写作常用于学术写作中，帮助读者对研究主题有一个清晰的了解。</a:t>
            </a:r>
            <a:endParaRPr lang="en-US" altLang="zh-CN" dirty="0"/>
          </a:p>
          <a:p>
            <a:r>
              <a:rPr lang="zh-CN" altLang="en-US" dirty="0"/>
              <a:t>这种学术写作风格用于描述和解释不同的概念、事件、现象、实验、发展、人物和地点，或者只是提供有关研究的更多信息或事实。</a:t>
            </a:r>
            <a:endParaRPr lang="en-US" altLang="zh-CN" dirty="0"/>
          </a:p>
          <a:p>
            <a:r>
              <a:rPr lang="zh-CN" altLang="en-US" dirty="0"/>
              <a:t>描述性写作经常出现在文章的介绍部分或在文献综述中，总结和综合现有的研究主题的知识。</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12</a:t>
            </a:fld>
            <a:endParaRPr lang="zh-CN" altLang="en-US"/>
          </a:p>
        </p:txBody>
      </p:sp>
    </p:spTree>
    <p:extLst>
      <p:ext uri="{BB962C8B-B14F-4D97-AF65-F5344CB8AC3E}">
        <p14:creationId xmlns:p14="http://schemas.microsoft.com/office/powerpoint/2010/main" val="250518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分析性写作旨在将复杂的概念、事件或现象分解为其组成部分，并详细分析这些部分，以识别主题中的模式、关系和联系。</a:t>
            </a:r>
            <a:endParaRPr lang="en-US" altLang="zh-CN" dirty="0"/>
          </a:p>
          <a:p>
            <a:r>
              <a:rPr lang="zh-CN" altLang="en-US" dirty="0"/>
              <a:t>方法论和讨论部分是学术写作的例子，分析风格是最常见的</a:t>
            </a:r>
            <a:r>
              <a:rPr lang="en-US" altLang="zh-CN" dirty="0"/>
              <a:t>;</a:t>
            </a:r>
          </a:p>
          <a:p>
            <a:r>
              <a:rPr lang="zh-CN" altLang="en-US" dirty="0"/>
              <a:t>作者必须详细说明所使用的方法，解释与现有知识有关的结果，并证实结果是否补充或抵触研究主题。</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13</a:t>
            </a:fld>
            <a:endParaRPr lang="zh-CN" altLang="en-US"/>
          </a:p>
        </p:txBody>
      </p:sp>
    </p:spTree>
    <p:extLst>
      <p:ext uri="{BB962C8B-B14F-4D97-AF65-F5344CB8AC3E}">
        <p14:creationId xmlns:p14="http://schemas.microsoft.com/office/powerpoint/2010/main" val="428774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说服性写作旨在使读者相信作者论点或观点的有效性。</a:t>
            </a:r>
            <a:endParaRPr lang="en-US" altLang="zh-CN" dirty="0"/>
          </a:p>
          <a:p>
            <a:r>
              <a:rPr lang="zh-CN" altLang="en-US" dirty="0"/>
              <a:t>它类似于分析写作，试图通过强调所进行的证据和分析来说服读者接受研究者的立场或论点。</a:t>
            </a:r>
            <a:endParaRPr lang="en-US" altLang="zh-CN" dirty="0"/>
          </a:p>
          <a:p>
            <a:r>
              <a:rPr lang="zh-CN" altLang="en-US" dirty="0"/>
              <a:t>这种学术写作风格通常用于介绍和讨论部分，作者需要强调研究的意义及其对该领域的贡献。</a:t>
            </a:r>
            <a:endParaRPr lang="en-US" altLang="zh-CN" dirty="0"/>
          </a:p>
          <a:p>
            <a:r>
              <a:rPr lang="zh-CN" altLang="en-US" dirty="0"/>
              <a:t>说服性写作在研究提案中也至关重要，这是一个帮助作者说服资助机构支持他们研究的学术写作的例子</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14</a:t>
            </a:fld>
            <a:endParaRPr lang="zh-CN" altLang="en-US"/>
          </a:p>
        </p:txBody>
      </p:sp>
    </p:spTree>
    <p:extLst>
      <p:ext uri="{BB962C8B-B14F-4D97-AF65-F5344CB8AC3E}">
        <p14:creationId xmlns:p14="http://schemas.microsoft.com/office/powerpoint/2010/main" val="138613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评论写作包括评价和分析一个论点或观点的优点和缺点</a:t>
            </a:r>
            <a:r>
              <a:rPr lang="en-US" altLang="zh-CN" dirty="0"/>
              <a:t>;</a:t>
            </a:r>
            <a:r>
              <a:rPr lang="zh-CN" altLang="en-US" dirty="0"/>
              <a:t>它可能导致基于验证来源的多个观点或结论。</a:t>
            </a:r>
            <a:endParaRPr lang="en-US" altLang="zh-CN" dirty="0"/>
          </a:p>
          <a:p>
            <a:r>
              <a:rPr lang="zh-CN" altLang="en-US" dirty="0"/>
              <a:t>批判性写作通过识别论点或观点中的偏见、假设和逻辑谬误，帮助研究人员捍卫自己的立场。</a:t>
            </a:r>
            <a:endParaRPr lang="en-US" altLang="zh-CN" dirty="0"/>
          </a:p>
          <a:p>
            <a:r>
              <a:rPr lang="zh-CN" altLang="en-US" dirty="0"/>
              <a:t>使用这种风格的最常见的学术写作例子是研究论文的文献回顾和讨论</a:t>
            </a:r>
            <a:r>
              <a:rPr lang="en-US" altLang="zh-CN" dirty="0"/>
              <a:t>/</a:t>
            </a:r>
            <a:r>
              <a:rPr lang="zh-CN" altLang="en-US" dirty="0"/>
              <a:t>结论部分，在这里，作者批判性地评估现有内容，然后将他们的工作有效地定位在研究领域。</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15</a:t>
            </a:fld>
            <a:endParaRPr lang="zh-CN" altLang="en-US"/>
          </a:p>
        </p:txBody>
      </p:sp>
    </p:spTree>
    <p:extLst>
      <p:ext uri="{BB962C8B-B14F-4D97-AF65-F5344CB8AC3E}">
        <p14:creationId xmlns:p14="http://schemas.microsoft.com/office/powerpoint/2010/main" val="205003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16</a:t>
            </a:fld>
            <a:endParaRPr lang="zh-CN" altLang="en-US"/>
          </a:p>
        </p:txBody>
      </p:sp>
    </p:spTree>
    <p:extLst>
      <p:ext uri="{BB962C8B-B14F-4D97-AF65-F5344CB8AC3E}">
        <p14:creationId xmlns:p14="http://schemas.microsoft.com/office/powerpoint/2010/main" val="371920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什么是好的写作</a:t>
            </a:r>
            <a:r>
              <a:rPr lang="zh-CN" altLang="en-US" dirty="0"/>
              <a:t>呢？</a:t>
            </a:r>
            <a:endParaRPr lang="en-US" altLang="zh-CN" dirty="0"/>
          </a:p>
          <a:p>
            <a:endParaRPr lang="en-US" altLang="zh-CN" dirty="0"/>
          </a:p>
          <a:p>
            <a:pPr marL="228600" indent="-228600">
              <a:buAutoNum type="arabicPeriod"/>
            </a:pPr>
            <a:r>
              <a:rPr lang="zh-CN" altLang="zh-CN" dirty="0"/>
              <a:t>好的写作能够</a:t>
            </a:r>
            <a:r>
              <a:rPr lang="zh-CN" altLang="en-US" dirty="0"/>
              <a:t>“</a:t>
            </a:r>
            <a:r>
              <a:rPr lang="zh-CN" altLang="zh-CN" dirty="0"/>
              <a:t>清晰</a:t>
            </a:r>
            <a:r>
              <a:rPr lang="zh-CN" altLang="en-US" dirty="0"/>
              <a:t>”</a:t>
            </a:r>
            <a:r>
              <a:rPr lang="zh-CN" altLang="zh-CN" dirty="0"/>
              <a:t> </a:t>
            </a:r>
            <a:r>
              <a:rPr lang="zh-CN" altLang="en-US" dirty="0"/>
              <a:t>且“</a:t>
            </a:r>
            <a:r>
              <a:rPr lang="zh-CN" altLang="zh-CN" dirty="0"/>
              <a:t>有效地</a:t>
            </a:r>
            <a:r>
              <a:rPr lang="zh-CN" altLang="en-US" dirty="0"/>
              <a:t>”</a:t>
            </a:r>
            <a:r>
              <a:rPr lang="zh-CN" altLang="zh-CN" dirty="0"/>
              <a:t> 传达想法</a:t>
            </a:r>
            <a:endParaRPr lang="en-US" altLang="zh-CN" dirty="0"/>
          </a:p>
          <a:p>
            <a:pPr marL="0" indent="0">
              <a:buNone/>
            </a:pPr>
            <a:r>
              <a:rPr lang="en-US" altLang="zh-CN" dirty="0"/>
              <a:t>  -- </a:t>
            </a:r>
            <a:r>
              <a:rPr lang="zh-CN" altLang="en-US" dirty="0"/>
              <a:t>需要有话要说和有清晰的思路</a:t>
            </a:r>
            <a:endParaRPr lang="en-US" altLang="zh-CN" dirty="0"/>
          </a:p>
          <a:p>
            <a:pPr marL="228600" indent="-228600">
              <a:buAutoNum type="arabicPeriod"/>
            </a:pPr>
            <a:endParaRPr lang="en-US" altLang="zh-CN" dirty="0"/>
          </a:p>
          <a:p>
            <a:r>
              <a:rPr lang="en-US" altLang="zh-CN" dirty="0"/>
              <a:t>2. </a:t>
            </a:r>
            <a:r>
              <a:rPr lang="zh-CN" altLang="en-US" dirty="0"/>
              <a:t>要求有好的优雅的文笔和好的写作风格</a:t>
            </a:r>
            <a:endParaRPr lang="en-US" altLang="zh-CN" dirty="0"/>
          </a:p>
          <a:p>
            <a:r>
              <a:rPr lang="en-US" altLang="zh-CN" dirty="0"/>
              <a:t>  --</a:t>
            </a:r>
            <a:r>
              <a:rPr lang="zh-CN" altLang="zh-CN" dirty="0"/>
              <a:t>需要</a:t>
            </a:r>
            <a:r>
              <a:rPr lang="zh-CN" altLang="en-US" dirty="0"/>
              <a:t>花</a:t>
            </a:r>
            <a:r>
              <a:rPr lang="zh-CN" altLang="zh-CN" dirty="0"/>
              <a:t>时间、</a:t>
            </a:r>
            <a:r>
              <a:rPr lang="zh-CN" altLang="en-US" dirty="0"/>
              <a:t>不断修</a:t>
            </a:r>
            <a:r>
              <a:rPr lang="zh-CN" altLang="zh-CN" dirty="0"/>
              <a:t>改和</a:t>
            </a:r>
            <a:r>
              <a:rPr lang="zh-CN" altLang="en-US" dirty="0"/>
              <a:t>有</a:t>
            </a:r>
            <a:r>
              <a:rPr lang="zh-CN" altLang="zh-CN" dirty="0"/>
              <a:t>一个好的编辑</a:t>
            </a:r>
            <a:r>
              <a:rPr lang="zh-CN" altLang="en-US" dirty="0"/>
              <a:t>来帮助你提升论文的质量</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24</a:t>
            </a:fld>
            <a:endParaRPr lang="zh-CN" altLang="en-US"/>
          </a:p>
        </p:txBody>
      </p:sp>
    </p:spTree>
    <p:extLst>
      <p:ext uri="{BB962C8B-B14F-4D97-AF65-F5344CB8AC3E}">
        <p14:creationId xmlns:p14="http://schemas.microsoft.com/office/powerpoint/2010/main" val="262521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什么是好的写作</a:t>
            </a:r>
            <a:r>
              <a:rPr lang="zh-CN" altLang="en-US" dirty="0"/>
              <a:t>呢？</a:t>
            </a:r>
            <a:endParaRPr lang="en-US" altLang="zh-CN" dirty="0"/>
          </a:p>
          <a:p>
            <a:endParaRPr lang="en-US" altLang="zh-CN" dirty="0"/>
          </a:p>
          <a:p>
            <a:pPr marL="228600" indent="-228600">
              <a:buAutoNum type="arabicPeriod"/>
            </a:pPr>
            <a:r>
              <a:rPr lang="zh-CN" altLang="zh-CN" dirty="0"/>
              <a:t>好的写作能够</a:t>
            </a:r>
            <a:r>
              <a:rPr lang="zh-CN" altLang="en-US" dirty="0"/>
              <a:t>“</a:t>
            </a:r>
            <a:r>
              <a:rPr lang="zh-CN" altLang="zh-CN" dirty="0"/>
              <a:t>清晰</a:t>
            </a:r>
            <a:r>
              <a:rPr lang="zh-CN" altLang="en-US" dirty="0"/>
              <a:t>”</a:t>
            </a:r>
            <a:r>
              <a:rPr lang="zh-CN" altLang="zh-CN" dirty="0"/>
              <a:t> </a:t>
            </a:r>
            <a:r>
              <a:rPr lang="zh-CN" altLang="en-US" dirty="0"/>
              <a:t>且“</a:t>
            </a:r>
            <a:r>
              <a:rPr lang="zh-CN" altLang="zh-CN" dirty="0"/>
              <a:t>有效地</a:t>
            </a:r>
            <a:r>
              <a:rPr lang="zh-CN" altLang="en-US" dirty="0"/>
              <a:t>”</a:t>
            </a:r>
            <a:r>
              <a:rPr lang="zh-CN" altLang="zh-CN" dirty="0"/>
              <a:t> 传达想法</a:t>
            </a:r>
            <a:endParaRPr lang="en-US" altLang="zh-CN" dirty="0"/>
          </a:p>
          <a:p>
            <a:pPr marL="0" indent="0">
              <a:buNone/>
            </a:pPr>
            <a:r>
              <a:rPr lang="en-US" altLang="zh-CN" dirty="0"/>
              <a:t>  -- </a:t>
            </a:r>
            <a:r>
              <a:rPr lang="zh-CN" altLang="en-US" dirty="0"/>
              <a:t>需要有话要说和有清晰的思路</a:t>
            </a:r>
            <a:endParaRPr lang="en-US" altLang="zh-CN" dirty="0"/>
          </a:p>
          <a:p>
            <a:pPr marL="228600" indent="-228600">
              <a:buAutoNum type="arabicPeriod"/>
            </a:pPr>
            <a:endParaRPr lang="en-US" altLang="zh-CN" dirty="0"/>
          </a:p>
          <a:p>
            <a:r>
              <a:rPr lang="en-US" altLang="zh-CN" dirty="0"/>
              <a:t>2. </a:t>
            </a:r>
            <a:r>
              <a:rPr lang="zh-CN" altLang="en-US" dirty="0"/>
              <a:t>要求有好的优雅的文笔和好的写作风格</a:t>
            </a:r>
            <a:endParaRPr lang="en-US" altLang="zh-CN" dirty="0"/>
          </a:p>
          <a:p>
            <a:r>
              <a:rPr lang="en-US" altLang="zh-CN" dirty="0"/>
              <a:t>  --</a:t>
            </a:r>
            <a:r>
              <a:rPr lang="zh-CN" altLang="zh-CN" dirty="0"/>
              <a:t>需要</a:t>
            </a:r>
            <a:r>
              <a:rPr lang="zh-CN" altLang="en-US" dirty="0"/>
              <a:t>花</a:t>
            </a:r>
            <a:r>
              <a:rPr lang="zh-CN" altLang="zh-CN" dirty="0"/>
              <a:t>时间、</a:t>
            </a:r>
            <a:r>
              <a:rPr lang="zh-CN" altLang="en-US" dirty="0"/>
              <a:t>不断修</a:t>
            </a:r>
            <a:r>
              <a:rPr lang="zh-CN" altLang="zh-CN" dirty="0"/>
              <a:t>改和</a:t>
            </a:r>
            <a:r>
              <a:rPr lang="zh-CN" altLang="en-US" dirty="0"/>
              <a:t>有</a:t>
            </a:r>
            <a:r>
              <a:rPr lang="zh-CN" altLang="zh-CN" dirty="0"/>
              <a:t>一个好的编辑</a:t>
            </a:r>
            <a:r>
              <a:rPr lang="zh-CN" altLang="en-US" dirty="0"/>
              <a:t>来帮助你提升论文的质量</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25</a:t>
            </a:fld>
            <a:endParaRPr lang="zh-CN" altLang="en-US"/>
          </a:p>
        </p:txBody>
      </p:sp>
    </p:spTree>
    <p:extLst>
      <p:ext uri="{BB962C8B-B14F-4D97-AF65-F5344CB8AC3E}">
        <p14:creationId xmlns:p14="http://schemas.microsoft.com/office/powerpoint/2010/main" val="170286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写作风格</a:t>
            </a:r>
            <a:endParaRPr lang="en-US" altLang="zh-CN" dirty="0"/>
          </a:p>
          <a:p>
            <a:endParaRPr lang="en-US" altLang="zh-CN" dirty="0"/>
          </a:p>
          <a:p>
            <a:r>
              <a:rPr lang="zh-CN" altLang="zh-CN" dirty="0"/>
              <a:t>经济</a:t>
            </a:r>
            <a:r>
              <a:rPr lang="zh-CN" altLang="en-US" dirty="0"/>
              <a:t>（简洁、信息量大、高度凝练）</a:t>
            </a:r>
            <a:r>
              <a:rPr lang="zh-CN" altLang="zh-CN" dirty="0"/>
              <a:t> 语气 例子 平衡 </a:t>
            </a:r>
            <a:r>
              <a:rPr lang="en-US" altLang="zh-CN" dirty="0"/>
              <a:t>voice(</a:t>
            </a:r>
            <a:r>
              <a:rPr lang="zh-CN" altLang="en-US" dirty="0"/>
              <a:t>语态</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26</a:t>
            </a:fld>
            <a:endParaRPr lang="zh-CN" altLang="en-US"/>
          </a:p>
        </p:txBody>
      </p:sp>
    </p:spTree>
    <p:extLst>
      <p:ext uri="{BB962C8B-B14F-4D97-AF65-F5344CB8AC3E}">
        <p14:creationId xmlns:p14="http://schemas.microsoft.com/office/powerpoint/2010/main" val="74034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r>
              <a:rPr lang="zh-CN" altLang="zh-CN" dirty="0"/>
              <a:t>混淆 </a:t>
            </a:r>
            <a:endParaRPr lang="en-US" altLang="zh-CN" dirty="0"/>
          </a:p>
          <a:p>
            <a:r>
              <a:rPr lang="zh-CN" altLang="zh-CN" dirty="0"/>
              <a:t>类比 </a:t>
            </a:r>
            <a:endParaRPr lang="en-US" altLang="zh-CN" dirty="0"/>
          </a:p>
          <a:p>
            <a:r>
              <a:rPr lang="zh-CN" altLang="zh-CN" dirty="0"/>
              <a:t>稻草人 </a:t>
            </a:r>
            <a:r>
              <a:rPr lang="zh-CN" altLang="en-US" dirty="0"/>
              <a:t>（假象敌）</a:t>
            </a:r>
            <a:endParaRPr lang="en-US" altLang="zh-CN" dirty="0"/>
          </a:p>
          <a:p>
            <a:r>
              <a:rPr lang="zh-CN" altLang="zh-CN" dirty="0"/>
              <a:t>参考文献和引用 </a:t>
            </a:r>
            <a:endParaRPr lang="en-US" altLang="zh-CN" dirty="0"/>
          </a:p>
          <a:p>
            <a:r>
              <a:rPr lang="zh-CN" altLang="zh-CN" dirty="0"/>
              <a:t>引述 </a:t>
            </a:r>
            <a:endParaRPr lang="en-US" altLang="zh-CN" dirty="0"/>
          </a:p>
          <a:p>
            <a:r>
              <a:rPr lang="zh-CN" altLang="zh-CN" dirty="0"/>
              <a:t>致谢</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27</a:t>
            </a:fld>
            <a:endParaRPr lang="zh-CN" altLang="en-US"/>
          </a:p>
        </p:txBody>
      </p:sp>
    </p:spTree>
    <p:extLst>
      <p:ext uri="{BB962C8B-B14F-4D97-AF65-F5344CB8AC3E}">
        <p14:creationId xmlns:p14="http://schemas.microsoft.com/office/powerpoint/2010/main" val="371147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论文写作风格</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2</a:t>
            </a:fld>
            <a:endParaRPr lang="zh-CN" altLang="en-US"/>
          </a:p>
        </p:txBody>
      </p:sp>
    </p:spTree>
    <p:extLst>
      <p:ext uri="{BB962C8B-B14F-4D97-AF65-F5344CB8AC3E}">
        <p14:creationId xmlns:p14="http://schemas.microsoft.com/office/powerpoint/2010/main" val="2445100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写作风格</a:t>
            </a:r>
            <a:r>
              <a:rPr lang="en-US" altLang="zh-CN" dirty="0"/>
              <a:t>--—</a:t>
            </a:r>
            <a:r>
              <a:rPr lang="zh-CN" altLang="en-US" dirty="0"/>
              <a:t>经济型写作</a:t>
            </a:r>
            <a:endParaRPr lang="en-US" altLang="zh-CN" dirty="0"/>
          </a:p>
          <a:p>
            <a:endParaRPr lang="en-US" altLang="zh-CN" dirty="0"/>
          </a:p>
          <a:p>
            <a:r>
              <a:rPr lang="zh-CN" altLang="zh-CN" dirty="0"/>
              <a:t>文字应该拉紧</a:t>
            </a:r>
            <a:endParaRPr lang="en-US" altLang="zh-CN" dirty="0"/>
          </a:p>
          <a:p>
            <a:r>
              <a:rPr lang="en-US" altLang="zh-CN" dirty="0"/>
              <a:t>----</a:t>
            </a:r>
            <a:r>
              <a:rPr lang="zh-CN" altLang="en-US" dirty="0"/>
              <a:t>尽可能删除多余或冗余的单词</a:t>
            </a:r>
            <a:endParaRPr lang="en-US" altLang="zh-CN" dirty="0"/>
          </a:p>
          <a:p>
            <a:r>
              <a:rPr lang="en-US" altLang="zh-CN" dirty="0"/>
              <a:t>----</a:t>
            </a:r>
            <a:r>
              <a:rPr lang="zh-CN" altLang="en-US" dirty="0"/>
              <a:t>尽可能简化句子结构，或直接使用简化的句子结构</a:t>
            </a:r>
            <a:endParaRPr lang="en-US" altLang="zh-CN" dirty="0"/>
          </a:p>
          <a:p>
            <a:r>
              <a:rPr lang="en-US" altLang="zh-CN" dirty="0"/>
              <a:t>----</a:t>
            </a:r>
            <a:r>
              <a:rPr lang="zh-CN" altLang="en-US" dirty="0"/>
              <a:t>建立合理的行文逻辑</a:t>
            </a:r>
            <a:endParaRPr lang="en-US" altLang="zh-CN" dirty="0"/>
          </a:p>
          <a:p>
            <a:br>
              <a:rPr lang="zh-CN" altLang="en-US" dirty="0"/>
            </a:br>
            <a:r>
              <a:rPr lang="zh-CN" altLang="en-US" sz="1200" b="0" i="0" kern="1200" dirty="0">
                <a:solidFill>
                  <a:schemeClr val="tx1"/>
                </a:solidFill>
                <a:effectLst/>
                <a:latin typeface="+mn-lt"/>
                <a:ea typeface="+mn-ea"/>
                <a:cs typeface="+mn-cs"/>
              </a:rPr>
              <a:t>无需穿着不必要的服装即可传达信息</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意思是尽可能直接地表达观点，不要用过多的修饰</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28</a:t>
            </a:fld>
            <a:endParaRPr lang="zh-CN" altLang="en-US"/>
          </a:p>
        </p:txBody>
      </p:sp>
    </p:spTree>
    <p:extLst>
      <p:ext uri="{BB962C8B-B14F-4D97-AF65-F5344CB8AC3E}">
        <p14:creationId xmlns:p14="http://schemas.microsoft.com/office/powerpoint/2010/main" val="141523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整体宏观背景</a:t>
            </a:r>
            <a:r>
              <a:rPr lang="en-US" altLang="zh-CN" dirty="0"/>
              <a:t>—</a:t>
            </a:r>
            <a:r>
              <a:rPr lang="zh-CN" altLang="en-US" dirty="0"/>
              <a:t>关于信息爆炸</a:t>
            </a:r>
            <a:endParaRPr lang="en-US" altLang="zh-CN" dirty="0"/>
          </a:p>
          <a:p>
            <a:r>
              <a:rPr lang="zh-CN" altLang="en-US" dirty="0"/>
              <a:t>计算机技术和信息增长之间的关系</a:t>
            </a:r>
            <a:endParaRPr lang="en-US" altLang="zh-CN" dirty="0"/>
          </a:p>
          <a:p>
            <a:r>
              <a:rPr lang="zh-CN" altLang="en-US" dirty="0"/>
              <a:t>数据库对信息增长应对，和</a:t>
            </a:r>
            <a:r>
              <a:rPr lang="en-US" altLang="zh-CN" dirty="0"/>
              <a:t>however</a:t>
            </a:r>
            <a:r>
              <a:rPr lang="zh-CN" altLang="en-US" dirty="0"/>
              <a:t>，引出存在的问题</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29</a:t>
            </a:fld>
            <a:endParaRPr lang="zh-CN" altLang="en-US"/>
          </a:p>
        </p:txBody>
      </p:sp>
    </p:spTree>
    <p:extLst>
      <p:ext uri="{BB962C8B-B14F-4D97-AF65-F5344CB8AC3E}">
        <p14:creationId xmlns:p14="http://schemas.microsoft.com/office/powerpoint/2010/main" val="233972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进一步说明问题是什么</a:t>
            </a:r>
            <a:endParaRPr lang="en-US" altLang="zh-CN" dirty="0"/>
          </a:p>
          <a:p>
            <a:r>
              <a:rPr lang="zh-CN" altLang="en-US" dirty="0"/>
              <a:t>延伸的子问题是什么</a:t>
            </a:r>
            <a:endParaRPr lang="en-US" altLang="zh-CN" dirty="0"/>
          </a:p>
          <a:p>
            <a:endParaRPr lang="en-US" altLang="zh-CN" dirty="0"/>
          </a:p>
          <a:p>
            <a:r>
              <a:rPr lang="zh-CN" altLang="en-US" dirty="0"/>
              <a:t>这个例子就是一个非常经济型的例子，逻辑清晰，结构紧凑</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30</a:t>
            </a:fld>
            <a:endParaRPr lang="zh-CN" altLang="en-US"/>
          </a:p>
        </p:txBody>
      </p:sp>
    </p:spTree>
    <p:extLst>
      <p:ext uri="{BB962C8B-B14F-4D97-AF65-F5344CB8AC3E}">
        <p14:creationId xmlns:p14="http://schemas.microsoft.com/office/powerpoint/2010/main" val="428991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写作风格</a:t>
            </a:r>
            <a:r>
              <a:rPr lang="en-US" altLang="zh-CN" dirty="0"/>
              <a:t>—</a:t>
            </a:r>
            <a:r>
              <a:rPr lang="zh-CN" altLang="en-US" dirty="0"/>
              <a:t>语气</a:t>
            </a:r>
            <a:endParaRPr lang="en-US" altLang="zh-CN" dirty="0"/>
          </a:p>
          <a:p>
            <a:endParaRPr lang="en-US" altLang="zh-CN" dirty="0"/>
          </a:p>
          <a:p>
            <a:r>
              <a:rPr lang="zh-CN" altLang="zh-CN" dirty="0"/>
              <a:t>科学写作应客观、准确</a:t>
            </a:r>
            <a:endParaRPr lang="en-US" altLang="zh-CN" dirty="0"/>
          </a:p>
          <a:p>
            <a:endParaRPr lang="en-US" altLang="zh-CN" dirty="0"/>
          </a:p>
          <a:p>
            <a:r>
              <a:rPr lang="en-US" altLang="zh-CN" dirty="0"/>
              <a:t>--</a:t>
            </a:r>
            <a:r>
              <a:rPr lang="zh-CN" altLang="zh-CN" dirty="0"/>
              <a:t>每个句子或段落有一个想法，每个部分有一个主题</a:t>
            </a:r>
            <a:endParaRPr lang="en-US" altLang="zh-CN" dirty="0"/>
          </a:p>
          <a:p>
            <a:r>
              <a:rPr lang="en-US" altLang="zh-CN" dirty="0"/>
              <a:t>--</a:t>
            </a:r>
            <a:r>
              <a:rPr lang="zh-CN" altLang="zh-CN" dirty="0"/>
              <a:t>有一个简单的</a:t>
            </a:r>
            <a:r>
              <a:rPr lang="zh-CN" altLang="en-US" dirty="0"/>
              <a:t>有</a:t>
            </a:r>
            <a:r>
              <a:rPr lang="zh-CN" altLang="zh-CN" dirty="0"/>
              <a:t>逻辑</a:t>
            </a:r>
            <a:r>
              <a:rPr lang="zh-CN" altLang="en-US" dirty="0"/>
              <a:t>性的语言</a:t>
            </a:r>
            <a:r>
              <a:rPr lang="zh-CN" altLang="zh-CN" dirty="0"/>
              <a:t>组织</a:t>
            </a:r>
            <a:endParaRPr lang="en-US" altLang="zh-CN" dirty="0"/>
          </a:p>
          <a:p>
            <a:r>
              <a:rPr lang="en-US" altLang="zh-CN" dirty="0"/>
              <a:t>--</a:t>
            </a:r>
            <a:r>
              <a:rPr lang="zh-CN" altLang="en-US" dirty="0"/>
              <a:t>使用短词、简单词</a:t>
            </a:r>
            <a:endParaRPr lang="en-US" altLang="zh-CN" dirty="0"/>
          </a:p>
          <a:p>
            <a:r>
              <a:rPr lang="en-US" altLang="zh-CN" dirty="0"/>
              <a:t>--</a:t>
            </a:r>
            <a:r>
              <a:rPr lang="zh-CN" altLang="en-US" dirty="0"/>
              <a:t>使用结构简单的短句</a:t>
            </a:r>
            <a:endParaRPr lang="en-US" altLang="zh-CN" dirty="0"/>
          </a:p>
          <a:p>
            <a:r>
              <a:rPr lang="en-US" altLang="zh-CN" dirty="0"/>
              <a:t>--</a:t>
            </a:r>
            <a:r>
              <a:rPr lang="zh-CN" altLang="en-US" dirty="0"/>
              <a:t>保持段落简短，精简</a:t>
            </a:r>
            <a:endParaRPr lang="en-US" altLang="zh-CN" dirty="0"/>
          </a:p>
          <a:p>
            <a:r>
              <a:rPr lang="en-US" altLang="zh-CN" dirty="0"/>
              <a:t>--</a:t>
            </a:r>
            <a:r>
              <a:rPr lang="zh-CN" altLang="en-US" dirty="0"/>
              <a:t>避免流行语、陈词滥调和俚语</a:t>
            </a:r>
            <a:endParaRPr lang="en-US" altLang="zh-CN" dirty="0"/>
          </a:p>
          <a:p>
            <a:r>
              <a:rPr lang="en-US" altLang="zh-CN" dirty="0"/>
              <a:t>--</a:t>
            </a:r>
            <a:r>
              <a:rPr lang="zh-CN" altLang="en-US" dirty="0"/>
              <a:t>避免长度过长或风格过多</a:t>
            </a:r>
            <a:endParaRPr lang="en-US" altLang="zh-CN" dirty="0"/>
          </a:p>
          <a:p>
            <a:r>
              <a:rPr lang="en-US" altLang="zh-CN" dirty="0"/>
              <a:t>--</a:t>
            </a:r>
            <a:r>
              <a:rPr lang="zh-CN" altLang="en-US" dirty="0"/>
              <a:t>省略任何不必要的材料</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31</a:t>
            </a:fld>
            <a:endParaRPr lang="zh-CN" altLang="en-US"/>
          </a:p>
        </p:txBody>
      </p:sp>
    </p:spTree>
    <p:extLst>
      <p:ext uri="{BB962C8B-B14F-4D97-AF65-F5344CB8AC3E}">
        <p14:creationId xmlns:p14="http://schemas.microsoft.com/office/powerpoint/2010/main" val="1076851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这里有一个例子</a:t>
            </a:r>
            <a:endParaRPr lang="en-US" altLang="zh-CN" dirty="0"/>
          </a:p>
          <a:p>
            <a:endParaRPr lang="en-US" altLang="zh-CN" dirty="0"/>
          </a:p>
          <a:p>
            <a:r>
              <a:rPr lang="zh-CN" altLang="en-US" dirty="0"/>
              <a:t>第一句话使用了一种比喻，</a:t>
            </a:r>
            <a:r>
              <a:rPr lang="en-US" altLang="zh-CN" dirty="0"/>
              <a:t>the heart of the system</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32</a:t>
            </a:fld>
            <a:endParaRPr lang="zh-CN" altLang="en-US"/>
          </a:p>
        </p:txBody>
      </p:sp>
    </p:spTree>
    <p:extLst>
      <p:ext uri="{BB962C8B-B14F-4D97-AF65-F5344CB8AC3E}">
        <p14:creationId xmlns:p14="http://schemas.microsoft.com/office/powerpoint/2010/main" val="226890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在半静态模型中，每个符号都有一个相关的概率，表示其出现的可能性</a:t>
            </a:r>
            <a:endParaRPr lang="en-US" altLang="zh-CN" dirty="0"/>
          </a:p>
          <a:p>
            <a:r>
              <a:rPr lang="zh-CN" altLang="zh-CN" dirty="0"/>
              <a:t>例如，如果符号是文本中的字符</a:t>
            </a:r>
            <a:r>
              <a:rPr lang="en-US" altLang="zh-CN" dirty="0"/>
              <a:t>/</a:t>
            </a:r>
            <a:r>
              <a:rPr lang="zh-CN" altLang="en-US" dirty="0"/>
              <a:t>字母</a:t>
            </a:r>
            <a:r>
              <a:rPr lang="zh-CN" altLang="zh-CN" dirty="0"/>
              <a:t>，那么诸如“e”之类的常见字符的相关概率可能为 12%。</a:t>
            </a:r>
            <a:endParaRPr lang="en-US" altLang="zh-CN" dirty="0"/>
          </a:p>
          <a:p>
            <a:endParaRPr lang="en-US" altLang="zh-CN" dirty="0"/>
          </a:p>
          <a:p>
            <a:r>
              <a:rPr lang="zh-CN" altLang="en-US" dirty="0"/>
              <a:t>这个例子对</a:t>
            </a:r>
            <a:r>
              <a:rPr lang="en-US" altLang="zh-CN" dirty="0"/>
              <a:t>symbol</a:t>
            </a:r>
            <a:r>
              <a:rPr lang="zh-CN" altLang="en-US" dirty="0"/>
              <a:t>进行介绍，增加澄清的概念</a:t>
            </a:r>
            <a:endParaRPr lang="en-US" altLang="zh-CN" dirty="0"/>
          </a:p>
          <a:p>
            <a:endParaRPr lang="en-US" altLang="zh-CN" dirty="0"/>
          </a:p>
          <a:p>
            <a:r>
              <a:rPr lang="zh-CN" altLang="en-US" dirty="0"/>
              <a:t>符号是比较抽象的，但是</a:t>
            </a:r>
            <a:r>
              <a:rPr lang="en-US" altLang="zh-CN" dirty="0"/>
              <a:t>characters</a:t>
            </a:r>
            <a:r>
              <a:rPr lang="zh-CN" altLang="en-US"/>
              <a:t>是具象的，提高文章的可读性</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33</a:t>
            </a:fld>
            <a:endParaRPr lang="zh-CN" altLang="en-US"/>
          </a:p>
        </p:txBody>
      </p:sp>
    </p:spTree>
    <p:extLst>
      <p:ext uri="{BB962C8B-B14F-4D97-AF65-F5344CB8AC3E}">
        <p14:creationId xmlns:p14="http://schemas.microsoft.com/office/powerpoint/2010/main" val="167789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在一篇论文中，每个主题都应该进行相似的深度讨论，</a:t>
            </a:r>
            <a:r>
              <a:rPr lang="zh-CN" altLang="en-US" sz="1200" b="1" i="0" kern="1200" dirty="0">
                <a:solidFill>
                  <a:schemeClr val="tx1"/>
                </a:solidFill>
                <a:effectLst/>
                <a:latin typeface="+mn-lt"/>
                <a:ea typeface="+mn-ea"/>
                <a:cs typeface="+mn-cs"/>
              </a:rPr>
              <a:t>需要对每一个主题进行合理的平衡</a:t>
            </a:r>
            <a:endParaRPr lang="en-US" altLang="zh-CN" sz="1200" b="1"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例如</a:t>
            </a:r>
            <a:r>
              <a:rPr lang="zh-CN" altLang="zh-CN" dirty="0"/>
              <a:t>仅仅草拟的算法不值得</a:t>
            </a:r>
            <a:r>
              <a:rPr lang="zh-CN" altLang="en-US" dirty="0"/>
              <a:t>使用</a:t>
            </a:r>
            <a:r>
              <a:rPr lang="zh-CN" altLang="zh-CN" dirty="0"/>
              <a:t>二十张图表</a:t>
            </a:r>
            <a:r>
              <a:rPr lang="zh-CN" altLang="en-US" dirty="0"/>
              <a:t>来进行介绍和说明</a:t>
            </a:r>
            <a:endParaRPr lang="en-US" altLang="zh-CN" dirty="0"/>
          </a:p>
          <a:p>
            <a:endParaRPr lang="en-US" altLang="zh-CN" dirty="0"/>
          </a:p>
          <a:p>
            <a:r>
              <a:rPr lang="en-US" altLang="zh-CN" dirty="0"/>
              <a:t>-</a:t>
            </a:r>
            <a:r>
              <a:rPr lang="zh-CN" altLang="en-US" dirty="0"/>
              <a:t>需要</a:t>
            </a:r>
            <a:r>
              <a:rPr lang="zh-CN" altLang="zh-CN" dirty="0"/>
              <a:t>详细描述的算法</a:t>
            </a:r>
            <a:r>
              <a:rPr lang="zh-CN" altLang="en-US" dirty="0"/>
              <a:t>（比如就是这篇文章提出的贡献点）</a:t>
            </a:r>
            <a:r>
              <a:rPr lang="zh-CN" altLang="zh-CN" dirty="0"/>
              <a:t>需要进行实质性分析或其他论证</a:t>
            </a:r>
            <a:r>
              <a:rPr lang="zh-CN" altLang="en-US" dirty="0"/>
              <a:t>，则需要更大的篇幅</a:t>
            </a:r>
            <a:endParaRPr lang="en-US" altLang="zh-CN" dirty="0"/>
          </a:p>
          <a:p>
            <a:endParaRPr lang="en-US" altLang="zh-CN" dirty="0"/>
          </a:p>
          <a:p>
            <a:r>
              <a:rPr lang="zh-CN" altLang="zh-CN" dirty="0"/>
              <a:t>当一篇论文必须保持在长度限制内时，就需要做出一些妥协</a:t>
            </a:r>
            <a:r>
              <a:rPr lang="zh-CN" altLang="en-US" dirty="0"/>
              <a:t>。由于论文都是有页码限制的，那么平衡和妥协就需要适当进行</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34</a:t>
            </a:fld>
            <a:endParaRPr lang="zh-CN" altLang="en-US"/>
          </a:p>
        </p:txBody>
      </p:sp>
    </p:spTree>
    <p:extLst>
      <p:ext uri="{BB962C8B-B14F-4D97-AF65-F5344CB8AC3E}">
        <p14:creationId xmlns:p14="http://schemas.microsoft.com/office/powerpoint/2010/main" val="37083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避免过度使用间接陈述（或被动语态）</a:t>
            </a:r>
            <a:endParaRPr lang="en-US" altLang="zh-CN" dirty="0"/>
          </a:p>
          <a:p>
            <a:endParaRPr lang="en-US" altLang="zh-CN" dirty="0"/>
          </a:p>
          <a:p>
            <a:r>
              <a:rPr lang="en-US" altLang="zh-CN" dirty="0"/>
              <a:t>--</a:t>
            </a:r>
            <a:r>
              <a:rPr lang="zh-CN" altLang="en-US" dirty="0"/>
              <a:t>我们需要尽量避免没有主语的描述，也就写出来之后，不知道是谁采取了这些动作。例如</a:t>
            </a:r>
            <a:endParaRPr lang="en-US" altLang="zh-CN" dirty="0"/>
          </a:p>
          <a:p>
            <a:endParaRPr lang="en-US" altLang="zh-CN" dirty="0"/>
          </a:p>
          <a:p>
            <a:r>
              <a:rPr lang="en-US" altLang="zh-CN" dirty="0"/>
              <a:t>--</a:t>
            </a:r>
            <a:r>
              <a:rPr lang="zh-CN" altLang="en-US" dirty="0"/>
              <a:t>不要认为得滥用一些动词，因为用这些词，并不能直截了当地给出具体动作</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35</a:t>
            </a:fld>
            <a:endParaRPr lang="zh-CN" altLang="en-US"/>
          </a:p>
        </p:txBody>
      </p:sp>
    </p:spTree>
    <p:extLst>
      <p:ext uri="{BB962C8B-B14F-4D97-AF65-F5344CB8AC3E}">
        <p14:creationId xmlns:p14="http://schemas.microsoft.com/office/powerpoint/2010/main" val="208409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下一个是要避免</a:t>
            </a:r>
            <a:r>
              <a:rPr lang="zh-CN" altLang="zh-CN" dirty="0"/>
              <a:t>混淆</a:t>
            </a:r>
            <a:endParaRPr lang="en-US" altLang="zh-CN" dirty="0"/>
          </a:p>
          <a:p>
            <a:endParaRPr lang="en-US" altLang="zh-CN" dirty="0"/>
          </a:p>
          <a:p>
            <a:r>
              <a:rPr lang="zh-CN" altLang="zh-CN" dirty="0"/>
              <a:t>混淆是指用含糊或令人费解的术语</a:t>
            </a:r>
            <a:r>
              <a:rPr lang="zh-CN" altLang="en-US" dirty="0"/>
              <a:t>给出陈述</a:t>
            </a:r>
            <a:endParaRPr lang="en-US" altLang="zh-CN" dirty="0"/>
          </a:p>
          <a:p>
            <a:endParaRPr lang="en-US" altLang="zh-CN" dirty="0"/>
          </a:p>
          <a:p>
            <a:endParaRPr lang="en-US" altLang="zh-CN" dirty="0"/>
          </a:p>
          <a:p>
            <a:r>
              <a:rPr lang="zh-CN" altLang="en-US" dirty="0"/>
              <a:t>导致别人会感觉，你是故意去隐瞒你的真实的意图和意思，或者是故意说了很多，其实信息量很少。</a:t>
            </a:r>
            <a:r>
              <a:rPr lang="zh-CN" altLang="en-US" b="1" dirty="0"/>
              <a:t>这些科技写作非常忌讳的事情</a:t>
            </a:r>
            <a:endParaRPr lang="en-US" altLang="zh-CN" b="1"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36</a:t>
            </a:fld>
            <a:endParaRPr lang="zh-CN" altLang="en-US"/>
          </a:p>
        </p:txBody>
      </p:sp>
    </p:spTree>
    <p:extLst>
      <p:ext uri="{BB962C8B-B14F-4D97-AF65-F5344CB8AC3E}">
        <p14:creationId xmlns:p14="http://schemas.microsoft.com/office/powerpoint/2010/main" val="369350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稻草人（</a:t>
            </a:r>
            <a:r>
              <a:rPr lang="en-US" altLang="zh-CN" sz="1200" b="0" i="0" kern="1200" dirty="0">
                <a:solidFill>
                  <a:schemeClr val="tx1"/>
                </a:solidFill>
                <a:effectLst/>
                <a:latin typeface="+mn-lt"/>
                <a:ea typeface="+mn-ea"/>
                <a:cs typeface="+mn-cs"/>
              </a:rPr>
              <a:t>Straw Man</a:t>
            </a:r>
            <a:r>
              <a:rPr lang="zh-CN" altLang="en-US" sz="1200" b="0" i="0" kern="1200" dirty="0">
                <a:solidFill>
                  <a:schemeClr val="tx1"/>
                </a:solidFill>
                <a:effectLst/>
                <a:latin typeface="+mn-lt"/>
                <a:ea typeface="+mn-ea"/>
                <a:cs typeface="+mn-cs"/>
              </a:rPr>
              <a:t>）一词是由逻辑学家创造的，用来表示没有实质内容的论点</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其本意是：</a:t>
            </a:r>
            <a:r>
              <a:rPr lang="zh-CN" altLang="zh-CN" dirty="0"/>
              <a:t>稻草人是一个</a:t>
            </a:r>
            <a:r>
              <a:rPr lang="zh-CN" altLang="en-US" dirty="0"/>
              <a:t>“</a:t>
            </a:r>
            <a:r>
              <a:rPr lang="zh-CN" altLang="zh-CN" dirty="0"/>
              <a:t>站不住脚的</a:t>
            </a:r>
            <a:r>
              <a:rPr lang="zh-CN" altLang="en-US" dirty="0"/>
              <a:t>”</a:t>
            </a:r>
            <a:r>
              <a:rPr lang="zh-CN" altLang="zh-CN" dirty="0"/>
              <a:t> </a:t>
            </a:r>
            <a:r>
              <a:rPr lang="zh-CN" altLang="en-US" dirty="0"/>
              <a:t>毫无根据的“”</a:t>
            </a:r>
            <a:r>
              <a:rPr lang="zh-CN" altLang="zh-CN" dirty="0"/>
              <a:t>假设，作者描述它的唯一目的就是批评它</a:t>
            </a:r>
            <a:r>
              <a:rPr lang="zh-CN" altLang="en-US" dirty="0"/>
              <a:t>，殊不知这种假设根本没有实质性内容</a:t>
            </a:r>
            <a:endParaRPr lang="en-US" altLang="zh-CN" dirty="0"/>
          </a:p>
          <a:p>
            <a:endParaRPr lang="en-US" altLang="zh-CN" dirty="0"/>
          </a:p>
          <a:p>
            <a:r>
              <a:rPr lang="zh-CN" altLang="en-US" dirty="0"/>
              <a:t>因此，不要凭空提出一个没有任何合理性的假设，这很容易造成稻草人谬误。唯一的方式</a:t>
            </a:r>
            <a:r>
              <a:rPr lang="en-US" altLang="zh-CN" dirty="0"/>
              <a:t> </a:t>
            </a:r>
            <a:r>
              <a:rPr lang="zh-CN" altLang="en-US" dirty="0"/>
              <a:t>就是，把一切“</a:t>
            </a:r>
            <a:r>
              <a:rPr lang="zh-CN" altLang="zh-CN" dirty="0"/>
              <a:t>站不住脚的</a:t>
            </a:r>
            <a:r>
              <a:rPr lang="zh-CN" altLang="en-US" dirty="0"/>
              <a:t>”</a:t>
            </a:r>
            <a:r>
              <a:rPr lang="zh-CN" altLang="zh-CN" dirty="0"/>
              <a:t> </a:t>
            </a:r>
            <a:r>
              <a:rPr lang="zh-CN" altLang="en-US" dirty="0"/>
              <a:t>和“”毫无根据的“”，变成站得住脚的和有根据的。</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40</a:t>
            </a:fld>
            <a:endParaRPr lang="zh-CN" altLang="en-US"/>
          </a:p>
        </p:txBody>
      </p:sp>
    </p:spTree>
    <p:extLst>
      <p:ext uri="{BB962C8B-B14F-4D97-AF65-F5344CB8AC3E}">
        <p14:creationId xmlns:p14="http://schemas.microsoft.com/office/powerpoint/2010/main" val="315425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论文写作风格</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3</a:t>
            </a:fld>
            <a:endParaRPr lang="zh-CN" altLang="en-US"/>
          </a:p>
        </p:txBody>
      </p:sp>
    </p:spTree>
    <p:extLst>
      <p:ext uri="{BB962C8B-B14F-4D97-AF65-F5344CB8AC3E}">
        <p14:creationId xmlns:p14="http://schemas.microsoft.com/office/powerpoint/2010/main" val="3644680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写作风格——参考文献和引文</a:t>
            </a:r>
            <a:endParaRPr lang="en-US" altLang="zh-CN" dirty="0"/>
          </a:p>
          <a:p>
            <a:endParaRPr lang="en-US" altLang="zh-CN" dirty="0"/>
          </a:p>
          <a:p>
            <a:r>
              <a:rPr lang="zh-CN" altLang="zh-CN" dirty="0"/>
              <a:t>解释你的新</a:t>
            </a:r>
            <a:r>
              <a:rPr lang="zh-CN" altLang="en-US" dirty="0"/>
              <a:t>工作</a:t>
            </a:r>
            <a:r>
              <a:rPr lang="zh-CN" altLang="zh-CN" dirty="0"/>
              <a:t>与现有</a:t>
            </a:r>
            <a:r>
              <a:rPr lang="zh-CN" altLang="en-US" dirty="0"/>
              <a:t>工作之间</a:t>
            </a:r>
            <a:r>
              <a:rPr lang="zh-CN" altLang="zh-CN" dirty="0"/>
              <a:t>的关系</a:t>
            </a:r>
            <a:r>
              <a:rPr lang="zh-CN" altLang="en-US" dirty="0"/>
              <a:t>，并且把引用文献放在合适的地方。</a:t>
            </a:r>
            <a:endParaRPr lang="en-US" altLang="zh-CN" dirty="0"/>
          </a:p>
          <a:p>
            <a:endParaRPr lang="en-US" altLang="zh-CN" dirty="0"/>
          </a:p>
          <a:p>
            <a:r>
              <a:rPr lang="zh-CN" altLang="en-US" dirty="0"/>
              <a:t>下面这个例子就是没有把引用文献放在合适的位置，前半句是事实的陈述，后半句话是对该工作的一个讨论，应当把因为放在前半句话。不然会产生误解</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41</a:t>
            </a:fld>
            <a:endParaRPr lang="zh-CN" altLang="en-US"/>
          </a:p>
        </p:txBody>
      </p:sp>
    </p:spTree>
    <p:extLst>
      <p:ext uri="{BB962C8B-B14F-4D97-AF65-F5344CB8AC3E}">
        <p14:creationId xmlns:p14="http://schemas.microsoft.com/office/powerpoint/2010/main" val="287120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X According to </a:t>
            </a:r>
            <a:r>
              <a:rPr lang="en-US" altLang="zh-CN" sz="1200" dirty="0" err="1"/>
              <a:t>Fier</a:t>
            </a:r>
            <a:r>
              <a:rPr lang="en-US" altLang="zh-CN" sz="1200" dirty="0"/>
              <a:t> and </a:t>
            </a:r>
            <a:r>
              <a:rPr lang="en-US" altLang="zh-CN" sz="1200" dirty="0" err="1"/>
              <a:t>Byke</a:t>
            </a:r>
            <a:r>
              <a:rPr lang="en-US" altLang="zh-CN" sz="1200" dirty="0"/>
              <a:t> such an approach is "simple and . . . fast, [but] fairly crude and . . . could be improved" [8].</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a:t>写作风格——引文</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a:t>引文是来自其他来源的文本，通常包含在论文中以支持论点</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在下面这个例子当中，他虽然全面引用了引文，但是特意对其中的词语进行介绍，导致了额外的理解上的开销。</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更合适的方式是，省里</a:t>
            </a:r>
            <a:r>
              <a:rPr lang="en-US" altLang="zh-CN" sz="1200" dirty="0"/>
              <a:t>similarity</a:t>
            </a:r>
            <a:r>
              <a:rPr lang="zh-CN" altLang="en-US" sz="1200" dirty="0"/>
              <a:t>词语的额外介绍，把引文放在适当位置做出陈述即可。这样更加紧凑，更加合理，也省去了许多理解上的开销</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fld id="{0FD21ACE-5980-4166-89AC-4723FC1E1178}" type="slidenum">
              <a:rPr lang="zh-CN" altLang="en-US" smtClean="0"/>
              <a:t>42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Writing Style – </a:t>
            </a:r>
            <a:r>
              <a:rPr lang="en-US" altLang="zh-CN" b="1" i="1" dirty="0"/>
              <a:t>Acknowledgements</a:t>
            </a:r>
          </a:p>
          <a:p>
            <a:endParaRPr lang="en-US" altLang="zh-CN" b="1" i="1" dirty="0"/>
          </a:p>
          <a:p>
            <a:r>
              <a:rPr lang="zh-CN" altLang="en-US" b="0" i="0" dirty="0"/>
              <a:t>接下来是鸣谢部分</a:t>
            </a:r>
            <a:endParaRPr lang="en-US" altLang="zh-CN" b="0" i="0" dirty="0"/>
          </a:p>
          <a:p>
            <a:endParaRPr lang="en-US" altLang="zh-CN" b="0" i="0" dirty="0"/>
          </a:p>
          <a:p>
            <a:r>
              <a:rPr lang="zh-CN" altLang="en-US" b="0" i="0" dirty="0"/>
              <a:t>鸣谢部分有两种非常典型的方式，</a:t>
            </a:r>
            <a:endParaRPr lang="en-US" altLang="zh-CN" b="0" i="0" dirty="0"/>
          </a:p>
          <a:p>
            <a:endParaRPr lang="en-US" altLang="zh-CN" b="0" i="0" dirty="0"/>
          </a:p>
          <a:p>
            <a:r>
              <a:rPr lang="en-US" altLang="zh-CN" b="0" i="0" dirty="0"/>
              <a:t>--</a:t>
            </a:r>
            <a:r>
              <a:rPr lang="zh-CN" altLang="en-US" b="0" i="0" dirty="0"/>
              <a:t>首先，直接列出对这篇文章由帮助的人名字，</a:t>
            </a:r>
            <a:endParaRPr lang="en-US" altLang="zh-CN" b="0" i="0" dirty="0"/>
          </a:p>
          <a:p>
            <a:r>
              <a:rPr lang="en-US" altLang="zh-CN" b="0" i="0" dirty="0"/>
              <a:t>--</a:t>
            </a:r>
            <a:r>
              <a:rPr lang="zh-CN" altLang="en-US" b="0" i="0" dirty="0"/>
              <a:t>然后解释每一个人的具体贡献。</a:t>
            </a:r>
            <a:endParaRPr lang="en-US" altLang="zh-CN" b="0" i="0" dirty="0"/>
          </a:p>
          <a:p>
            <a:endParaRPr lang="en-US" altLang="zh-CN" b="0" i="0" dirty="0"/>
          </a:p>
          <a:p>
            <a:r>
              <a:rPr lang="zh-CN" altLang="en-US" b="0" i="0" dirty="0"/>
              <a:t>在下面的例子当中，他们把每个人，和对应的贡献非常仔细的写出，其实没有必要。实际是以简化为前提，先罗列，并且适当归类，再说明有哪些类型的帮助</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43</a:t>
            </a:fld>
            <a:endParaRPr lang="zh-CN" altLang="en-US"/>
          </a:p>
        </p:txBody>
      </p:sp>
    </p:spTree>
    <p:extLst>
      <p:ext uri="{BB962C8B-B14F-4D97-AF65-F5344CB8AC3E}">
        <p14:creationId xmlns:p14="http://schemas.microsoft.com/office/powerpoint/2010/main" val="316792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其它一下特定的风格</a:t>
            </a:r>
            <a:endParaRPr lang="en-US" altLang="zh-CN" dirty="0"/>
          </a:p>
          <a:p>
            <a:endParaRPr lang="en-US" altLang="zh-CN" dirty="0"/>
          </a:p>
          <a:p>
            <a:r>
              <a:rPr lang="en-US" altLang="zh-CN" dirty="0"/>
              <a:t>--</a:t>
            </a:r>
            <a:r>
              <a:rPr lang="zh-CN" altLang="en-US" dirty="0"/>
              <a:t>包括题目和各级标题</a:t>
            </a:r>
            <a:endParaRPr lang="en-US" altLang="zh-CN" dirty="0"/>
          </a:p>
          <a:p>
            <a:endParaRPr lang="en-US" altLang="zh-CN" dirty="0"/>
          </a:p>
          <a:p>
            <a:r>
              <a:rPr lang="zh-CN" altLang="zh-CN" dirty="0"/>
              <a:t>论文和章节的标题应简洁且信息丰富</a:t>
            </a:r>
            <a:endParaRPr lang="en-US" altLang="zh-CN" dirty="0"/>
          </a:p>
          <a:p>
            <a:endParaRPr lang="en-US" altLang="zh-CN" dirty="0"/>
          </a:p>
          <a:p>
            <a:r>
              <a:rPr lang="en-US" altLang="zh-CN" dirty="0"/>
              <a:t>--</a:t>
            </a:r>
            <a:r>
              <a:rPr lang="zh-CN" altLang="zh-CN" dirty="0"/>
              <a:t>开头段落</a:t>
            </a:r>
            <a:endParaRPr lang="en-US" altLang="zh-CN" dirty="0"/>
          </a:p>
          <a:p>
            <a:endParaRPr lang="en-US" altLang="zh-CN" dirty="0"/>
          </a:p>
          <a:p>
            <a:r>
              <a:rPr lang="zh-CN" altLang="zh-CN" dirty="0"/>
              <a:t>开头段落可以</a:t>
            </a:r>
            <a:r>
              <a:rPr lang="zh-CN" altLang="en-US" dirty="0"/>
              <a:t>引导、阐明和</a:t>
            </a:r>
            <a:r>
              <a:rPr lang="zh-CN" altLang="zh-CN" dirty="0"/>
              <a:t>设定读者对整篇论文的</a:t>
            </a:r>
            <a:r>
              <a:rPr lang="zh-CN" altLang="zh-CN" b="1" dirty="0"/>
              <a:t>态度</a:t>
            </a:r>
            <a:endParaRPr lang="en-US" altLang="zh-CN" b="1" dirty="0"/>
          </a:p>
          <a:p>
            <a:r>
              <a:rPr lang="zh-CN" altLang="en-US" b="1" dirty="0"/>
              <a:t>也就是读者可以预期能够从文章里得到什么</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44</a:t>
            </a:fld>
            <a:endParaRPr lang="zh-CN" altLang="en-US"/>
          </a:p>
        </p:txBody>
      </p:sp>
    </p:spTree>
    <p:extLst>
      <p:ext uri="{BB962C8B-B14F-4D97-AF65-F5344CB8AC3E}">
        <p14:creationId xmlns:p14="http://schemas.microsoft.com/office/powerpoint/2010/main" val="3789242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在这个例子当中</a:t>
            </a:r>
            <a:endParaRPr lang="en-US" altLang="zh-CN" dirty="0"/>
          </a:p>
          <a:p>
            <a:endParaRPr lang="en-US" altLang="zh-CN" dirty="0"/>
          </a:p>
          <a:p>
            <a:r>
              <a:rPr lang="zh-CN" altLang="en-US" dirty="0"/>
              <a:t>第一句话”</a:t>
            </a:r>
            <a:r>
              <a:rPr lang="en-US" altLang="zh-CN" dirty="0"/>
              <a:t>This paper does not describe a general algorithm for transactions</a:t>
            </a:r>
            <a:r>
              <a:rPr lang="zh-CN" altLang="en-US" dirty="0"/>
              <a:t>“并没有太多的信息量</a:t>
            </a:r>
            <a:endParaRPr lang="en-US" altLang="zh-CN" dirty="0"/>
          </a:p>
          <a:p>
            <a:endParaRPr lang="en-US" altLang="zh-CN" dirty="0"/>
          </a:p>
          <a:p>
            <a:r>
              <a:rPr lang="zh-CN" altLang="en-US" dirty="0"/>
              <a:t>而第二句话，大家可以先看一下，就是他把整篇论文的基调定好了。普通的</a:t>
            </a:r>
            <a:r>
              <a:rPr lang="en-US" altLang="zh-CN" dirty="0"/>
              <a:t>transaction </a:t>
            </a:r>
            <a:r>
              <a:rPr lang="zh-CN" altLang="en-US" dirty="0"/>
              <a:t>算法有什么问题，而我们这篇文章将会针对这个问题的一个子问题，提出新的算法</a:t>
            </a:r>
            <a:endParaRPr lang="en-US" altLang="zh-CN" dirty="0"/>
          </a:p>
          <a:p>
            <a:endParaRPr lang="en-US" altLang="zh-CN" dirty="0"/>
          </a:p>
          <a:p>
            <a:r>
              <a:rPr lang="zh-CN" altLang="en-US" dirty="0"/>
              <a:t>所以一开始就给大家定了基调，表明了态度</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45</a:t>
            </a:fld>
            <a:endParaRPr lang="zh-CN" altLang="en-US"/>
          </a:p>
        </p:txBody>
      </p:sp>
    </p:spTree>
    <p:extLst>
      <p:ext uri="{BB962C8B-B14F-4D97-AF65-F5344CB8AC3E}">
        <p14:creationId xmlns:p14="http://schemas.microsoft.com/office/powerpoint/2010/main" val="1681977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如果在摘要和</a:t>
            </a:r>
            <a:r>
              <a:rPr lang="en-US" altLang="zh-CN" dirty="0"/>
              <a:t>intro</a:t>
            </a:r>
            <a:r>
              <a:rPr lang="zh-CN" altLang="en-US" dirty="0"/>
              <a:t>当中出现了 “</a:t>
            </a:r>
            <a:r>
              <a:rPr lang="en-US" altLang="zh-CN" dirty="0"/>
              <a:t>this paper concerns</a:t>
            </a:r>
            <a:r>
              <a:rPr lang="zh-CN" altLang="en-US" dirty="0"/>
              <a:t>”或者“</a:t>
            </a:r>
            <a:r>
              <a:rPr lang="en-US" altLang="zh-CN" dirty="0"/>
              <a:t>in this paper</a:t>
            </a:r>
            <a:r>
              <a:rPr lang="zh-CN" altLang="en-US" dirty="0"/>
              <a:t>”，这通常暗示，在特定的情景下面，我们要把成果进行重点陈述了。</a:t>
            </a:r>
            <a:endParaRPr lang="en-US" altLang="zh-CN" dirty="0"/>
          </a:p>
          <a:p>
            <a:endParaRPr lang="en-US" altLang="zh-CN" dirty="0"/>
          </a:p>
          <a:p>
            <a:r>
              <a:rPr lang="zh-CN" altLang="en-US" dirty="0"/>
              <a:t>这里需要注意，实在“特定情景下”，</a:t>
            </a:r>
            <a:r>
              <a:rPr lang="en-US" altLang="zh-CN" dirty="0"/>
              <a:t>out of context</a:t>
            </a:r>
            <a:r>
              <a:rPr lang="zh-CN" altLang="en-US" dirty="0"/>
              <a:t>，在下面第一个例子，我们缺少了情景这一部分，而直接亮出的成果。这是不能突出自身成果的重要性</a:t>
            </a:r>
            <a:endParaRPr lang="en-US" altLang="zh-CN" dirty="0"/>
          </a:p>
          <a:p>
            <a:endParaRPr lang="en-US" altLang="zh-CN" dirty="0"/>
          </a:p>
          <a:p>
            <a:r>
              <a:rPr lang="zh-CN" altLang="en-US" dirty="0"/>
              <a:t>而第二个例子，我们增加了一定的情景，也就是</a:t>
            </a:r>
            <a:r>
              <a:rPr lang="en-US" altLang="zh-CN" dirty="0"/>
              <a:t>…… are difficult to ….</a:t>
            </a:r>
            <a:r>
              <a:rPr lang="zh-CN" altLang="en-US" dirty="0"/>
              <a:t>。这时候再亮出成果去解决这些</a:t>
            </a:r>
            <a:r>
              <a:rPr lang="en-US" altLang="zh-CN" dirty="0"/>
              <a:t>difficult</a:t>
            </a:r>
            <a:r>
              <a:rPr lang="zh-CN" altLang="en-US" dirty="0"/>
              <a:t>的问题，能够通过对比，突显我们成果的意义</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46</a:t>
            </a:fld>
            <a:endParaRPr lang="zh-CN" altLang="en-US"/>
          </a:p>
        </p:txBody>
      </p:sp>
    </p:spTree>
    <p:extLst>
      <p:ext uri="{BB962C8B-B14F-4D97-AF65-F5344CB8AC3E}">
        <p14:creationId xmlns:p14="http://schemas.microsoft.com/office/powerpoint/2010/main" val="3247666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特定风格 –</a:t>
            </a:r>
            <a:r>
              <a:rPr lang="en-US" altLang="zh-CN" dirty="0"/>
              <a:t>--</a:t>
            </a:r>
            <a:r>
              <a:rPr lang="zh-CN" altLang="zh-CN" dirty="0"/>
              <a:t> 句子结构</a:t>
            </a:r>
            <a:endParaRPr lang="en-US" altLang="zh-CN" dirty="0"/>
          </a:p>
          <a:p>
            <a:endParaRPr lang="en-US" altLang="zh-CN" dirty="0"/>
          </a:p>
          <a:p>
            <a:r>
              <a:rPr lang="zh-CN" altLang="en-US" dirty="0"/>
              <a:t>下面这个重要的方面是句子的结构和风格。</a:t>
            </a:r>
            <a:endParaRPr lang="en-US" altLang="zh-CN" dirty="0"/>
          </a:p>
          <a:p>
            <a:endParaRPr lang="en-US" altLang="zh-CN" dirty="0"/>
          </a:p>
          <a:p>
            <a:r>
              <a:rPr lang="zh-CN" altLang="zh-CN" dirty="0"/>
              <a:t>句子应该具有简单的结构，这通常意味着它们不会超过一</a:t>
            </a:r>
            <a:r>
              <a:rPr lang="zh-CN" altLang="en-US" dirty="0"/>
              <a:t>到</a:t>
            </a:r>
            <a:r>
              <a:rPr lang="zh-CN" altLang="zh-CN" dirty="0"/>
              <a:t>两行</a:t>
            </a:r>
            <a:r>
              <a:rPr lang="zh-CN" altLang="en-US" dirty="0"/>
              <a:t>。。如果有长句，需要进行拆解</a:t>
            </a:r>
            <a:endParaRPr lang="en-US" altLang="zh-CN" dirty="0"/>
          </a:p>
          <a:p>
            <a:endParaRPr lang="en-US" altLang="zh-CN" dirty="0"/>
          </a:p>
          <a:p>
            <a:r>
              <a:rPr lang="zh-CN" altLang="en-US" dirty="0"/>
              <a:t>我们看一下第一句话，</a:t>
            </a:r>
            <a:r>
              <a:rPr lang="en-US" altLang="zh-CN" dirty="0"/>
              <a:t>in this first stage,…. </a:t>
            </a:r>
            <a:r>
              <a:rPr lang="zh-CN" altLang="en-US" dirty="0"/>
              <a:t>这句话有许多从句，句子结构复杂，难以理解</a:t>
            </a:r>
            <a:endParaRPr lang="en-US" altLang="zh-CN" dirty="0"/>
          </a:p>
          <a:p>
            <a:endParaRPr lang="en-US" altLang="zh-CN" dirty="0"/>
          </a:p>
          <a:p>
            <a:r>
              <a:rPr lang="zh-CN" altLang="en-US" dirty="0"/>
              <a:t>第二个例子就是很多的短句得到的。句子与句子之间有明显的逻辑关系，方便理解。</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47</a:t>
            </a:fld>
            <a:endParaRPr lang="zh-CN" altLang="en-US"/>
          </a:p>
        </p:txBody>
      </p:sp>
    </p:spTree>
    <p:extLst>
      <p:ext uri="{BB962C8B-B14F-4D97-AF65-F5344CB8AC3E}">
        <p14:creationId xmlns:p14="http://schemas.microsoft.com/office/powerpoint/2010/main" val="2148200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a:t>特定风格 –</a:t>
            </a:r>
            <a:r>
              <a:rPr lang="en-US" altLang="zh-CN" dirty="0"/>
              <a:t>--</a:t>
            </a:r>
            <a:r>
              <a:rPr lang="zh-CN" altLang="zh-CN" dirty="0"/>
              <a:t> </a:t>
            </a:r>
            <a:r>
              <a:rPr lang="zh-CN" altLang="en-US" dirty="0"/>
              <a:t>时态</a:t>
            </a:r>
            <a:endParaRPr lang="en-US" altLang="zh-CN" dirty="0"/>
          </a:p>
          <a:p>
            <a:endParaRPr lang="en-US" altLang="zh-CN" dirty="0"/>
          </a:p>
          <a:p>
            <a:r>
              <a:rPr lang="en-US" altLang="zh-CN" dirty="0"/>
              <a:t>1.</a:t>
            </a:r>
            <a:r>
              <a:rPr lang="zh-CN" altLang="zh-CN" dirty="0"/>
              <a:t>在科学写作中，大多数文本都是过去时或现在时</a:t>
            </a:r>
            <a:endParaRPr lang="en-US" altLang="zh-CN" dirty="0"/>
          </a:p>
          <a:p>
            <a:endParaRPr lang="en-US" altLang="zh-CN" dirty="0"/>
          </a:p>
          <a:p>
            <a:r>
              <a:rPr lang="en-US" altLang="zh-CN" dirty="0"/>
              <a:t>2.</a:t>
            </a:r>
            <a:r>
              <a:rPr lang="zh-CN" altLang="zh-CN" dirty="0"/>
              <a:t>现在时用于永恒的真理</a:t>
            </a:r>
            <a:r>
              <a:rPr lang="zh-CN" altLang="en-US" dirty="0"/>
              <a:t>的陈述</a:t>
            </a:r>
            <a:endParaRPr lang="en-US" altLang="zh-CN" dirty="0"/>
          </a:p>
          <a:p>
            <a:endParaRPr lang="en-US" altLang="zh-CN" dirty="0"/>
          </a:p>
          <a:p>
            <a:r>
              <a:rPr lang="en-US" altLang="zh-CN" dirty="0"/>
              <a:t>3.</a:t>
            </a:r>
            <a:r>
              <a:rPr lang="zh-CN" altLang="zh-CN" dirty="0"/>
              <a:t>过去时用于描述工作和结果</a:t>
            </a:r>
            <a:endParaRPr lang="en-US" altLang="zh-CN" dirty="0"/>
          </a:p>
          <a:p>
            <a:endParaRPr lang="en-US" altLang="zh-CN" dirty="0"/>
          </a:p>
          <a:p>
            <a:r>
              <a:rPr lang="en-US" altLang="zh-CN" dirty="0"/>
              <a:t>4.</a:t>
            </a:r>
            <a:r>
              <a:rPr lang="zh-CN" altLang="zh-CN" dirty="0"/>
              <a:t>过去时或现在时都可以用于参考文献的讨论。</a:t>
            </a:r>
            <a:r>
              <a:rPr lang="zh-CN" altLang="en-US" dirty="0"/>
              <a:t>一般</a:t>
            </a:r>
            <a:r>
              <a:rPr lang="zh-CN" altLang="zh-CN" dirty="0"/>
              <a:t>现在时更好，</a:t>
            </a:r>
            <a:r>
              <a:rPr lang="zh-CN" altLang="zh-CN" b="1" dirty="0"/>
              <a:t>但过去时</a:t>
            </a:r>
            <a:r>
              <a:rPr lang="zh-CN" altLang="en-US" b="1" dirty="0"/>
              <a:t>需要根据</a:t>
            </a:r>
            <a:r>
              <a:rPr lang="zh-CN" altLang="zh-CN" b="1" dirty="0"/>
              <a:t>上下文</a:t>
            </a:r>
            <a:r>
              <a:rPr lang="zh-CN" altLang="en-US" b="1" dirty="0"/>
              <a:t>的语境情况进行</a:t>
            </a:r>
            <a:r>
              <a:rPr lang="zh-CN" altLang="zh-CN" b="1" dirty="0"/>
              <a:t>使用</a:t>
            </a:r>
            <a:endParaRPr lang="en-US" altLang="zh-CN" b="1" dirty="0"/>
          </a:p>
          <a:p>
            <a:endParaRPr lang="en-US" altLang="zh-CN" b="1" dirty="0"/>
          </a:p>
          <a:p>
            <a:r>
              <a:rPr lang="en-US" altLang="zh-CN" b="0" dirty="0"/>
              <a:t>5.</a:t>
            </a:r>
            <a:r>
              <a:rPr lang="zh-CN" altLang="en-US" b="0" dirty="0"/>
              <a:t>除了结论章节，将来时很少在科技写作中使用。</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48</a:t>
            </a:fld>
            <a:endParaRPr lang="zh-CN" altLang="en-US"/>
          </a:p>
        </p:txBody>
      </p:sp>
    </p:spTree>
    <p:extLst>
      <p:ext uri="{BB962C8B-B14F-4D97-AF65-F5344CB8AC3E}">
        <p14:creationId xmlns:p14="http://schemas.microsoft.com/office/powerpoint/2010/main" val="3976303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风格特定——重复和平行</a:t>
            </a:r>
            <a:endParaRPr lang="en-US" altLang="zh-CN" dirty="0"/>
          </a:p>
          <a:p>
            <a:endParaRPr lang="en-US" altLang="zh-CN" dirty="0"/>
          </a:p>
          <a:p>
            <a:r>
              <a:rPr lang="zh-CN" altLang="en-US" dirty="0"/>
              <a:t>下面的句子的等效成分容易引起混线，这个英语语感的重要方面。</a:t>
            </a:r>
            <a:endParaRPr lang="en-US" altLang="zh-CN" dirty="0"/>
          </a:p>
          <a:p>
            <a:endParaRPr lang="en-US" altLang="zh-CN" dirty="0"/>
          </a:p>
          <a:p>
            <a:r>
              <a:rPr lang="zh-CN" altLang="en-US" dirty="0"/>
              <a:t>句子的本意是把 “</a:t>
            </a:r>
            <a:r>
              <a:rPr lang="en-US" altLang="zh-CN" dirty="0"/>
              <a:t>tuning the low-level code </a:t>
            </a:r>
            <a:r>
              <a:rPr lang="zh-CN" altLang="en-US" dirty="0"/>
              <a:t>” 和“</a:t>
            </a:r>
            <a:r>
              <a:rPr lang="en-US" altLang="zh-CN" dirty="0"/>
              <a:t>tuning the low-level code </a:t>
            </a:r>
            <a:r>
              <a:rPr lang="zh-CN" altLang="en-US" dirty="0"/>
              <a:t>”等效起来。但是，如果没有加入“</a:t>
            </a:r>
            <a:r>
              <a:rPr lang="en-US" altLang="zh-CN" dirty="0"/>
              <a:t>of</a:t>
            </a:r>
            <a:r>
              <a:rPr lang="zh-CN" altLang="en-US" dirty="0"/>
              <a:t>”，那么这个</a:t>
            </a:r>
            <a:r>
              <a:rPr lang="en-US" altLang="zh-CN" dirty="0"/>
              <a:t>improved</a:t>
            </a:r>
            <a:r>
              <a:rPr lang="zh-CN" altLang="en-US" dirty="0"/>
              <a:t>容易和之前的</a:t>
            </a:r>
            <a:r>
              <a:rPr lang="en-US" altLang="zh-CN" dirty="0"/>
              <a:t>used</a:t>
            </a:r>
            <a:r>
              <a:rPr lang="zh-CN" altLang="en-US" dirty="0"/>
              <a:t>等效。产生二义性。</a:t>
            </a:r>
            <a:endParaRPr lang="en-US" altLang="zh-CN" dirty="0"/>
          </a:p>
          <a:p>
            <a:endParaRPr lang="en-US" altLang="zh-CN" dirty="0"/>
          </a:p>
          <a:p>
            <a:r>
              <a:rPr lang="zh-CN" altLang="en-US" dirty="0"/>
              <a:t>所以这个重复和平行的句法的使用，需要大家引起重视。</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49</a:t>
            </a:fld>
            <a:endParaRPr lang="zh-CN" altLang="en-US"/>
          </a:p>
        </p:txBody>
      </p:sp>
    </p:spTree>
    <p:extLst>
      <p:ext uri="{BB962C8B-B14F-4D97-AF65-F5344CB8AC3E}">
        <p14:creationId xmlns:p14="http://schemas.microsoft.com/office/powerpoint/2010/main" val="4053101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风格特定——强调</a:t>
            </a:r>
            <a:endParaRPr lang="en-US" altLang="zh-CN" dirty="0"/>
          </a:p>
          <a:p>
            <a:r>
              <a:rPr lang="zh-CN" altLang="en-US" dirty="0"/>
              <a:t>我们需要使用合适的词，来适当强调论点。</a:t>
            </a:r>
            <a:endParaRPr lang="en-US" altLang="zh-CN" dirty="0"/>
          </a:p>
          <a:p>
            <a:endParaRPr lang="en-US" altLang="zh-CN" dirty="0"/>
          </a:p>
          <a:p>
            <a:r>
              <a:rPr lang="zh-CN" altLang="en-US" dirty="0"/>
              <a:t>第一句话。。。。是一个因果语句，</a:t>
            </a:r>
            <a:r>
              <a:rPr lang="en-US" altLang="zh-CN" dirty="0"/>
              <a:t>because</a:t>
            </a:r>
            <a:r>
              <a:rPr lang="zh-CN" altLang="en-US" dirty="0"/>
              <a:t>后面是对前一句</a:t>
            </a:r>
            <a:r>
              <a:rPr lang="en-US" altLang="zh-CN" dirty="0"/>
              <a:t>appropriate</a:t>
            </a:r>
            <a:r>
              <a:rPr lang="zh-CN" altLang="en-US" dirty="0"/>
              <a:t>的解释，但这句话读完后没有太直观的感受</a:t>
            </a:r>
            <a:endParaRPr lang="en-US" altLang="zh-CN" dirty="0"/>
          </a:p>
          <a:p>
            <a:endParaRPr lang="en-US" altLang="zh-CN" dirty="0"/>
          </a:p>
          <a:p>
            <a:r>
              <a:rPr lang="zh-CN" altLang="en-US" dirty="0"/>
              <a:t>第二句话加入了 </a:t>
            </a:r>
            <a:r>
              <a:rPr lang="en-US" altLang="zh-CN" dirty="0"/>
              <a:t>only</a:t>
            </a:r>
            <a:r>
              <a:rPr lang="zh-CN" altLang="en-US" dirty="0"/>
              <a:t>和</a:t>
            </a:r>
            <a:r>
              <a:rPr lang="en-US" altLang="zh-CN" dirty="0"/>
              <a:t>IS</a:t>
            </a:r>
            <a:r>
              <a:rPr lang="zh-CN" altLang="en-US" dirty="0"/>
              <a:t>，强调了相关部分的作用，让读者对</a:t>
            </a:r>
            <a:r>
              <a:rPr lang="en-US" altLang="zh-CN" dirty="0"/>
              <a:t>appropriate</a:t>
            </a:r>
            <a:r>
              <a:rPr lang="zh-CN" altLang="en-US" dirty="0"/>
              <a:t>的起因更加感同身受</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50</a:t>
            </a:fld>
            <a:endParaRPr lang="zh-CN" altLang="en-US"/>
          </a:p>
        </p:txBody>
      </p:sp>
    </p:spTree>
    <p:extLst>
      <p:ext uri="{BB962C8B-B14F-4D97-AF65-F5344CB8AC3E}">
        <p14:creationId xmlns:p14="http://schemas.microsoft.com/office/powerpoint/2010/main" val="257198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学术写作是学者和研究人员在学术环境中交流他们的想法和发现，如大学和研究机构。</a:t>
            </a:r>
            <a:endParaRPr lang="en-US" altLang="zh-CN" dirty="0"/>
          </a:p>
          <a:p>
            <a:r>
              <a:rPr lang="zh-CN" altLang="en-US" dirty="0"/>
              <a:t>它旨在以清晰、简洁和客观的方式传达复杂的思想和信息，使用基于证据的论点和引用可信的来源。</a:t>
            </a:r>
            <a:endParaRPr lang="en-US" altLang="zh-CN" dirty="0"/>
          </a:p>
          <a:p>
            <a:r>
              <a:rPr lang="zh-CN" altLang="en-US" dirty="0"/>
              <a:t>学术写作样本的特点是使用正式语言，专业词汇，精确，并严格遵守特定的指南，例如引用和引用指南。</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4</a:t>
            </a:fld>
            <a:endParaRPr lang="zh-CN" altLang="en-US"/>
          </a:p>
        </p:txBody>
      </p:sp>
    </p:spTree>
    <p:extLst>
      <p:ext uri="{BB962C8B-B14F-4D97-AF65-F5344CB8AC3E}">
        <p14:creationId xmlns:p14="http://schemas.microsoft.com/office/powerpoint/2010/main" val="1769535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风格特定——词语选择</a:t>
            </a:r>
            <a:endParaRPr lang="en-US" altLang="zh-CN" dirty="0"/>
          </a:p>
          <a:p>
            <a:endParaRPr lang="en-US" altLang="zh-CN" dirty="0"/>
          </a:p>
          <a:p>
            <a:endParaRPr lang="en-US" altLang="zh-CN" dirty="0"/>
          </a:p>
          <a:p>
            <a:r>
              <a:rPr lang="zh-CN" altLang="zh-CN" dirty="0"/>
              <a:t>抽象、模糊或宽泛的术语对于不同的读者来说具有不同的含义并导致混乱</a:t>
            </a:r>
            <a:endParaRPr lang="en-US" altLang="zh-CN" dirty="0"/>
          </a:p>
          <a:p>
            <a:endParaRPr lang="en-US" altLang="zh-CN" dirty="0"/>
          </a:p>
          <a:p>
            <a:r>
              <a:rPr lang="zh-CN" altLang="en-US" dirty="0"/>
              <a:t>第一个例子中的</a:t>
            </a:r>
            <a:r>
              <a:rPr lang="en-US" altLang="zh-CN" dirty="0"/>
              <a:t>information</a:t>
            </a:r>
            <a:r>
              <a:rPr lang="zh-CN" altLang="en-US" dirty="0"/>
              <a:t>太宽泛了，不知所云</a:t>
            </a:r>
            <a:endParaRPr lang="en-US" altLang="zh-CN" dirty="0"/>
          </a:p>
          <a:p>
            <a:endParaRPr lang="en-US" altLang="zh-CN" dirty="0"/>
          </a:p>
          <a:p>
            <a:r>
              <a:rPr lang="zh-CN" altLang="en-US" dirty="0"/>
              <a:t>第二句则具体很多，让我们知道，我们是对</a:t>
            </a:r>
            <a:r>
              <a:rPr lang="en-US" altLang="zh-CN" dirty="0"/>
              <a:t>programs</a:t>
            </a:r>
            <a:r>
              <a:rPr lang="zh-CN" altLang="en-US" dirty="0"/>
              <a:t>中的</a:t>
            </a:r>
            <a:r>
              <a:rPr lang="en-US" altLang="zh-CN" dirty="0"/>
              <a:t>resource cost</a:t>
            </a:r>
            <a:r>
              <a:rPr lang="zh-CN" altLang="en-US" dirty="0"/>
              <a:t>进行分析评估</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51</a:t>
            </a:fld>
            <a:endParaRPr lang="zh-CN" altLang="en-US"/>
          </a:p>
        </p:txBody>
      </p:sp>
    </p:spTree>
    <p:extLst>
      <p:ext uri="{BB962C8B-B14F-4D97-AF65-F5344CB8AC3E}">
        <p14:creationId xmlns:p14="http://schemas.microsoft.com/office/powerpoint/2010/main" val="3292769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特定风格——用词不当</a:t>
            </a:r>
            <a:endParaRPr lang="en-US" altLang="zh-CN" dirty="0"/>
          </a:p>
          <a:p>
            <a:endParaRPr lang="en-US" altLang="zh-CN" dirty="0"/>
          </a:p>
          <a:p>
            <a:endParaRPr lang="en-US" altLang="zh-CN" dirty="0"/>
          </a:p>
          <a:p>
            <a:r>
              <a:rPr lang="zh-CN" altLang="en-US" dirty="0"/>
              <a:t>第一种用词不当是对 </a:t>
            </a:r>
            <a:r>
              <a:rPr lang="en-US" altLang="zh-CN" dirty="0"/>
              <a:t>which</a:t>
            </a:r>
            <a:r>
              <a:rPr lang="zh-CN" altLang="en-US" dirty="0"/>
              <a:t>和</a:t>
            </a:r>
            <a:r>
              <a:rPr lang="en-US" altLang="zh-CN" dirty="0"/>
              <a:t>that</a:t>
            </a:r>
            <a:r>
              <a:rPr lang="zh-CN" altLang="en-US" dirty="0"/>
              <a:t>的混用。一般比较简单的方法是，尽量使用</a:t>
            </a:r>
            <a:r>
              <a:rPr lang="en-US" altLang="zh-CN" dirty="0"/>
              <a:t>that</a:t>
            </a:r>
            <a:r>
              <a:rPr lang="zh-CN" altLang="en-US" dirty="0"/>
              <a:t>，只有必须使用</a:t>
            </a:r>
            <a:r>
              <a:rPr lang="en-US" altLang="zh-CN" dirty="0"/>
              <a:t>which</a:t>
            </a:r>
            <a:r>
              <a:rPr lang="zh-CN" altLang="en-US" dirty="0"/>
              <a:t>的时候，才使用</a:t>
            </a:r>
            <a:r>
              <a:rPr lang="en-US" altLang="zh-CN" dirty="0"/>
              <a:t>which</a:t>
            </a:r>
          </a:p>
          <a:p>
            <a:endParaRPr lang="en-US" altLang="zh-CN" dirty="0"/>
          </a:p>
          <a:p>
            <a:endParaRPr lang="en-US" altLang="zh-CN" dirty="0"/>
          </a:p>
          <a:p>
            <a:r>
              <a:rPr lang="zh-CN" altLang="en-US" dirty="0"/>
              <a:t>这个例子中，</a:t>
            </a:r>
            <a:r>
              <a:rPr lang="en-US" altLang="zh-CN" dirty="0"/>
              <a:t>that</a:t>
            </a:r>
            <a:r>
              <a:rPr lang="zh-CN" altLang="en-US" dirty="0"/>
              <a:t>的含义是，有多种</a:t>
            </a:r>
            <a:r>
              <a:rPr lang="en-US" altLang="zh-CN" dirty="0"/>
              <a:t>methods</a:t>
            </a:r>
            <a:r>
              <a:rPr lang="zh-CN" altLang="en-US" dirty="0"/>
              <a:t>存在，而我们只关注和指代其中具有“</a:t>
            </a:r>
            <a:r>
              <a:rPr lang="en-US" altLang="zh-CN" dirty="0"/>
              <a:t>acceptable</a:t>
            </a:r>
            <a:r>
              <a:rPr lang="zh-CN" altLang="en-US" dirty="0"/>
              <a:t>”特性的这种</a:t>
            </a:r>
            <a:r>
              <a:rPr lang="en-US" altLang="zh-CN" dirty="0"/>
              <a:t>method</a:t>
            </a:r>
            <a:r>
              <a:rPr lang="zh-CN" altLang="en-US" dirty="0"/>
              <a:t>。</a:t>
            </a:r>
            <a:endParaRPr lang="en-US" altLang="zh-CN" dirty="0"/>
          </a:p>
          <a:p>
            <a:endParaRPr lang="en-US" altLang="zh-CN" dirty="0"/>
          </a:p>
          <a:p>
            <a:r>
              <a:rPr lang="en-US" altLang="zh-CN" dirty="0"/>
              <a:t>Which</a:t>
            </a:r>
            <a:r>
              <a:rPr lang="zh-CN" altLang="en-US" dirty="0"/>
              <a:t>通常是陈述，我提及这这个主体具有什么特性。</a:t>
            </a:r>
            <a:endParaRPr lang="en-US" altLang="zh-CN" dirty="0"/>
          </a:p>
          <a:p>
            <a:endParaRPr lang="en-US" altLang="zh-CN" dirty="0"/>
          </a:p>
          <a:p>
            <a:r>
              <a:rPr lang="zh-CN" altLang="en-US" dirty="0"/>
              <a:t>第三句当中是必须使用</a:t>
            </a:r>
            <a:r>
              <a:rPr lang="en-US" altLang="zh-CN" dirty="0"/>
              <a:t>which</a:t>
            </a:r>
            <a:r>
              <a:rPr lang="zh-CN" altLang="en-US" dirty="0"/>
              <a:t>，所以不得不用了</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52</a:t>
            </a:fld>
            <a:endParaRPr lang="zh-CN" altLang="en-US"/>
          </a:p>
        </p:txBody>
      </p:sp>
    </p:spTree>
    <p:extLst>
      <p:ext uri="{BB962C8B-B14F-4D97-AF65-F5344CB8AC3E}">
        <p14:creationId xmlns:p14="http://schemas.microsoft.com/office/powerpoint/2010/main" val="1657003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另外一个用词不当是</a:t>
            </a:r>
            <a:endParaRPr lang="en-US" altLang="zh-CN" dirty="0"/>
          </a:p>
          <a:p>
            <a:endParaRPr lang="en-US" altLang="zh-CN" dirty="0"/>
          </a:p>
          <a:p>
            <a:r>
              <a:rPr lang="en-US" altLang="zh-CN" dirty="0"/>
              <a:t>Less</a:t>
            </a:r>
            <a:r>
              <a:rPr lang="zh-CN" altLang="en-US" dirty="0"/>
              <a:t>和</a:t>
            </a:r>
            <a:r>
              <a:rPr lang="en-US" altLang="zh-CN" dirty="0"/>
              <a:t>fewer</a:t>
            </a:r>
            <a:r>
              <a:rPr lang="zh-CN" altLang="en-US" dirty="0"/>
              <a:t>的混用。</a:t>
            </a:r>
            <a:r>
              <a:rPr lang="en-US" altLang="zh-CN" dirty="0"/>
              <a:t>Less</a:t>
            </a:r>
            <a:r>
              <a:rPr lang="zh-CN" altLang="en-US" dirty="0"/>
              <a:t>是不可数的较少，</a:t>
            </a:r>
            <a:r>
              <a:rPr lang="en-US" altLang="zh-CN" dirty="0"/>
              <a:t>fewer</a:t>
            </a:r>
            <a:r>
              <a:rPr lang="zh-CN" altLang="en-US" dirty="0"/>
              <a:t>是可数的名词的较少</a:t>
            </a:r>
            <a:endParaRPr lang="en-US" altLang="zh-CN" dirty="0"/>
          </a:p>
          <a:p>
            <a:endParaRPr lang="en-US" altLang="zh-CN" dirty="0"/>
          </a:p>
          <a:p>
            <a:endParaRPr lang="en-US" altLang="zh-CN" dirty="0"/>
          </a:p>
          <a:p>
            <a:r>
              <a:rPr lang="en-US" altLang="zh-CN" dirty="0"/>
              <a:t>Alternate, alternative, choice</a:t>
            </a:r>
            <a:r>
              <a:rPr lang="zh-CN" altLang="en-US" dirty="0"/>
              <a:t>也会被混用。</a:t>
            </a:r>
            <a:endParaRPr lang="en-US" altLang="zh-CN" dirty="0"/>
          </a:p>
          <a:p>
            <a:endParaRPr lang="en-US" altLang="zh-CN" dirty="0"/>
          </a:p>
          <a:p>
            <a:r>
              <a:rPr lang="en-US" altLang="zh-CN" dirty="0"/>
              <a:t>--alternate</a:t>
            </a:r>
            <a:r>
              <a:rPr lang="zh-CN" altLang="en-US" dirty="0"/>
              <a:t>是个动词，表示替换</a:t>
            </a:r>
            <a:endParaRPr lang="en-US" altLang="zh-CN" dirty="0"/>
          </a:p>
          <a:p>
            <a:r>
              <a:rPr lang="en-US" altLang="zh-CN" dirty="0"/>
              <a:t>--</a:t>
            </a:r>
            <a:r>
              <a:rPr lang="en-US" altLang="zh-CN" dirty="0" err="1"/>
              <a:t>alternateive</a:t>
            </a:r>
            <a:r>
              <a:rPr lang="zh-CN" altLang="en-US" dirty="0"/>
              <a:t>是个名词，表面代替品，暗示已经剔除了其中是一种</a:t>
            </a:r>
            <a:r>
              <a:rPr lang="en-US" altLang="zh-CN" dirty="0"/>
              <a:t>choice</a:t>
            </a:r>
          </a:p>
          <a:p>
            <a:r>
              <a:rPr lang="en-US" altLang="zh-CN" dirty="0"/>
              <a:t>--choice</a:t>
            </a:r>
            <a:r>
              <a:rPr lang="zh-CN" altLang="en-US" dirty="0"/>
              <a:t>表示选择，是包含</a:t>
            </a:r>
            <a:r>
              <a:rPr lang="en-US" altLang="zh-CN" dirty="0"/>
              <a:t>alternative</a:t>
            </a:r>
            <a:r>
              <a:rPr lang="zh-CN" altLang="en-US" dirty="0"/>
              <a:t>的</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53</a:t>
            </a:fld>
            <a:endParaRPr lang="zh-CN" altLang="en-US"/>
          </a:p>
        </p:txBody>
      </p:sp>
    </p:spTree>
    <p:extLst>
      <p:ext uri="{BB962C8B-B14F-4D97-AF65-F5344CB8AC3E}">
        <p14:creationId xmlns:p14="http://schemas.microsoft.com/office/powerpoint/2010/main" val="1202676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Assume</a:t>
            </a:r>
            <a:r>
              <a:rPr lang="zh-CN" altLang="en-US" dirty="0"/>
              <a:t>和</a:t>
            </a:r>
            <a:r>
              <a:rPr lang="en-US" altLang="zh-CN" dirty="0"/>
              <a:t>presume</a:t>
            </a:r>
            <a:r>
              <a:rPr lang="zh-CN" altLang="en-US" dirty="0"/>
              <a:t>都表示假设的意思，但是在英语上是不一样，科技写作一般使用</a:t>
            </a:r>
            <a:r>
              <a:rPr lang="en-US" altLang="zh-CN" dirty="0"/>
              <a:t>assume</a:t>
            </a:r>
            <a:r>
              <a:rPr lang="zh-CN" altLang="en-US" dirty="0"/>
              <a:t>多一些</a:t>
            </a:r>
            <a:endParaRPr lang="en-US" altLang="zh-CN" dirty="0"/>
          </a:p>
          <a:p>
            <a:endParaRPr lang="en-US" altLang="zh-CN" dirty="0"/>
          </a:p>
          <a:p>
            <a:r>
              <a:rPr lang="zh-CN" altLang="zh-CN" dirty="0"/>
              <a:t>“Assume”的意思是现在，认为</a:t>
            </a:r>
            <a:r>
              <a:rPr lang="en-US" altLang="zh-CN" dirty="0"/>
              <a:t>xxx</a:t>
            </a:r>
            <a:r>
              <a:rPr lang="zh-CN" altLang="en-US" dirty="0"/>
              <a:t>是</a:t>
            </a:r>
            <a:r>
              <a:rPr lang="zh-CN" altLang="zh-CN" dirty="0"/>
              <a:t>正确的，而“presume”的意思是认为</a:t>
            </a:r>
            <a:r>
              <a:rPr lang="zh-CN" altLang="en-US" dirty="0"/>
              <a:t>什么是</a:t>
            </a:r>
            <a:r>
              <a:rPr lang="zh-CN" altLang="zh-CN" dirty="0"/>
              <a:t>理所当然</a:t>
            </a:r>
            <a:r>
              <a:rPr lang="zh-CN" altLang="en-US" dirty="0"/>
              <a:t>。有细微的差异</a:t>
            </a:r>
            <a:endParaRPr lang="en-US" altLang="zh-CN" dirty="0"/>
          </a:p>
          <a:p>
            <a:endParaRPr lang="en-US" altLang="zh-CN" dirty="0"/>
          </a:p>
          <a:p>
            <a:r>
              <a:rPr lang="en-US" altLang="zh-CN" dirty="0"/>
              <a:t>May, might, can</a:t>
            </a:r>
            <a:r>
              <a:rPr lang="zh-CN" altLang="en-US" dirty="0"/>
              <a:t>也被很多人混用</a:t>
            </a:r>
            <a:endParaRPr lang="en-US" altLang="zh-CN" dirty="0"/>
          </a:p>
          <a:p>
            <a:r>
              <a:rPr lang="en-US" altLang="zh-CN" dirty="0"/>
              <a:t>May</a:t>
            </a:r>
            <a:r>
              <a:rPr lang="zh-CN" altLang="en-US" dirty="0"/>
              <a:t>表示个人的主观选择</a:t>
            </a:r>
            <a:endParaRPr lang="en-US" altLang="zh-CN" dirty="0"/>
          </a:p>
          <a:p>
            <a:r>
              <a:rPr lang="en-US" altLang="zh-CN" dirty="0"/>
              <a:t>Can</a:t>
            </a:r>
            <a:r>
              <a:rPr lang="zh-CN" altLang="en-US" dirty="0"/>
              <a:t>表示能力上的可以和不可以</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54</a:t>
            </a:fld>
            <a:endParaRPr lang="zh-CN" altLang="en-US"/>
          </a:p>
        </p:txBody>
      </p:sp>
    </p:spTree>
    <p:extLst>
      <p:ext uri="{BB962C8B-B14F-4D97-AF65-F5344CB8AC3E}">
        <p14:creationId xmlns:p14="http://schemas.microsoft.com/office/powerpoint/2010/main" val="25750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特定风格——缩写</a:t>
            </a:r>
            <a:endParaRPr lang="en-US" altLang="zh-CN" dirty="0"/>
          </a:p>
          <a:p>
            <a:endParaRPr lang="en-US" altLang="zh-CN" dirty="0"/>
          </a:p>
          <a:p>
            <a:r>
              <a:rPr lang="en-US" altLang="zh-CN" dirty="0"/>
              <a:t>--</a:t>
            </a:r>
            <a:r>
              <a:rPr lang="zh-CN" altLang="en-US" dirty="0"/>
              <a:t>写作时，最好能扩展这些缩写</a:t>
            </a:r>
            <a:endParaRPr lang="en-US" altLang="zh-CN" dirty="0"/>
          </a:p>
          <a:p>
            <a:endParaRPr lang="en-US" altLang="zh-CN" dirty="0"/>
          </a:p>
          <a:p>
            <a:r>
              <a:rPr lang="zh-CN" altLang="en-US" dirty="0"/>
              <a:t>像这里的</a:t>
            </a:r>
            <a:r>
              <a:rPr lang="en-US" altLang="zh-CN" dirty="0" err="1"/>
              <a:t>etc</a:t>
            </a:r>
            <a:r>
              <a:rPr lang="zh-CN" altLang="en-US" dirty="0"/>
              <a:t>能展开则展开，像下面两句话，直接用</a:t>
            </a:r>
            <a:r>
              <a:rPr lang="en-US" altLang="zh-CN" dirty="0"/>
              <a:t>include </a:t>
            </a:r>
            <a:r>
              <a:rPr lang="zh-CN" altLang="en-US" dirty="0"/>
              <a:t>和</a:t>
            </a:r>
            <a:r>
              <a:rPr lang="en-US" altLang="zh-CN" dirty="0"/>
              <a:t>such as</a:t>
            </a:r>
            <a:r>
              <a:rPr lang="zh-CN" altLang="en-US" dirty="0"/>
              <a:t>代替缩写，就会更加规范</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55</a:t>
            </a:fld>
            <a:endParaRPr lang="zh-CN" altLang="en-US"/>
          </a:p>
        </p:txBody>
      </p:sp>
    </p:spTree>
    <p:extLst>
      <p:ext uri="{BB962C8B-B14F-4D97-AF65-F5344CB8AC3E}">
        <p14:creationId xmlns:p14="http://schemas.microsoft.com/office/powerpoint/2010/main" val="2357297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在限定词</a:t>
            </a:r>
            <a:r>
              <a:rPr lang="en-US" altLang="zh-CN" dirty="0"/>
              <a:t>qualifier</a:t>
            </a:r>
            <a:r>
              <a:rPr lang="zh-CN" altLang="en-US" dirty="0"/>
              <a:t>的实用方面</a:t>
            </a:r>
            <a:endParaRPr lang="en-US" altLang="zh-CN" dirty="0"/>
          </a:p>
          <a:p>
            <a:endParaRPr lang="en-US" altLang="zh-CN" dirty="0"/>
          </a:p>
          <a:p>
            <a:r>
              <a:rPr lang="zh-CN" altLang="zh-CN" dirty="0"/>
              <a:t>不要将限定符堆叠在一起。在一个句子中，最多使用一个限定词，例如“可能”、“可能”、“也许”、“可能”、“可能”、“可能性”或“可能”</a:t>
            </a:r>
            <a:endParaRPr lang="en-US" altLang="zh-CN" dirty="0"/>
          </a:p>
          <a:p>
            <a:endParaRPr lang="en-US" altLang="zh-CN" dirty="0"/>
          </a:p>
          <a:p>
            <a:r>
              <a:rPr lang="zh-CN" altLang="en-US" dirty="0"/>
              <a:t>或者直接尽量少用</a:t>
            </a:r>
            <a:endParaRPr lang="en-US" altLang="zh-CN" dirty="0"/>
          </a:p>
          <a:p>
            <a:endParaRPr lang="en-US" altLang="zh-CN" dirty="0"/>
          </a:p>
          <a:p>
            <a:r>
              <a:rPr lang="zh-CN" altLang="en-US" dirty="0"/>
              <a:t>像第一句话，使用了限定词</a:t>
            </a:r>
            <a:r>
              <a:rPr lang="en-US" altLang="zh-CN" dirty="0"/>
              <a:t>possible</a:t>
            </a:r>
          </a:p>
          <a:p>
            <a:endParaRPr lang="en-US" altLang="zh-CN" dirty="0"/>
          </a:p>
          <a:p>
            <a:r>
              <a:rPr lang="zh-CN" altLang="en-US" dirty="0"/>
              <a:t>第二句的表述方式直接避免了这个限定词的使用，更加直接，具体</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56</a:t>
            </a:fld>
            <a:endParaRPr lang="zh-CN" altLang="en-US"/>
          </a:p>
        </p:txBody>
      </p:sp>
    </p:spTree>
    <p:extLst>
      <p:ext uri="{BB962C8B-B14F-4D97-AF65-F5344CB8AC3E}">
        <p14:creationId xmlns:p14="http://schemas.microsoft.com/office/powerpoint/2010/main" val="1951690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在标点符合的使用方面，也有很多细节值得注意</a:t>
            </a:r>
            <a:endParaRPr lang="en-US" altLang="zh-CN" dirty="0"/>
          </a:p>
          <a:p>
            <a:endParaRPr lang="en-US" altLang="zh-CN" dirty="0"/>
          </a:p>
          <a:p>
            <a:r>
              <a:rPr lang="zh-CN" altLang="en-US" dirty="0"/>
              <a:t>像下面这一句话，由于使用了列举和省略，导致括号中带有</a:t>
            </a:r>
            <a:r>
              <a:rPr lang="en-US" altLang="zh-CN" dirty="0"/>
              <a:t>, etc.</a:t>
            </a:r>
            <a:r>
              <a:rPr lang="zh-CN" altLang="en-US" dirty="0"/>
              <a:t>这种缩写，而括号前后都有句号是非常奇怪的。但是语法上没毛病。但显得不专业</a:t>
            </a:r>
            <a:endParaRPr lang="en-US" altLang="zh-CN" dirty="0"/>
          </a:p>
          <a:p>
            <a:endParaRPr lang="en-US" altLang="zh-CN" dirty="0"/>
          </a:p>
          <a:p>
            <a:r>
              <a:rPr lang="zh-CN" altLang="en-US" dirty="0"/>
              <a:t>第二句话，通过使用</a:t>
            </a:r>
            <a:r>
              <a:rPr lang="en-US" altLang="zh-CN" dirty="0"/>
              <a:t>for example</a:t>
            </a:r>
            <a:r>
              <a:rPr lang="zh-CN" altLang="en-US" dirty="0"/>
              <a:t>来避免</a:t>
            </a:r>
            <a:r>
              <a:rPr lang="en-US" altLang="zh-CN" dirty="0" err="1"/>
              <a:t>etc</a:t>
            </a:r>
            <a:r>
              <a:rPr lang="zh-CN" altLang="en-US" dirty="0"/>
              <a:t>的使用，就解决了这个问题</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57</a:t>
            </a:fld>
            <a:endParaRPr lang="zh-CN" altLang="en-US"/>
          </a:p>
        </p:txBody>
      </p:sp>
    </p:spTree>
    <p:extLst>
      <p:ext uri="{BB962C8B-B14F-4D97-AF65-F5344CB8AC3E}">
        <p14:creationId xmlns:p14="http://schemas.microsoft.com/office/powerpoint/2010/main" val="436632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逗号的用法</a:t>
            </a:r>
            <a:endParaRPr lang="en-US" altLang="zh-CN" dirty="0"/>
          </a:p>
          <a:p>
            <a:endParaRPr lang="en-US" altLang="zh-CN" dirty="0"/>
          </a:p>
          <a:p>
            <a:r>
              <a:rPr lang="zh-CN" altLang="en-US" dirty="0"/>
              <a:t>这里，“</a:t>
            </a:r>
            <a:r>
              <a:rPr lang="en-US" altLang="zh-CN" dirty="0"/>
              <a:t>or</a:t>
            </a:r>
            <a:r>
              <a:rPr lang="zh-CN" altLang="en-US" dirty="0"/>
              <a:t>”前后都需要有逗号，表明并列关系，这中逗号的使用是非常重要，有一种强调的效果</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58</a:t>
            </a:fld>
            <a:endParaRPr lang="zh-CN" altLang="en-US"/>
          </a:p>
        </p:txBody>
      </p:sp>
    </p:spTree>
    <p:extLst>
      <p:ext uri="{BB962C8B-B14F-4D97-AF65-F5344CB8AC3E}">
        <p14:creationId xmlns:p14="http://schemas.microsoft.com/office/powerpoint/2010/main" val="4025977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还有冒号于分号的使用</a:t>
            </a:r>
            <a:endParaRPr lang="en-US" altLang="zh-CN" dirty="0"/>
          </a:p>
          <a:p>
            <a:endParaRPr lang="en-US" altLang="zh-CN" dirty="0"/>
          </a:p>
          <a:p>
            <a:r>
              <a:rPr lang="zh-CN" altLang="en-US" dirty="0"/>
              <a:t>前者表面 将要展开和罗列，第一句是利用冒号 表明要对</a:t>
            </a:r>
            <a:r>
              <a:rPr lang="en-US" altLang="zh-CN" dirty="0"/>
              <a:t>three phases</a:t>
            </a:r>
            <a:r>
              <a:rPr lang="zh-CN" altLang="en-US" dirty="0"/>
              <a:t>进行展开</a:t>
            </a:r>
            <a:endParaRPr lang="en-US" altLang="zh-CN" dirty="0"/>
          </a:p>
          <a:p>
            <a:endParaRPr lang="en-US" altLang="zh-CN" dirty="0"/>
          </a:p>
          <a:p>
            <a:r>
              <a:rPr lang="zh-CN" altLang="en-US" dirty="0"/>
              <a:t>后者表面前后平行和等效的地位，</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59</a:t>
            </a:fld>
            <a:endParaRPr lang="zh-CN" altLang="en-US"/>
          </a:p>
        </p:txBody>
      </p:sp>
    </p:spTree>
    <p:extLst>
      <p:ext uri="{BB962C8B-B14F-4D97-AF65-F5344CB8AC3E}">
        <p14:creationId xmlns:p14="http://schemas.microsoft.com/office/powerpoint/2010/main" val="110586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撇号的正确使用</a:t>
            </a:r>
            <a:endParaRPr lang="en-US" altLang="zh-CN" dirty="0"/>
          </a:p>
          <a:p>
            <a:endParaRPr lang="en-US" altLang="zh-CN" dirty="0"/>
          </a:p>
          <a:p>
            <a:r>
              <a:rPr lang="zh-CN" altLang="en-US" dirty="0"/>
              <a:t>这又回到高中英语了</a:t>
            </a:r>
            <a:endParaRPr lang="en-US" altLang="zh-CN" dirty="0"/>
          </a:p>
          <a:p>
            <a:endParaRPr lang="en-US" altLang="zh-CN" dirty="0"/>
          </a:p>
          <a:p>
            <a:r>
              <a:rPr lang="zh-CN" altLang="en-US" dirty="0"/>
              <a:t>单数所有格，撇号在</a:t>
            </a:r>
            <a:r>
              <a:rPr lang="en-US" altLang="zh-CN" dirty="0"/>
              <a:t>s</a:t>
            </a:r>
            <a:r>
              <a:rPr lang="zh-CN" altLang="en-US" dirty="0"/>
              <a:t>之前</a:t>
            </a:r>
            <a:endParaRPr lang="en-US" altLang="zh-CN" dirty="0"/>
          </a:p>
          <a:p>
            <a:endParaRPr lang="en-US" altLang="zh-CN" dirty="0"/>
          </a:p>
          <a:p>
            <a:r>
              <a:rPr lang="zh-CN" altLang="en-US" dirty="0"/>
              <a:t>复数所有格，撇号在</a:t>
            </a:r>
            <a:r>
              <a:rPr lang="en-US" altLang="zh-CN" dirty="0"/>
              <a:t>s</a:t>
            </a:r>
            <a:r>
              <a:rPr lang="zh-CN" altLang="en-US" dirty="0"/>
              <a:t>之后</a:t>
            </a:r>
            <a:endParaRPr lang="en-US" altLang="zh-CN" dirty="0"/>
          </a:p>
          <a:p>
            <a:endParaRPr lang="en-US" altLang="zh-CN" dirty="0"/>
          </a:p>
          <a:p>
            <a:r>
              <a:rPr lang="zh-CN" altLang="en-US" dirty="0"/>
              <a:t>人称代词的所有格，有特定的词来表示，不需要撇号</a:t>
            </a:r>
            <a:endParaRPr lang="en-US" altLang="zh-CN" dirty="0"/>
          </a:p>
          <a:p>
            <a:endParaRPr lang="en-US" altLang="zh-CN" dirty="0"/>
          </a:p>
          <a:p>
            <a:r>
              <a:rPr lang="zh-CN" altLang="en-US" dirty="0"/>
              <a:t>一些 </a:t>
            </a:r>
            <a:r>
              <a:rPr lang="en-US" altLang="zh-CN" dirty="0"/>
              <a:t>it is</a:t>
            </a:r>
            <a:r>
              <a:rPr lang="zh-CN" altLang="en-US" dirty="0"/>
              <a:t>和</a:t>
            </a:r>
            <a:r>
              <a:rPr lang="en-US" altLang="zh-CN" dirty="0"/>
              <a:t>can not</a:t>
            </a:r>
            <a:r>
              <a:rPr lang="zh-CN" altLang="en-US" dirty="0"/>
              <a:t>的缩写，需要特定的撇号</a:t>
            </a:r>
            <a:endParaRPr lang="en-US" altLang="zh-CN" dirty="0"/>
          </a:p>
          <a:p>
            <a:endParaRPr lang="en-US" altLang="zh-CN" dirty="0"/>
          </a:p>
          <a:p>
            <a:r>
              <a:rPr lang="zh-CN" altLang="en-US" dirty="0"/>
              <a:t>但是一定要注意，这些缩写是在科技论文中要尽量避免的</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60</a:t>
            </a:fld>
            <a:endParaRPr lang="zh-CN" altLang="en-US"/>
          </a:p>
        </p:txBody>
      </p:sp>
    </p:spTree>
    <p:extLst>
      <p:ext uri="{BB962C8B-B14F-4D97-AF65-F5344CB8AC3E}">
        <p14:creationId xmlns:p14="http://schemas.microsoft.com/office/powerpoint/2010/main" val="8366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一般写作更加非正式，语言通常是口语化的，它不需要像学术写作那样精确和准确。</a:t>
            </a:r>
            <a:endParaRPr lang="en-US" altLang="zh-CN" dirty="0"/>
          </a:p>
          <a:p>
            <a:r>
              <a:rPr lang="zh-CN" altLang="en-US" dirty="0"/>
              <a:t>一般写作常见于电子邮件、社交媒体、个人表达和日常交流中，而学术写作更注重事实信息的呈现和客观分析。</a:t>
            </a:r>
            <a:endParaRPr lang="en-US" altLang="zh-CN" dirty="0"/>
          </a:p>
          <a:p>
            <a:r>
              <a:rPr lang="zh-CN" altLang="en-US" dirty="0"/>
              <a:t>学术写作技能是在一段时间内通过持续的努力和实践来学习的。</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5</a:t>
            </a:fld>
            <a:endParaRPr lang="zh-CN" altLang="en-US"/>
          </a:p>
        </p:txBody>
      </p:sp>
    </p:spTree>
    <p:extLst>
      <p:ext uri="{BB962C8B-B14F-4D97-AF65-F5344CB8AC3E}">
        <p14:creationId xmlns:p14="http://schemas.microsoft.com/office/powerpoint/2010/main" val="270388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引号的使用</a:t>
            </a:r>
            <a:endParaRPr lang="en-US" altLang="zh-CN" dirty="0"/>
          </a:p>
          <a:p>
            <a:endParaRPr lang="en-US" altLang="zh-CN" dirty="0"/>
          </a:p>
          <a:p>
            <a:r>
              <a:rPr lang="en-US" altLang="zh-CN" dirty="0"/>
              <a:t>--</a:t>
            </a:r>
            <a:r>
              <a:rPr lang="zh-CN" altLang="en-US" dirty="0"/>
              <a:t>最后的标点符合要放在引号外面</a:t>
            </a:r>
            <a:endParaRPr lang="en-US" altLang="zh-CN" dirty="0"/>
          </a:p>
          <a:p>
            <a:endParaRPr lang="en-US" altLang="zh-CN" dirty="0"/>
          </a:p>
          <a:p>
            <a:r>
              <a:rPr lang="en-US" altLang="zh-CN" dirty="0"/>
              <a:t>--</a:t>
            </a:r>
            <a:r>
              <a:rPr lang="zh-CN" altLang="en-US" dirty="0"/>
              <a:t>但这个也有不懂说法，大家需要根据不同期刊和会议的要来进行规范</a:t>
            </a:r>
            <a:endParaRPr lang="en-US" altLang="zh-CN" dirty="0"/>
          </a:p>
          <a:p>
            <a:endParaRPr lang="en-US" altLang="zh-CN" dirty="0"/>
          </a:p>
          <a:p>
            <a:r>
              <a:rPr lang="en-US" altLang="zh-CN" dirty="0"/>
              <a:t>--</a:t>
            </a:r>
            <a:r>
              <a:rPr lang="zh-CN" altLang="en-US" dirty="0"/>
              <a:t>我本人在看一些</a:t>
            </a:r>
            <a:r>
              <a:rPr lang="en-US" altLang="zh-CN" dirty="0"/>
              <a:t>IEEE</a:t>
            </a:r>
            <a:r>
              <a:rPr lang="zh-CN" altLang="en-US" dirty="0"/>
              <a:t>的论文是，引号是包含最后标点的</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61</a:t>
            </a:fld>
            <a:endParaRPr lang="zh-CN" altLang="en-US"/>
          </a:p>
        </p:txBody>
      </p:sp>
    </p:spTree>
    <p:extLst>
      <p:ext uri="{BB962C8B-B14F-4D97-AF65-F5344CB8AC3E}">
        <p14:creationId xmlns:p14="http://schemas.microsoft.com/office/powerpoint/2010/main" val="928606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惊叹号</a:t>
            </a:r>
            <a:endParaRPr lang="en-US" altLang="zh-CN" dirty="0"/>
          </a:p>
          <a:p>
            <a:endParaRPr lang="en-US" altLang="zh-CN" dirty="0"/>
          </a:p>
          <a:p>
            <a:r>
              <a:rPr lang="zh-CN" altLang="en-US" dirty="0"/>
              <a:t>科技论文需要尽量避免使用惊叹号，特别是千万不要多个惊叹号连用。其原因是，这种语句表面强烈的感情和主观性，这个科技论文强调的客观性是相悖的</a:t>
            </a:r>
            <a:endParaRPr lang="en-US" altLang="zh-CN" dirty="0"/>
          </a:p>
          <a:p>
            <a:endParaRPr lang="en-US" altLang="zh-CN" dirty="0"/>
          </a:p>
          <a:p>
            <a:r>
              <a:rPr lang="zh-CN" altLang="en-US" dirty="0"/>
              <a:t>我们通常只用一个具有感情色彩的词汇来取代惊叹号。</a:t>
            </a:r>
            <a:endParaRPr lang="en-US" altLang="zh-CN" dirty="0"/>
          </a:p>
          <a:p>
            <a:endParaRPr lang="en-US" altLang="zh-CN" dirty="0"/>
          </a:p>
          <a:p>
            <a:r>
              <a:rPr lang="zh-CN" altLang="en-US" dirty="0"/>
              <a:t>例如下面句子中，用</a:t>
            </a:r>
            <a:r>
              <a:rPr lang="en-US" altLang="zh-CN" dirty="0"/>
              <a:t>remarkably</a:t>
            </a:r>
            <a:r>
              <a:rPr lang="zh-CN" altLang="en-US" dirty="0"/>
              <a:t>来代替惊叹号了</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62</a:t>
            </a:fld>
            <a:endParaRPr lang="zh-CN" altLang="en-US"/>
          </a:p>
        </p:txBody>
      </p:sp>
    </p:spTree>
    <p:extLst>
      <p:ext uri="{BB962C8B-B14F-4D97-AF65-F5344CB8AC3E}">
        <p14:creationId xmlns:p14="http://schemas.microsoft.com/office/powerpoint/2010/main" val="3255231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括号的使用。</a:t>
            </a:r>
            <a:endParaRPr lang="en-US" altLang="zh-CN" dirty="0"/>
          </a:p>
          <a:p>
            <a:endParaRPr lang="en-US" altLang="zh-CN" dirty="0"/>
          </a:p>
          <a:p>
            <a:r>
              <a:rPr lang="zh-CN" altLang="en-US" dirty="0"/>
              <a:t>如果括号特指对句子某一部分进行展开和补充的时候，句尾的标点符合需要再外面</a:t>
            </a:r>
            <a:endParaRPr lang="en-US" altLang="zh-CN" dirty="0"/>
          </a:p>
          <a:p>
            <a:endParaRPr lang="en-US" altLang="zh-CN" dirty="0"/>
          </a:p>
          <a:p>
            <a:r>
              <a:rPr lang="zh-CN" altLang="en-US" dirty="0"/>
              <a:t>但是，如果括号包含整个句子，那么对于这个句子的句末符合应包含在括号里边</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63</a:t>
            </a:fld>
            <a:endParaRPr lang="zh-CN" altLang="en-US"/>
          </a:p>
        </p:txBody>
      </p:sp>
    </p:spTree>
    <p:extLst>
      <p:ext uri="{BB962C8B-B14F-4D97-AF65-F5344CB8AC3E}">
        <p14:creationId xmlns:p14="http://schemas.microsoft.com/office/powerpoint/2010/main" val="2890076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最后是引用的符合</a:t>
            </a:r>
            <a:endParaRPr lang="en-US" altLang="zh-CN" dirty="0"/>
          </a:p>
          <a:p>
            <a:endParaRPr lang="en-US" altLang="zh-CN" dirty="0"/>
          </a:p>
          <a:p>
            <a:endParaRPr lang="en-US" altLang="zh-CN" dirty="0"/>
          </a:p>
          <a:p>
            <a:r>
              <a:rPr lang="zh-CN" altLang="en-US" dirty="0"/>
              <a:t>不同的引用格式有不同的暗示，如果只是个数值，然一般在句尾补充即可，它是句子补充信息的一部分需要和主语或者整个句子形成依附关系的，不能但读用作一个名称</a:t>
            </a:r>
            <a:endParaRPr lang="en-US" altLang="zh-CN" dirty="0"/>
          </a:p>
          <a:p>
            <a:endParaRPr lang="en-US" altLang="zh-CN" dirty="0"/>
          </a:p>
          <a:p>
            <a:r>
              <a:rPr lang="zh-CN" altLang="en-US" dirty="0"/>
              <a:t>但如果是 “作者</a:t>
            </a:r>
            <a:r>
              <a:rPr lang="en-US" altLang="zh-CN" dirty="0"/>
              <a:t>+</a:t>
            </a:r>
            <a:r>
              <a:rPr lang="zh-CN" altLang="en-US" dirty="0"/>
              <a:t>年份”的方式，可以用作主语在一句话中出现，但是，不用用作宾语。这种细节是专业性的重要体现。</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64</a:t>
            </a:fld>
            <a:endParaRPr lang="zh-CN" altLang="en-US"/>
          </a:p>
        </p:txBody>
      </p:sp>
    </p:spTree>
    <p:extLst>
      <p:ext uri="{BB962C8B-B14F-4D97-AF65-F5344CB8AC3E}">
        <p14:creationId xmlns:p14="http://schemas.microsoft.com/office/powerpoint/2010/main" val="291222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70</a:t>
            </a:fld>
            <a:endParaRPr lang="zh-CN" altLang="en-US"/>
          </a:p>
        </p:txBody>
      </p:sp>
    </p:spTree>
    <p:extLst>
      <p:ext uri="{BB962C8B-B14F-4D97-AF65-F5344CB8AC3E}">
        <p14:creationId xmlns:p14="http://schemas.microsoft.com/office/powerpoint/2010/main" val="2407708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71</a:t>
            </a:fld>
            <a:endParaRPr lang="zh-CN" altLang="en-US"/>
          </a:p>
        </p:txBody>
      </p:sp>
    </p:spTree>
    <p:extLst>
      <p:ext uri="{BB962C8B-B14F-4D97-AF65-F5344CB8AC3E}">
        <p14:creationId xmlns:p14="http://schemas.microsoft.com/office/powerpoint/2010/main" val="1447938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A2B2E"/>
                </a:solidFill>
                <a:effectLst/>
                <a:highlight>
                  <a:srgbClr val="FFFFFF"/>
                </a:highlight>
                <a:latin typeface="PingFang SC"/>
              </a:rPr>
              <a:t>陈词滥调是被过度使用的表达，表明缺乏原创思维。一个这样的例子是“一个硬币有两面”，它更好的说法是“在这个话题上有多种观点</a:t>
            </a:r>
            <a:r>
              <a:rPr lang="en-US" altLang="zh-CN" b="0" i="0" dirty="0">
                <a:solidFill>
                  <a:srgbClr val="2A2B2E"/>
                </a:solidFill>
                <a:effectLst/>
                <a:highlight>
                  <a:srgbClr val="FFFFFF"/>
                </a:highlight>
                <a:latin typeface="PingFang SC"/>
              </a:rPr>
              <a:t>/</a:t>
            </a:r>
            <a:r>
              <a:rPr lang="zh-CN" altLang="en-US" b="0" i="0" dirty="0">
                <a:solidFill>
                  <a:srgbClr val="2A2B2E"/>
                </a:solidFill>
                <a:effectLst/>
                <a:highlight>
                  <a:srgbClr val="FFFFFF"/>
                </a:highlight>
                <a:latin typeface="PingFang SC"/>
              </a:rPr>
              <a:t>观点”。</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72</a:t>
            </a:fld>
            <a:endParaRPr lang="zh-CN" altLang="en-US"/>
          </a:p>
        </p:txBody>
      </p:sp>
    </p:spTree>
    <p:extLst>
      <p:ext uri="{BB962C8B-B14F-4D97-AF65-F5344CB8AC3E}">
        <p14:creationId xmlns:p14="http://schemas.microsoft.com/office/powerpoint/2010/main" val="6674947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A2B2E"/>
                </a:solidFill>
                <a:effectLst/>
                <a:highlight>
                  <a:srgbClr val="FFFFFF"/>
                </a:highlight>
                <a:latin typeface="PingFang SC"/>
              </a:rPr>
              <a:t>在学术写作中应该避免反问句</a:t>
            </a:r>
            <a:r>
              <a:rPr lang="en-US" altLang="zh-CN" b="0" i="0" dirty="0">
                <a:solidFill>
                  <a:srgbClr val="2A2B2E"/>
                </a:solidFill>
                <a:effectLst/>
                <a:highlight>
                  <a:srgbClr val="FFFFFF"/>
                </a:highlight>
                <a:latin typeface="PingFang SC"/>
              </a:rPr>
              <a:t>(</a:t>
            </a:r>
            <a:r>
              <a:rPr lang="zh-CN" altLang="en-US" b="0" i="0" dirty="0">
                <a:solidFill>
                  <a:srgbClr val="2A2B2E"/>
                </a:solidFill>
                <a:effectLst/>
                <a:highlight>
                  <a:srgbClr val="FFFFFF"/>
                </a:highlight>
                <a:latin typeface="PingFang SC"/>
              </a:rPr>
              <a:t>没有答案的问题</a:t>
            </a:r>
            <a:r>
              <a:rPr lang="en-US" altLang="zh-CN" b="0" i="0" dirty="0">
                <a:solidFill>
                  <a:srgbClr val="2A2B2E"/>
                </a:solidFill>
                <a:effectLst/>
                <a:highlight>
                  <a:srgbClr val="FFFFFF"/>
                </a:highlight>
                <a:latin typeface="PingFang SC"/>
              </a:rPr>
              <a:t>)</a:t>
            </a:r>
            <a:r>
              <a:rPr lang="zh-CN" altLang="en-US" b="0" i="0" dirty="0">
                <a:solidFill>
                  <a:srgbClr val="2A2B2E"/>
                </a:solidFill>
                <a:effectLst/>
                <a:highlight>
                  <a:srgbClr val="FFFFFF"/>
                </a:highlight>
                <a:latin typeface="PingFang SC"/>
              </a:rPr>
              <a:t>。</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76</a:t>
            </a:fld>
            <a:endParaRPr lang="zh-CN" altLang="en-US"/>
          </a:p>
        </p:txBody>
      </p:sp>
    </p:spTree>
    <p:extLst>
      <p:ext uri="{BB962C8B-B14F-4D97-AF65-F5344CB8AC3E}">
        <p14:creationId xmlns:p14="http://schemas.microsoft.com/office/powerpoint/2010/main" val="2001834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2A2B2E"/>
                </a:solidFill>
                <a:effectLst/>
              </a:rPr>
              <a:t>run-on</a:t>
            </a:r>
            <a:r>
              <a:rPr lang="zh-CN" altLang="en-US" b="0" dirty="0">
                <a:solidFill>
                  <a:srgbClr val="2A2B2E"/>
                </a:solidFill>
                <a:effectLst/>
              </a:rPr>
              <a:t>表达</a:t>
            </a:r>
            <a:endParaRPr lang="en-US" altLang="zh-CN" b="0" dirty="0">
              <a:solidFill>
                <a:srgbClr val="2A2B2E"/>
              </a:solidFill>
              <a:effectLst/>
            </a:endParaRPr>
          </a:p>
          <a:p>
            <a:r>
              <a:rPr lang="zh-CN" altLang="en-US" b="0" dirty="0">
                <a:solidFill>
                  <a:srgbClr val="2A2B2E"/>
                </a:solidFill>
                <a:effectLst/>
              </a:rPr>
              <a:t>诸如“</a:t>
            </a:r>
            <a:r>
              <a:rPr lang="en-US" altLang="zh-CN" b="0" dirty="0" err="1">
                <a:solidFill>
                  <a:srgbClr val="2A2B2E"/>
                </a:solidFill>
                <a:effectLst/>
              </a:rPr>
              <a:t>etc</a:t>
            </a:r>
            <a:r>
              <a:rPr lang="en-US" altLang="zh-CN" b="0" dirty="0">
                <a:solidFill>
                  <a:srgbClr val="2A2B2E"/>
                </a:solidFill>
                <a:effectLst/>
              </a:rPr>
              <a:t>”</a:t>
            </a:r>
            <a:r>
              <a:rPr lang="zh-CN" altLang="en-US" b="0" dirty="0">
                <a:solidFill>
                  <a:srgbClr val="2A2B2E"/>
                </a:solidFill>
                <a:effectLst/>
              </a:rPr>
              <a:t>和“</a:t>
            </a:r>
            <a:r>
              <a:rPr lang="en-US" altLang="zh-CN" b="0" dirty="0">
                <a:solidFill>
                  <a:srgbClr val="2A2B2E"/>
                </a:solidFill>
                <a:effectLst/>
              </a:rPr>
              <a:t>so on”</a:t>
            </a:r>
            <a:r>
              <a:rPr lang="zh-CN" altLang="en-US" b="0" dirty="0">
                <a:solidFill>
                  <a:srgbClr val="2A2B2E"/>
                </a:solidFill>
                <a:effectLst/>
              </a:rPr>
              <a:t>之类的表达是“</a:t>
            </a:r>
            <a:r>
              <a:rPr lang="en-US" altLang="zh-CN" b="0" dirty="0">
                <a:solidFill>
                  <a:srgbClr val="2A2B2E"/>
                </a:solidFill>
                <a:effectLst/>
              </a:rPr>
              <a:t>run-on”</a:t>
            </a:r>
            <a:r>
              <a:rPr lang="zh-CN" altLang="en-US" b="0" dirty="0">
                <a:solidFill>
                  <a:srgbClr val="2A2B2E"/>
                </a:solidFill>
                <a:effectLst/>
              </a:rPr>
              <a:t>的例子，不应该在学术写作中使用，因为它们向读者提供了不完整的信息。见下文。</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77</a:t>
            </a:fld>
            <a:endParaRPr lang="zh-CN" altLang="en-US"/>
          </a:p>
        </p:txBody>
      </p:sp>
    </p:spTree>
    <p:extLst>
      <p:ext uri="{BB962C8B-B14F-4D97-AF65-F5344CB8AC3E}">
        <p14:creationId xmlns:p14="http://schemas.microsoft.com/office/powerpoint/2010/main" val="1697559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A2B2E"/>
                </a:solidFill>
                <a:effectLst/>
                <a:highlight>
                  <a:srgbClr val="FFFFFF"/>
                </a:highlight>
                <a:latin typeface="PingFang SC"/>
              </a:rPr>
              <a:t>缩略形式</a:t>
            </a:r>
            <a:endParaRPr lang="en-US" altLang="zh-CN" b="0" dirty="0">
              <a:solidFill>
                <a:srgbClr val="2A2B2E"/>
              </a:solidFill>
              <a:effectLst/>
            </a:endParaRPr>
          </a:p>
          <a:p>
            <a:r>
              <a:rPr lang="en-US" altLang="zh-CN" b="0" dirty="0">
                <a:solidFill>
                  <a:srgbClr val="2A2B2E"/>
                </a:solidFill>
                <a:effectLst/>
              </a:rPr>
              <a:t>“e.g.”</a:t>
            </a:r>
            <a:r>
              <a:rPr lang="zh-CN" altLang="en-US" b="0" dirty="0">
                <a:solidFill>
                  <a:srgbClr val="2A2B2E"/>
                </a:solidFill>
                <a:effectLst/>
              </a:rPr>
              <a:t>、“</a:t>
            </a:r>
            <a:r>
              <a:rPr lang="en-US" altLang="zh-CN" b="0" dirty="0">
                <a:solidFill>
                  <a:srgbClr val="2A2B2E"/>
                </a:solidFill>
                <a:effectLst/>
              </a:rPr>
              <a:t>I’ve”</a:t>
            </a:r>
            <a:r>
              <a:rPr lang="zh-CN" altLang="en-US" b="0" dirty="0">
                <a:solidFill>
                  <a:srgbClr val="2A2B2E"/>
                </a:solidFill>
                <a:effectLst/>
              </a:rPr>
              <a:t>、“</a:t>
            </a:r>
            <a:r>
              <a:rPr lang="en-US" altLang="zh-CN" b="0" dirty="0">
                <a:solidFill>
                  <a:srgbClr val="2A2B2E"/>
                </a:solidFill>
                <a:effectLst/>
              </a:rPr>
              <a:t>there’s”</a:t>
            </a:r>
            <a:r>
              <a:rPr lang="zh-CN" altLang="en-US" b="0" dirty="0">
                <a:solidFill>
                  <a:srgbClr val="2A2B2E"/>
                </a:solidFill>
                <a:effectLst/>
              </a:rPr>
              <a:t>等缩略词不应该使用，因为它们太不正式了。应该使用完整的形式</a:t>
            </a:r>
            <a:r>
              <a:rPr lang="en-US" altLang="zh-CN" b="0" dirty="0">
                <a:solidFill>
                  <a:srgbClr val="2A2B2E"/>
                </a:solidFill>
                <a:effectLst/>
              </a:rPr>
              <a:t>(“I have”</a:t>
            </a:r>
            <a:r>
              <a:rPr lang="zh-CN" altLang="en-US" b="0" dirty="0">
                <a:solidFill>
                  <a:srgbClr val="2A2B2E"/>
                </a:solidFill>
                <a:effectLst/>
              </a:rPr>
              <a:t>和“</a:t>
            </a:r>
            <a:r>
              <a:rPr lang="en-US" altLang="zh-CN" b="0" dirty="0">
                <a:solidFill>
                  <a:srgbClr val="2A2B2E"/>
                </a:solidFill>
                <a:effectLst/>
              </a:rPr>
              <a:t>there is”)</a:t>
            </a:r>
            <a:r>
              <a:rPr lang="zh-CN" altLang="en-US" b="0" dirty="0">
                <a:solidFill>
                  <a:srgbClr val="2A2B2E"/>
                </a:solidFill>
                <a:effectLst/>
              </a:rPr>
              <a:t>。见下文。</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78</a:t>
            </a:fld>
            <a:endParaRPr lang="zh-CN" altLang="en-US"/>
          </a:p>
        </p:txBody>
      </p:sp>
    </p:spTree>
    <p:extLst>
      <p:ext uri="{BB962C8B-B14F-4D97-AF65-F5344CB8AC3E}">
        <p14:creationId xmlns:p14="http://schemas.microsoft.com/office/powerpoint/2010/main" val="215993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研究计划</a:t>
            </a:r>
            <a:endParaRPr lang="en-US" altLang="zh-CN" dirty="0"/>
          </a:p>
          <a:p>
            <a:r>
              <a:rPr lang="zh-CN" altLang="en-US" dirty="0"/>
              <a:t>论文</a:t>
            </a:r>
            <a:endParaRPr lang="en-US" altLang="zh-CN" dirty="0"/>
          </a:p>
          <a:p>
            <a:r>
              <a:rPr lang="zh-CN" altLang="en-US" dirty="0"/>
              <a:t>摘要</a:t>
            </a:r>
            <a:endParaRPr lang="en-US" altLang="zh-CN" dirty="0"/>
          </a:p>
          <a:p>
            <a:r>
              <a:rPr lang="zh-CN" altLang="en-US" dirty="0"/>
              <a:t>文章</a:t>
            </a:r>
          </a:p>
        </p:txBody>
      </p:sp>
      <p:sp>
        <p:nvSpPr>
          <p:cNvPr id="4" name="灯片编号占位符 3"/>
          <p:cNvSpPr>
            <a:spLocks noGrp="1"/>
          </p:cNvSpPr>
          <p:nvPr>
            <p:ph type="sldNum" sz="quarter" idx="5"/>
          </p:nvPr>
        </p:nvSpPr>
        <p:spPr/>
        <p:txBody>
          <a:bodyPr/>
          <a:lstStyle/>
          <a:p>
            <a:fld id="{0FD21ACE-5980-4166-89AC-4723FC1E1178}" type="slidenum">
              <a:rPr lang="zh-CN" altLang="en-US" smtClean="0"/>
              <a:t>6</a:t>
            </a:fld>
            <a:endParaRPr lang="zh-CN" altLang="en-US"/>
          </a:p>
        </p:txBody>
      </p:sp>
    </p:spTree>
    <p:extLst>
      <p:ext uri="{BB962C8B-B14F-4D97-AF65-F5344CB8AC3E}">
        <p14:creationId xmlns:p14="http://schemas.microsoft.com/office/powerpoint/2010/main" val="508437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solidFill>
                  <a:srgbClr val="2A2B2E"/>
                </a:solidFill>
                <a:effectLst/>
              </a:rPr>
              <a:t>在学术写作中，作者倾向于避免使用人称代词“我”，因为这使他们的研究显得主观。</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79</a:t>
            </a:fld>
            <a:endParaRPr lang="zh-CN" altLang="en-US"/>
          </a:p>
        </p:txBody>
      </p:sp>
    </p:spTree>
    <p:extLst>
      <p:ext uri="{BB962C8B-B14F-4D97-AF65-F5344CB8AC3E}">
        <p14:creationId xmlns:p14="http://schemas.microsoft.com/office/powerpoint/2010/main" val="345472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80</a:t>
            </a:fld>
            <a:endParaRPr lang="zh-CN" altLang="en-US"/>
          </a:p>
        </p:txBody>
      </p:sp>
    </p:spTree>
    <p:extLst>
      <p:ext uri="{BB962C8B-B14F-4D97-AF65-F5344CB8AC3E}">
        <p14:creationId xmlns:p14="http://schemas.microsoft.com/office/powerpoint/2010/main" val="426219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81</a:t>
            </a:fld>
            <a:endParaRPr lang="zh-CN" altLang="en-US"/>
          </a:p>
        </p:txBody>
      </p:sp>
    </p:spTree>
    <p:extLst>
      <p:ext uri="{BB962C8B-B14F-4D97-AF65-F5344CB8AC3E}">
        <p14:creationId xmlns:p14="http://schemas.microsoft.com/office/powerpoint/2010/main" val="15622895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82</a:t>
            </a:fld>
            <a:endParaRPr lang="zh-CN" altLang="en-US"/>
          </a:p>
        </p:txBody>
      </p:sp>
    </p:spTree>
    <p:extLst>
      <p:ext uri="{BB962C8B-B14F-4D97-AF65-F5344CB8AC3E}">
        <p14:creationId xmlns:p14="http://schemas.microsoft.com/office/powerpoint/2010/main" val="1937352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83</a:t>
            </a:fld>
            <a:endParaRPr lang="zh-CN" altLang="en-US"/>
          </a:p>
        </p:txBody>
      </p:sp>
    </p:spTree>
    <p:extLst>
      <p:ext uri="{BB962C8B-B14F-4D97-AF65-F5344CB8AC3E}">
        <p14:creationId xmlns:p14="http://schemas.microsoft.com/office/powerpoint/2010/main" val="1100665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A2B2E"/>
                </a:solidFill>
                <a:effectLst/>
                <a:highlight>
                  <a:srgbClr val="FFFFFF"/>
                </a:highlight>
                <a:latin typeface="PingFang SC"/>
              </a:rPr>
              <a:t>作者应该避免使用“无用的”和“最糟糕的”这样的词，使用更谨慎的语言来表达消极的想法。</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84</a:t>
            </a:fld>
            <a:endParaRPr lang="zh-CN" altLang="en-US"/>
          </a:p>
        </p:txBody>
      </p:sp>
    </p:spTree>
    <p:extLst>
      <p:ext uri="{BB962C8B-B14F-4D97-AF65-F5344CB8AC3E}">
        <p14:creationId xmlns:p14="http://schemas.microsoft.com/office/powerpoint/2010/main" val="15029488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A2B2E"/>
                </a:solidFill>
                <a:effectLst/>
                <a:highlight>
                  <a:srgbClr val="FFFFFF"/>
                </a:highlight>
                <a:latin typeface="PingFang SC"/>
              </a:rPr>
              <a:t>10. </a:t>
            </a:r>
            <a:r>
              <a:rPr lang="zh-CN" altLang="en-US" b="0" i="0" dirty="0">
                <a:solidFill>
                  <a:srgbClr val="2A2B2E"/>
                </a:solidFill>
                <a:effectLst/>
                <a:highlight>
                  <a:srgbClr val="FFFFFF"/>
                </a:highlight>
                <a:latin typeface="PingFang SC"/>
              </a:rPr>
              <a:t>不精确的术语</a:t>
            </a:r>
            <a:endParaRPr lang="en-US" altLang="zh-CN" b="0" i="0" dirty="0">
              <a:solidFill>
                <a:srgbClr val="2A2B2E"/>
              </a:solidFill>
              <a:effectLst/>
              <a:highlight>
                <a:srgbClr val="FFFFFF"/>
              </a:highlight>
              <a:latin typeface="PingFang SC"/>
            </a:endParaRPr>
          </a:p>
          <a:p>
            <a:r>
              <a:rPr lang="zh-CN" altLang="en-US" b="0" i="0" dirty="0">
                <a:solidFill>
                  <a:srgbClr val="2A2B2E"/>
                </a:solidFill>
                <a:effectLst/>
                <a:highlight>
                  <a:srgbClr val="FFFFFF"/>
                </a:highlight>
                <a:latin typeface="PingFang SC"/>
              </a:rPr>
              <a:t>学术交流要准确明确，防止误解。诸如“</a:t>
            </a:r>
            <a:r>
              <a:rPr lang="en-US" altLang="zh-CN" b="0" i="0" dirty="0">
                <a:solidFill>
                  <a:srgbClr val="2A2B2E"/>
                </a:solidFill>
                <a:effectLst/>
                <a:highlight>
                  <a:srgbClr val="FFFFFF"/>
                </a:highlight>
                <a:latin typeface="PingFang SC"/>
              </a:rPr>
              <a:t>thing”</a:t>
            </a:r>
            <a:r>
              <a:rPr lang="zh-CN" altLang="en-US" b="0" i="0" dirty="0">
                <a:solidFill>
                  <a:srgbClr val="2A2B2E"/>
                </a:solidFill>
                <a:effectLst/>
                <a:highlight>
                  <a:srgbClr val="FFFFFF"/>
                </a:highlight>
                <a:latin typeface="PingFang SC"/>
              </a:rPr>
              <a:t>、“</a:t>
            </a:r>
            <a:r>
              <a:rPr lang="en-US" altLang="zh-CN" b="0" i="0" dirty="0">
                <a:solidFill>
                  <a:srgbClr val="2A2B2E"/>
                </a:solidFill>
                <a:effectLst/>
                <a:highlight>
                  <a:srgbClr val="FFFFFF"/>
                </a:highlight>
                <a:latin typeface="PingFang SC"/>
              </a:rPr>
              <a:t>someone”</a:t>
            </a:r>
            <a:r>
              <a:rPr lang="zh-CN" altLang="en-US" b="0" i="0" dirty="0">
                <a:solidFill>
                  <a:srgbClr val="2A2B2E"/>
                </a:solidFill>
                <a:effectLst/>
                <a:highlight>
                  <a:srgbClr val="FFFFFF"/>
                </a:highlight>
                <a:latin typeface="PingFang SC"/>
              </a:rPr>
              <a:t>、“</a:t>
            </a:r>
            <a:r>
              <a:rPr lang="en-US" altLang="zh-CN" b="0" i="0" dirty="0">
                <a:solidFill>
                  <a:srgbClr val="2A2B2E"/>
                </a:solidFill>
                <a:effectLst/>
                <a:highlight>
                  <a:srgbClr val="FFFFFF"/>
                </a:highlight>
                <a:latin typeface="PingFang SC"/>
              </a:rPr>
              <a:t>something”</a:t>
            </a:r>
            <a:r>
              <a:rPr lang="zh-CN" altLang="en-US" b="0" i="0" dirty="0">
                <a:solidFill>
                  <a:srgbClr val="2A2B2E"/>
                </a:solidFill>
                <a:effectLst/>
                <a:highlight>
                  <a:srgbClr val="FFFFFF"/>
                </a:highlight>
                <a:latin typeface="PingFang SC"/>
              </a:rPr>
              <a:t>之类的词语和其他类似的模糊术语都不被使用。避免使用下列用语可以使写作更精确。</a:t>
            </a: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85</a:t>
            </a:fld>
            <a:endParaRPr lang="zh-CN" altLang="en-US"/>
          </a:p>
        </p:txBody>
      </p:sp>
    </p:spTree>
    <p:extLst>
      <p:ext uri="{BB962C8B-B14F-4D97-AF65-F5344CB8AC3E}">
        <p14:creationId xmlns:p14="http://schemas.microsoft.com/office/powerpoint/2010/main" val="31727647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86</a:t>
            </a:fld>
            <a:endParaRPr lang="zh-CN" altLang="en-US"/>
          </a:p>
        </p:txBody>
      </p:sp>
    </p:spTree>
    <p:extLst>
      <p:ext uri="{BB962C8B-B14F-4D97-AF65-F5344CB8AC3E}">
        <p14:creationId xmlns:p14="http://schemas.microsoft.com/office/powerpoint/2010/main" val="20081984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2A2B2E"/>
                </a:solidFill>
                <a:effectLst/>
              </a:rPr>
              <a:t>a)</a:t>
            </a:r>
            <a:r>
              <a:rPr lang="zh-CN" altLang="en-US" b="0" dirty="0">
                <a:solidFill>
                  <a:srgbClr val="2A2B2E"/>
                </a:solidFill>
                <a:effectLst/>
              </a:rPr>
              <a:t>参考不明确时使用“</a:t>
            </a:r>
            <a:r>
              <a:rPr lang="en-US" altLang="zh-CN" b="0" dirty="0">
                <a:solidFill>
                  <a:srgbClr val="2A2B2E"/>
                </a:solidFill>
                <a:effectLst/>
              </a:rPr>
              <a:t>it”</a:t>
            </a:r>
            <a:br>
              <a:rPr lang="en-US" altLang="zh-CN" b="0" dirty="0">
                <a:solidFill>
                  <a:srgbClr val="2A2B2E"/>
                </a:solidFill>
                <a:effectLst/>
              </a:rPr>
            </a:br>
            <a:endParaRPr lang="en-US" altLang="zh-CN" b="0" dirty="0">
              <a:solidFill>
                <a:srgbClr val="2A2B2E"/>
              </a:solidFill>
              <a:effectLst/>
            </a:endParaRPr>
          </a:p>
          <a:p>
            <a:r>
              <a:rPr lang="zh-CN" altLang="en-US" dirty="0">
                <a:effectLst/>
              </a:rPr>
              <a:t>代词“它”不应该在它所指代的项目不明确时使用。</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87</a:t>
            </a:fld>
            <a:endParaRPr lang="zh-CN" altLang="en-US"/>
          </a:p>
        </p:txBody>
      </p:sp>
    </p:spTree>
    <p:extLst>
      <p:ext uri="{BB962C8B-B14F-4D97-AF65-F5344CB8AC3E}">
        <p14:creationId xmlns:p14="http://schemas.microsoft.com/office/powerpoint/2010/main" val="18219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solidFill>
                  <a:srgbClr val="2A2B2E"/>
                </a:solidFill>
                <a:effectLst/>
              </a:rPr>
              <a:t>“</a:t>
            </a:r>
            <a:r>
              <a:rPr lang="en-US" altLang="zh-CN" b="0" dirty="0">
                <a:solidFill>
                  <a:srgbClr val="2A2B2E"/>
                </a:solidFill>
                <a:effectLst/>
              </a:rPr>
              <a:t>It”</a:t>
            </a:r>
            <a:r>
              <a:rPr lang="zh-CN" altLang="en-US" b="0" dirty="0">
                <a:solidFill>
                  <a:srgbClr val="2A2B2E"/>
                </a:solidFill>
                <a:effectLst/>
              </a:rPr>
              <a:t>不能用来指向前面的句子，因为它是一个代词，通常用来指代一个项目。要引用前面的句子，应该使用“</a:t>
            </a:r>
            <a:r>
              <a:rPr lang="en-US" altLang="zh-CN" b="0" dirty="0">
                <a:solidFill>
                  <a:srgbClr val="2A2B2E"/>
                </a:solidFill>
                <a:effectLst/>
              </a:rPr>
              <a:t>this”</a:t>
            </a:r>
            <a:r>
              <a:rPr lang="zh-CN" altLang="en-US" b="0" dirty="0">
                <a:solidFill>
                  <a:srgbClr val="2A2B2E"/>
                </a:solidFill>
                <a:effectLst/>
              </a:rPr>
              <a:t>。</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88</a:t>
            </a:fld>
            <a:endParaRPr lang="zh-CN" altLang="en-US"/>
          </a:p>
        </p:txBody>
      </p:sp>
    </p:spTree>
    <p:extLst>
      <p:ext uri="{BB962C8B-B14F-4D97-AF65-F5344CB8AC3E}">
        <p14:creationId xmlns:p14="http://schemas.microsoft.com/office/powerpoint/2010/main" val="414398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术写作的一个常见例子是，研究提案概述了博士候选人或研究人员打算承担的研究项目。由于研究计划通常提交给资助机构或学术部门审批，因此研究计划必须证明为什么需要某项特定研究，并强调可以增加获得资金机会的关键方面。通常，研究计划提供研究问题或假设的简要概述，描述研究方法，并强调预期的结果。这也可能包括文献回顾和研究潜在意义的讨论。与所有其他学术写作的例子一样，研究人员必须确保研究计划与大学和资助机构提到的指导方针保持一致。</a:t>
            </a:r>
            <a:endParaRPr lang="en-US" altLang="zh-CN" dirty="0"/>
          </a:p>
          <a:p>
            <a:endParaRPr lang="en-US" altLang="zh-CN" dirty="0"/>
          </a:p>
          <a:p>
            <a:r>
              <a:rPr lang="en-US" altLang="zh-CN" b="1" i="1" dirty="0">
                <a:solidFill>
                  <a:srgbClr val="313131"/>
                </a:solidFill>
                <a:effectLst/>
                <a:highlight>
                  <a:srgbClr val="FFFFFF"/>
                </a:highlight>
                <a:latin typeface="Montserrat" panose="020F0502020204030204" pitchFamily="2" charset="0"/>
              </a:rPr>
              <a:t> </a:t>
            </a:r>
            <a:r>
              <a:rPr lang="en-US" altLang="zh-CN" b="0" i="0" dirty="0">
                <a:solidFill>
                  <a:srgbClr val="313131"/>
                </a:solidFill>
                <a:effectLst/>
                <a:highlight>
                  <a:srgbClr val="FFFFFF"/>
                </a:highlight>
                <a:latin typeface="Montserrat" panose="020F0502020204030204" pitchFamily="2" charset="0"/>
              </a:rPr>
              <a:t>A common example of academic writing, research proposals outline a research project that a doctoral candidate or researcher intends to undertake. Since it is usually submitted to funding agencies or academic departments for approval, research proposals must demonstrate why a particular study is needed and highlight key aspects that can increase the chance of securing funds. Typically, research proposals provide a brief overview of the research question or hypothesis, describe the research methodology, and emphasize the intended results. This may also include a literature review and a discussion of the potential significance of the research. As with all other examples of academic writing, researchers must ensure that the research proposal aligns with the guidelines mentioned by universities and funding institutions.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7</a:t>
            </a:fld>
            <a:endParaRPr lang="zh-CN" altLang="en-US"/>
          </a:p>
        </p:txBody>
      </p:sp>
    </p:spTree>
    <p:extLst>
      <p:ext uri="{BB962C8B-B14F-4D97-AF65-F5344CB8AC3E}">
        <p14:creationId xmlns:p14="http://schemas.microsoft.com/office/powerpoint/2010/main" val="39775171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solidFill>
                  <a:srgbClr val="2A2B2E"/>
                </a:solidFill>
                <a:effectLst/>
              </a:rPr>
              <a:t>应该避免主观的表达，因为所做的陈述应该是事实的，客观的和不带感情的。他们也应该是合乎逻辑的，并有学术可靠的来源支持，以加强一个人的论点。</a:t>
            </a:r>
          </a:p>
          <a:p>
            <a:r>
              <a:rPr lang="en-US" altLang="zh-CN" b="0" i="0" dirty="0">
                <a:solidFill>
                  <a:srgbClr val="2A2B2E"/>
                </a:solidFill>
                <a:effectLst/>
                <a:highlight>
                  <a:srgbClr val="FFFFFF"/>
                </a:highlight>
                <a:latin typeface="PingFang SC"/>
              </a:rPr>
              <a:t>AI</a:t>
            </a:r>
            <a:r>
              <a:rPr lang="zh-CN" altLang="en-US" b="0" i="0" dirty="0">
                <a:solidFill>
                  <a:srgbClr val="2A2B2E"/>
                </a:solidFill>
                <a:effectLst/>
                <a:highlight>
                  <a:srgbClr val="FFFFFF"/>
                </a:highlight>
                <a:latin typeface="PingFang SC"/>
              </a:rPr>
              <a:t>为你提供母语级高精翻译</a:t>
            </a:r>
            <a:br>
              <a:rPr lang="zh-CN" altLang="en-US" dirty="0">
                <a:effectLst/>
              </a:rPr>
            </a:br>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89</a:t>
            </a:fld>
            <a:endParaRPr lang="zh-CN" altLang="en-US"/>
          </a:p>
        </p:txBody>
      </p:sp>
    </p:spTree>
    <p:extLst>
      <p:ext uri="{BB962C8B-B14F-4D97-AF65-F5344CB8AC3E}">
        <p14:creationId xmlns:p14="http://schemas.microsoft.com/office/powerpoint/2010/main" val="34122118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93</a:t>
            </a:fld>
            <a:endParaRPr lang="zh-CN" altLang="en-US"/>
          </a:p>
        </p:txBody>
      </p:sp>
    </p:spTree>
    <p:extLst>
      <p:ext uri="{BB962C8B-B14F-4D97-AF65-F5344CB8AC3E}">
        <p14:creationId xmlns:p14="http://schemas.microsoft.com/office/powerpoint/2010/main" val="2282154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94</a:t>
            </a:fld>
            <a:endParaRPr lang="zh-CN" altLang="en-US"/>
          </a:p>
        </p:txBody>
      </p:sp>
    </p:spTree>
    <p:extLst>
      <p:ext uri="{BB962C8B-B14F-4D97-AF65-F5344CB8AC3E}">
        <p14:creationId xmlns:p14="http://schemas.microsoft.com/office/powerpoint/2010/main" val="29816853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95</a:t>
            </a:fld>
            <a:endParaRPr lang="zh-CN" altLang="en-US"/>
          </a:p>
        </p:txBody>
      </p:sp>
    </p:spTree>
    <p:extLst>
      <p:ext uri="{BB962C8B-B14F-4D97-AF65-F5344CB8AC3E}">
        <p14:creationId xmlns:p14="http://schemas.microsoft.com/office/powerpoint/2010/main" val="19213606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96</a:t>
            </a:fld>
            <a:endParaRPr lang="zh-CN" altLang="en-US"/>
          </a:p>
        </p:txBody>
      </p:sp>
    </p:spTree>
    <p:extLst>
      <p:ext uri="{BB962C8B-B14F-4D97-AF65-F5344CB8AC3E}">
        <p14:creationId xmlns:p14="http://schemas.microsoft.com/office/powerpoint/2010/main" val="2660671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97</a:t>
            </a:fld>
            <a:endParaRPr lang="zh-CN" altLang="en-US"/>
          </a:p>
        </p:txBody>
      </p:sp>
    </p:spTree>
    <p:extLst>
      <p:ext uri="{BB962C8B-B14F-4D97-AF65-F5344CB8AC3E}">
        <p14:creationId xmlns:p14="http://schemas.microsoft.com/office/powerpoint/2010/main" val="4329795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98</a:t>
            </a:fld>
            <a:endParaRPr lang="zh-CN" altLang="en-US"/>
          </a:p>
        </p:txBody>
      </p:sp>
    </p:spTree>
    <p:extLst>
      <p:ext uri="{BB962C8B-B14F-4D97-AF65-F5344CB8AC3E}">
        <p14:creationId xmlns:p14="http://schemas.microsoft.com/office/powerpoint/2010/main" val="2816652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99</a:t>
            </a:fld>
            <a:endParaRPr lang="zh-CN" altLang="en-US"/>
          </a:p>
        </p:txBody>
      </p:sp>
    </p:spTree>
    <p:extLst>
      <p:ext uri="{BB962C8B-B14F-4D97-AF65-F5344CB8AC3E}">
        <p14:creationId xmlns:p14="http://schemas.microsoft.com/office/powerpoint/2010/main" val="1362033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100</a:t>
            </a:fld>
            <a:endParaRPr lang="zh-CN" altLang="en-US"/>
          </a:p>
        </p:txBody>
      </p:sp>
    </p:spTree>
    <p:extLst>
      <p:ext uri="{BB962C8B-B14F-4D97-AF65-F5344CB8AC3E}">
        <p14:creationId xmlns:p14="http://schemas.microsoft.com/office/powerpoint/2010/main" val="11732837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101</a:t>
            </a:fld>
            <a:endParaRPr lang="zh-CN" altLang="en-US"/>
          </a:p>
        </p:txBody>
      </p:sp>
    </p:spTree>
    <p:extLst>
      <p:ext uri="{BB962C8B-B14F-4D97-AF65-F5344CB8AC3E}">
        <p14:creationId xmlns:p14="http://schemas.microsoft.com/office/powerpoint/2010/main" val="344985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作为一个长期的研究项目，论文是博士研究生必须完成的学术写作的最关键的例子之一。论文是博士学者根据第一手或二手资料进行的原创研究，并根据教师专家或博士导师的意见进行修改和润色。论文可能长达几百页，需要几年时间才能完成，通常以学术期刊或专著的形式发表。像期刊文章一样，这种学术写作的例子通常有介绍、文献综述、方法、结果和讨论，并始终遵循定义的指导方针。</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 long-form research project, the dissertation is one of the most critical examples of academic writing that PhD students must complete as part of a doctoral program. Dissertations are original research conducted by PhD scholars based on primary or secondary sources and revised and polished based on inputs by faculty experts or doctoral supervisors. Dissertations can span several hundred pages, take several years to complete, and are often published in academic journals or as monographs. Like journal articles, this example of academic writing typically has an introduction, literature review, methodology, results, and discussion, and always follow defined guidelines.  </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8</a:t>
            </a:fld>
            <a:endParaRPr lang="zh-CN" altLang="en-US"/>
          </a:p>
        </p:txBody>
      </p:sp>
    </p:spTree>
    <p:extLst>
      <p:ext uri="{BB962C8B-B14F-4D97-AF65-F5344CB8AC3E}">
        <p14:creationId xmlns:p14="http://schemas.microsoft.com/office/powerpoint/2010/main" val="3110290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102</a:t>
            </a:fld>
            <a:endParaRPr lang="zh-CN" altLang="en-US"/>
          </a:p>
        </p:txBody>
      </p:sp>
    </p:spTree>
    <p:extLst>
      <p:ext uri="{BB962C8B-B14F-4D97-AF65-F5344CB8AC3E}">
        <p14:creationId xmlns:p14="http://schemas.microsoft.com/office/powerpoint/2010/main" val="42508375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110</a:t>
            </a:fld>
            <a:endParaRPr lang="zh-CN" altLang="en-US"/>
          </a:p>
        </p:txBody>
      </p:sp>
    </p:spTree>
    <p:extLst>
      <p:ext uri="{BB962C8B-B14F-4D97-AF65-F5344CB8AC3E}">
        <p14:creationId xmlns:p14="http://schemas.microsoft.com/office/powerpoint/2010/main" val="205674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术文章、书籍或研究项目的简明摘要，摘要是学术写作的一个重要例子。摘要的目的是让观众快速了解作品的主要思想和发现，帮助他们决定是否值得阅读。由于这个简短的学术文本示例通常是书籍或文章的第一个内容，研究人员必须花足够的时间完善他们的摘要。建议研究人员在进行摘要工作之前，了解期刊或机构制定的单词限制和格式。</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Concise summaries of an academic article, book or research project, abstracts are an important example of academic writing. The purpose of an abstract is to provide the audience with a quick understanding of the work’s main ideas and findings, helping them decide whether it is worth going through. Since this short academic text example is usually one of the first glimpses of the book or article’s contents, researchers must spend sufficient time perfecting their abstracts. It is recommended that researchers be aware of the word limits and formats that a journal or an institution has laid down before working on an abstract. </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0FD21ACE-5980-4166-89AC-4723FC1E1178}" type="slidenum">
              <a:rPr lang="zh-CN" altLang="en-US" smtClean="0"/>
              <a:t>9</a:t>
            </a:fld>
            <a:endParaRPr lang="zh-CN" altLang="en-US"/>
          </a:p>
        </p:txBody>
      </p:sp>
    </p:spTree>
    <p:extLst>
      <p:ext uri="{BB962C8B-B14F-4D97-AF65-F5344CB8AC3E}">
        <p14:creationId xmlns:p14="http://schemas.microsoft.com/office/powerpoint/2010/main" val="352349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2FA8815-DF95-43BB-84F4-8E378D693848}" type="datetimeFigureOut">
              <a:rPr lang="zh-CN" altLang="en-US" smtClean="0"/>
              <a:pPr/>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18DC17-36CC-450A-AC2A-FDBA1F90A88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A8815-DF95-43BB-84F4-8E378D693848}" type="datetimeFigureOut">
              <a:rPr lang="zh-CN" altLang="en-US" smtClean="0"/>
              <a:pPr/>
              <a:t>2024/8/28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DC17-36CC-450A-AC2A-FDBA1F90A88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Class3: Paper Writing Style</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Type 4- Research articles</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457200" y="1341605"/>
            <a:ext cx="8229600" cy="1612776"/>
          </a:xfrm>
        </p:spPr>
        <p:txBody>
          <a:bodyPr>
            <a:normAutofit/>
          </a:bodyPr>
          <a:lstStyle/>
          <a:p>
            <a:pPr algn="just"/>
            <a:r>
              <a:rPr lang="en-US" altLang="zh-CN" sz="2800" dirty="0"/>
              <a:t>Research articles written for publication in academic journals and publications are probably one of the most common examples of academic writing. </a:t>
            </a:r>
            <a:endParaRPr lang="zh-CN" altLang="en-US" sz="2800" dirty="0"/>
          </a:p>
        </p:txBody>
      </p:sp>
      <p:pic>
        <p:nvPicPr>
          <p:cNvPr id="5" name="图片 4">
            <a:extLst>
              <a:ext uri="{FF2B5EF4-FFF2-40B4-BE49-F238E27FC236}">
                <a16:creationId xmlns:a16="http://schemas.microsoft.com/office/drawing/2014/main" id="{4FC96C0C-B7B5-FEF4-B7C4-234FE31EE62D}"/>
              </a:ext>
            </a:extLst>
          </p:cNvPr>
          <p:cNvPicPr>
            <a:picLocks noChangeAspect="1"/>
          </p:cNvPicPr>
          <p:nvPr/>
        </p:nvPicPr>
        <p:blipFill>
          <a:blip r:embed="rId3"/>
          <a:stretch>
            <a:fillRect/>
          </a:stretch>
        </p:blipFill>
        <p:spPr>
          <a:xfrm>
            <a:off x="2195736" y="2760687"/>
            <a:ext cx="3909872" cy="4067969"/>
          </a:xfrm>
          <a:prstGeom prst="rect">
            <a:avLst/>
          </a:prstGeom>
        </p:spPr>
      </p:pic>
    </p:spTree>
    <p:extLst>
      <p:ext uri="{BB962C8B-B14F-4D97-AF65-F5344CB8AC3E}">
        <p14:creationId xmlns:p14="http://schemas.microsoft.com/office/powerpoint/2010/main" val="26047439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d) Useful adjectives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464496"/>
          </a:xfrm>
        </p:spPr>
        <p:txBody>
          <a:bodyPr>
            <a:noAutofit/>
          </a:bodyPr>
          <a:lstStyle/>
          <a:p>
            <a:pPr marL="0" indent="0" algn="just">
              <a:buNone/>
            </a:pPr>
            <a:r>
              <a:rPr lang="en-US" altLang="zh-CN" sz="2800" dirty="0"/>
              <a:t>Another technique to reduce the certainty of one’s claims is to use an adjective.</a:t>
            </a:r>
          </a:p>
          <a:p>
            <a:pPr marL="0" indent="0">
              <a:buNone/>
            </a:pPr>
            <a:r>
              <a:rPr lang="en-US" altLang="zh-CN" sz="2400" b="1" dirty="0"/>
              <a:t>probable 	possible	 arguable	 unlikely	likely</a:t>
            </a:r>
          </a:p>
          <a:p>
            <a:pPr marL="0" indent="0" algn="just">
              <a:buNone/>
            </a:pPr>
            <a:endParaRPr lang="en-US" altLang="zh-CN" sz="2000" dirty="0"/>
          </a:p>
          <a:p>
            <a:pPr marL="0" indent="0" algn="just">
              <a:buNone/>
            </a:pPr>
            <a:r>
              <a:rPr lang="en-US" altLang="zh-CN" sz="2400" dirty="0"/>
              <a:t>Example 2</a:t>
            </a:r>
          </a:p>
          <a:p>
            <a:pPr marL="0" indent="0" algn="just">
              <a:buNone/>
            </a:pPr>
            <a:r>
              <a:rPr lang="en-US" altLang="zh-CN" sz="2400" dirty="0"/>
              <a:t>Inappropriate version: The reasons for errors in the use of passive voice will be examined.</a:t>
            </a:r>
          </a:p>
          <a:p>
            <a:pPr marL="0" indent="0" algn="just">
              <a:buNone/>
            </a:pPr>
            <a:endParaRPr lang="en-US" altLang="zh-CN" sz="2400" dirty="0"/>
          </a:p>
          <a:p>
            <a:pPr marL="0" indent="0" algn="just">
              <a:buNone/>
            </a:pPr>
            <a:r>
              <a:rPr lang="en-US" altLang="zh-CN" sz="2400" dirty="0"/>
              <a:t>Appropriate alternative: The </a:t>
            </a:r>
            <a:r>
              <a:rPr lang="en-US" altLang="zh-CN" sz="2400" b="1" dirty="0"/>
              <a:t>possible</a:t>
            </a:r>
            <a:r>
              <a:rPr lang="en-US" altLang="zh-CN" sz="2400" dirty="0"/>
              <a:t> reasons for errors in the use of passive voice will be examined.</a:t>
            </a:r>
          </a:p>
        </p:txBody>
      </p:sp>
    </p:spTree>
    <p:extLst>
      <p:ext uri="{BB962C8B-B14F-4D97-AF65-F5344CB8AC3E}">
        <p14:creationId xmlns:p14="http://schemas.microsoft.com/office/powerpoint/2010/main" val="17828428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e) Useful nouns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328592"/>
          </a:xfrm>
        </p:spPr>
        <p:txBody>
          <a:bodyPr>
            <a:noAutofit/>
          </a:bodyPr>
          <a:lstStyle/>
          <a:p>
            <a:pPr marL="0" indent="0" algn="just">
              <a:buNone/>
            </a:pPr>
            <a:r>
              <a:rPr lang="en-US" altLang="zh-CN" sz="2800" dirty="0"/>
              <a:t>The following nouns are often used to hedge claims:</a:t>
            </a:r>
          </a:p>
          <a:p>
            <a:pPr marL="0" indent="0" algn="just">
              <a:buNone/>
            </a:pPr>
            <a:r>
              <a:rPr lang="en-US" altLang="zh-CN" sz="2400" b="1" dirty="0"/>
              <a:t>Probability possibility  evidence  likelihood  indication  tendency</a:t>
            </a:r>
          </a:p>
          <a:p>
            <a:pPr marL="0" indent="0" algn="just">
              <a:buNone/>
            </a:pPr>
            <a:endParaRPr lang="en-US" altLang="zh-CN" sz="2000" dirty="0"/>
          </a:p>
          <a:p>
            <a:pPr marL="0" indent="0" algn="just">
              <a:buNone/>
            </a:pPr>
            <a:r>
              <a:rPr lang="en-US" altLang="zh-CN" sz="2400" dirty="0"/>
              <a:t>Example 1</a:t>
            </a:r>
          </a:p>
          <a:p>
            <a:pPr marL="0" indent="0" algn="just">
              <a:buNone/>
            </a:pPr>
            <a:r>
              <a:rPr lang="en-US" altLang="zh-CN" sz="2400" dirty="0"/>
              <a:t>Inappropriate version: Country and global level experiences (Hall, 1999 and Auriol &amp; Blanc, 2009) have revealed corrupt practices in PPP water supply contracts.</a:t>
            </a:r>
          </a:p>
          <a:p>
            <a:pPr marL="0" indent="0" algn="just">
              <a:buNone/>
            </a:pPr>
            <a:endParaRPr lang="en-US" altLang="zh-CN" sz="2400" dirty="0"/>
          </a:p>
          <a:p>
            <a:pPr marL="0" indent="0" algn="just">
              <a:buNone/>
            </a:pPr>
            <a:r>
              <a:rPr lang="en-US" altLang="zh-CN" sz="2400" dirty="0"/>
              <a:t>Appropriate alternative: Country and global level experiences (Hall, 1999; Boehm &amp; Polanco, 2003; Auriol &amp; Blanc, 2009) have revealed </a:t>
            </a:r>
            <a:r>
              <a:rPr lang="en-US" altLang="zh-CN" sz="2400" b="1" dirty="0"/>
              <a:t>evidence of </a:t>
            </a:r>
            <a:r>
              <a:rPr lang="en-US" altLang="zh-CN" sz="2400" dirty="0"/>
              <a:t>corrupt practices in PPP water supply contracts.</a:t>
            </a:r>
          </a:p>
        </p:txBody>
      </p:sp>
    </p:spTree>
    <p:extLst>
      <p:ext uri="{BB962C8B-B14F-4D97-AF65-F5344CB8AC3E}">
        <p14:creationId xmlns:p14="http://schemas.microsoft.com/office/powerpoint/2010/main" val="36233017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e) Useful nouns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328592"/>
          </a:xfrm>
        </p:spPr>
        <p:txBody>
          <a:bodyPr>
            <a:normAutofit/>
          </a:bodyPr>
          <a:lstStyle/>
          <a:p>
            <a:pPr marL="0" indent="0" algn="just">
              <a:buNone/>
            </a:pPr>
            <a:r>
              <a:rPr lang="en-US" altLang="zh-CN" sz="2800" dirty="0"/>
              <a:t>The following nouns are often used to hedge claims:</a:t>
            </a:r>
          </a:p>
          <a:p>
            <a:pPr marL="0" indent="0" algn="just">
              <a:buNone/>
            </a:pPr>
            <a:r>
              <a:rPr lang="en-US" altLang="zh-CN" sz="2400" b="1" dirty="0"/>
              <a:t>Probability   possibility  evidence  likelihood  indication  tendency</a:t>
            </a:r>
          </a:p>
          <a:p>
            <a:pPr marL="0" indent="0" algn="just">
              <a:buNone/>
            </a:pPr>
            <a:endParaRPr lang="en-US" altLang="zh-CN" sz="2800" dirty="0"/>
          </a:p>
          <a:p>
            <a:pPr marL="0" indent="0" algn="just">
              <a:buNone/>
            </a:pPr>
            <a:endParaRPr lang="en-US" altLang="zh-CN" sz="2000" dirty="0"/>
          </a:p>
          <a:p>
            <a:pPr marL="0" indent="0" algn="just">
              <a:buNone/>
            </a:pPr>
            <a:r>
              <a:rPr lang="en-US" altLang="zh-CN" sz="2400" dirty="0"/>
              <a:t>Example 2</a:t>
            </a:r>
          </a:p>
          <a:p>
            <a:pPr marL="0" indent="0" algn="just">
              <a:buNone/>
            </a:pPr>
            <a:r>
              <a:rPr lang="en-US" altLang="zh-CN" sz="2400" dirty="0"/>
              <a:t>Inappropriate version: Positive feedback from users </a:t>
            </a:r>
            <a:r>
              <a:rPr lang="en-US" altLang="zh-CN" sz="2400" b="1" dirty="0"/>
              <a:t>demonstrates</a:t>
            </a:r>
            <a:r>
              <a:rPr lang="en-US" altLang="zh-CN" sz="2400" dirty="0"/>
              <a:t> the usefulness of the device.</a:t>
            </a:r>
          </a:p>
          <a:p>
            <a:pPr marL="0" indent="0" algn="just">
              <a:buNone/>
            </a:pPr>
            <a:endParaRPr lang="en-US" altLang="zh-CN" sz="2400" dirty="0"/>
          </a:p>
          <a:p>
            <a:pPr marL="0" indent="0" algn="just">
              <a:buNone/>
            </a:pPr>
            <a:r>
              <a:rPr lang="en-US" altLang="zh-CN" sz="2400" dirty="0"/>
              <a:t>Appropriate alternative: Positive feedback from users </a:t>
            </a:r>
            <a:r>
              <a:rPr lang="en-US" altLang="zh-CN" sz="2400" b="1" dirty="0"/>
              <a:t>is an indication of </a:t>
            </a:r>
            <a:r>
              <a:rPr lang="en-US" altLang="zh-CN" sz="2400" dirty="0"/>
              <a:t>the usefulness of the device.</a:t>
            </a:r>
          </a:p>
        </p:txBody>
      </p:sp>
    </p:spTree>
    <p:extLst>
      <p:ext uri="{BB962C8B-B14F-4D97-AF65-F5344CB8AC3E}">
        <p14:creationId xmlns:p14="http://schemas.microsoft.com/office/powerpoint/2010/main" val="2688468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lstStyle/>
          <a:p>
            <a:r>
              <a:rPr lang="en-US" altLang="zh-CN" dirty="0"/>
              <a:t>Structure and Writing Style</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755576" y="1844824"/>
            <a:ext cx="7488832" cy="3052936"/>
          </a:xfrm>
        </p:spPr>
        <p:txBody>
          <a:bodyPr/>
          <a:lstStyle/>
          <a:p>
            <a:pPr marL="0" indent="0">
              <a:buNone/>
            </a:pPr>
            <a:r>
              <a:rPr lang="en-US" altLang="zh-CN" dirty="0"/>
              <a:t>1. Improving Academic Writing</a:t>
            </a:r>
          </a:p>
          <a:p>
            <a:pPr marL="0" indent="0">
              <a:buNone/>
            </a:pPr>
            <a:endParaRPr lang="en-US" altLang="zh-CN" dirty="0"/>
          </a:p>
          <a:p>
            <a:pPr marL="0" indent="0">
              <a:buNone/>
            </a:pPr>
            <a:r>
              <a:rPr lang="en-US" altLang="zh-CN" dirty="0"/>
              <a:t>2. Evaluating Quality of Writing</a:t>
            </a:r>
          </a:p>
        </p:txBody>
      </p:sp>
    </p:spTree>
    <p:extLst>
      <p:ext uri="{BB962C8B-B14F-4D97-AF65-F5344CB8AC3E}">
        <p14:creationId xmlns:p14="http://schemas.microsoft.com/office/powerpoint/2010/main" val="30893685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normAutofit/>
          </a:bodyPr>
          <a:lstStyle/>
          <a:p>
            <a:r>
              <a:rPr lang="en-US" altLang="zh-CN" dirty="0"/>
              <a:t>Improving Academic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p:txBody>
          <a:bodyPr>
            <a:normAutofit/>
          </a:bodyPr>
          <a:lstStyle/>
          <a:p>
            <a:pPr marL="0" indent="0">
              <a:buNone/>
            </a:pPr>
            <a:r>
              <a:rPr lang="en-US" altLang="zh-CN" sz="2800" dirty="0"/>
              <a:t>To improve academic writing skills, you should focus your efforts on :</a:t>
            </a:r>
          </a:p>
          <a:p>
            <a:r>
              <a:rPr lang="en-US" altLang="zh-CN" sz="2800" dirty="0"/>
              <a:t>1.</a:t>
            </a:r>
            <a:r>
              <a:rPr lang="en-US" altLang="zh-CN" sz="2800" b="1" dirty="0"/>
              <a:t> Clear Writing. </a:t>
            </a:r>
            <a:r>
              <a:rPr lang="en-US" altLang="zh-CN" sz="2800" dirty="0"/>
              <a:t>Thinking about precedes writing about. Good writers spend sufficient time distilling information and reviewing major points from their sources before creating their work. Writing detailed outlines can help you clearly organize your thoughts. Effective academic writing begins with solid planning, so manage your time carefully.</a:t>
            </a:r>
          </a:p>
          <a:p>
            <a:endParaRPr lang="en-US" altLang="zh-CN" dirty="0"/>
          </a:p>
          <a:p>
            <a:endParaRPr lang="zh-CN" altLang="en-US" dirty="0"/>
          </a:p>
        </p:txBody>
      </p:sp>
    </p:spTree>
    <p:extLst>
      <p:ext uri="{BB962C8B-B14F-4D97-AF65-F5344CB8AC3E}">
        <p14:creationId xmlns:p14="http://schemas.microsoft.com/office/powerpoint/2010/main" val="2912614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a:xfrm>
            <a:off x="457200" y="274638"/>
            <a:ext cx="8229600" cy="778098"/>
          </a:xfrm>
        </p:spPr>
        <p:txBody>
          <a:bodyPr>
            <a:normAutofit/>
          </a:bodyPr>
          <a:lstStyle/>
          <a:p>
            <a:r>
              <a:rPr lang="en-US" altLang="zh-CN" dirty="0"/>
              <a:t>Improving Academic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457200" y="1268760"/>
            <a:ext cx="8795320" cy="5256584"/>
          </a:xfrm>
        </p:spPr>
        <p:txBody>
          <a:bodyPr>
            <a:noAutofit/>
          </a:bodyPr>
          <a:lstStyle/>
          <a:p>
            <a:pPr marL="0" indent="0">
              <a:buNone/>
            </a:pPr>
            <a:r>
              <a:rPr lang="en-US" altLang="zh-CN" sz="2800" dirty="0"/>
              <a:t>To improve academic writing skills, you should focus your efforts on :</a:t>
            </a:r>
          </a:p>
          <a:p>
            <a:r>
              <a:rPr lang="en-US" altLang="zh-CN" sz="2600" dirty="0"/>
              <a:t>2. </a:t>
            </a:r>
            <a:r>
              <a:rPr lang="en-US" altLang="zh-CN" sz="2600" b="1" dirty="0"/>
              <a:t>Excellent Grammar. </a:t>
            </a:r>
            <a:r>
              <a:rPr lang="en-US" altLang="zh-CN" sz="2600" dirty="0"/>
              <a:t>Needless to say, English grammar can be difficult and complex; even the best scholars take many years before </a:t>
            </a:r>
            <a:r>
              <a:rPr lang="en-US" altLang="zh-CN" sz="2600" dirty="0" err="1"/>
              <a:t>thay</a:t>
            </a:r>
            <a:r>
              <a:rPr lang="en-US" altLang="zh-CN" sz="2600" dirty="0"/>
              <a:t> have command of the major points of good grammar. Take the time to learn the major and minor points of good grammar. Spend time practicing writing and seek detailed feedback from professors. Take advantage of the </a:t>
            </a:r>
            <a:r>
              <a:rPr lang="en-US" altLang="zh-CN" sz="2600" dirty="0" err="1"/>
              <a:t>Jandrisevits</a:t>
            </a:r>
            <a:r>
              <a:rPr lang="en-US" altLang="zh-CN" sz="2600" dirty="0"/>
              <a:t> Learning Center on campus if you need a lot of help. Proper punctuation use and good proofreading skills measurably improve academic writing [see subtab for proofreading you paper].</a:t>
            </a:r>
          </a:p>
        </p:txBody>
      </p:sp>
    </p:spTree>
    <p:extLst>
      <p:ext uri="{BB962C8B-B14F-4D97-AF65-F5344CB8AC3E}">
        <p14:creationId xmlns:p14="http://schemas.microsoft.com/office/powerpoint/2010/main" val="32580604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normAutofit/>
          </a:bodyPr>
          <a:lstStyle/>
          <a:p>
            <a:r>
              <a:rPr lang="en-US" altLang="zh-CN" dirty="0"/>
              <a:t>Improving Academic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457200" y="1600200"/>
            <a:ext cx="8363272" cy="4853136"/>
          </a:xfrm>
        </p:spPr>
        <p:txBody>
          <a:bodyPr>
            <a:normAutofit lnSpcReduction="10000"/>
          </a:bodyPr>
          <a:lstStyle/>
          <a:p>
            <a:pPr marL="0" indent="0">
              <a:buNone/>
            </a:pPr>
            <a:r>
              <a:rPr lang="en-US" altLang="zh-CN" sz="2800" dirty="0"/>
              <a:t>To improve academic writing skills, you should focus your efforts on :</a:t>
            </a:r>
          </a:p>
          <a:p>
            <a:r>
              <a:rPr lang="en-US" altLang="zh-CN" sz="2600" dirty="0"/>
              <a:t>3. </a:t>
            </a:r>
            <a:r>
              <a:rPr lang="en-US" altLang="zh-CN" sz="2600" b="1" dirty="0"/>
              <a:t>Consistent Stylistic Approach. </a:t>
            </a:r>
            <a:r>
              <a:rPr lang="en-US" altLang="zh-CN" sz="2600" dirty="0"/>
              <a:t>Whether your professor requires you to use MLA, APA or the Chicago Manual of Style, choose one style manual and stick to it. Each of these style manuals provide guidance on how to write out numbers, references, citations, footnotes, and lists. Consistent adherence to one style of writing helps the flow of your paper and improves its readability. Note that some disciplines require a particular style [e.g., education uses APA] so as you write more papers within your major, familiarity will improve.</a:t>
            </a:r>
          </a:p>
          <a:p>
            <a:endParaRPr lang="zh-CN" altLang="en-US" dirty="0"/>
          </a:p>
        </p:txBody>
      </p:sp>
    </p:spTree>
    <p:extLst>
      <p:ext uri="{BB962C8B-B14F-4D97-AF65-F5344CB8AC3E}">
        <p14:creationId xmlns:p14="http://schemas.microsoft.com/office/powerpoint/2010/main" val="108519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normAutofit/>
          </a:bodyPr>
          <a:lstStyle/>
          <a:p>
            <a:r>
              <a:rPr lang="en-US" altLang="zh-CN" dirty="0"/>
              <a:t>Evaluating Quality of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359602" y="3645025"/>
            <a:ext cx="8568952" cy="2246770"/>
          </a:xfrm>
        </p:spPr>
        <p:txBody>
          <a:bodyPr>
            <a:noAutofit/>
          </a:bodyPr>
          <a:lstStyle/>
          <a:p>
            <a:r>
              <a:rPr lang="en-US" altLang="zh-CN" sz="2800" dirty="0"/>
              <a:t>It is shaped around one clear research problem, and explains what that problem is from the outset</a:t>
            </a:r>
          </a:p>
          <a:p>
            <a:r>
              <a:rPr lang="en-US" altLang="zh-CN" sz="2800" dirty="0"/>
              <a:t>Your paper tells the reader why the problem is important and why people should know about it</a:t>
            </a:r>
          </a:p>
        </p:txBody>
      </p:sp>
      <p:sp>
        <p:nvSpPr>
          <p:cNvPr id="5" name="文本框 4">
            <a:extLst>
              <a:ext uri="{FF2B5EF4-FFF2-40B4-BE49-F238E27FC236}">
                <a16:creationId xmlns:a16="http://schemas.microsoft.com/office/drawing/2014/main" id="{85E71E1E-8B4B-FDBE-A134-D96A8B98E71A}"/>
              </a:ext>
            </a:extLst>
          </p:cNvPr>
          <p:cNvSpPr txBox="1"/>
          <p:nvPr/>
        </p:nvSpPr>
        <p:spPr>
          <a:xfrm>
            <a:off x="462442" y="1140995"/>
            <a:ext cx="8363272" cy="2246769"/>
          </a:xfrm>
          <a:prstGeom prst="rect">
            <a:avLst/>
          </a:prstGeom>
          <a:noFill/>
        </p:spPr>
        <p:txBody>
          <a:bodyPr wrap="square">
            <a:spAutoFit/>
          </a:bodyPr>
          <a:lstStyle/>
          <a:p>
            <a:pPr marL="0" indent="0">
              <a:buNone/>
            </a:pPr>
            <a:r>
              <a:rPr lang="en-US" altLang="zh-CN" sz="2800" dirty="0"/>
              <a:t>A useful approach for evaluating the quality of your academic writing is to consider the following issues from the perspective of the reader. While proofreading your final draft, critically assess the quality of the following elements in your writing.</a:t>
            </a:r>
          </a:p>
        </p:txBody>
      </p:sp>
    </p:spTree>
    <p:extLst>
      <p:ext uri="{BB962C8B-B14F-4D97-AF65-F5344CB8AC3E}">
        <p14:creationId xmlns:p14="http://schemas.microsoft.com/office/powerpoint/2010/main" val="21638283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normAutofit/>
          </a:bodyPr>
          <a:lstStyle/>
          <a:p>
            <a:r>
              <a:rPr lang="en-US" altLang="zh-CN" dirty="0"/>
              <a:t>Evaluating Quality of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647564" y="1556792"/>
            <a:ext cx="7848872" cy="4954562"/>
          </a:xfrm>
        </p:spPr>
        <p:txBody>
          <a:bodyPr>
            <a:noAutofit/>
          </a:bodyPr>
          <a:lstStyle/>
          <a:p>
            <a:r>
              <a:rPr lang="en-US" altLang="zh-CN" sz="2800" dirty="0"/>
              <a:t>You have accurately and thoroughly informed the reader what has already been published [or not] about this problem or others related to it</a:t>
            </a:r>
          </a:p>
          <a:p>
            <a:r>
              <a:rPr lang="en-US" altLang="zh-CN" sz="2800" dirty="0"/>
              <a:t>You have provided evidence to support your argument that the reader finds convincing</a:t>
            </a:r>
          </a:p>
          <a:p>
            <a:r>
              <a:rPr lang="en-US" altLang="zh-CN" sz="2800" dirty="0"/>
              <a:t>The paper includes a description of how and why the particular evidence was collected, and why specific theoretical arguments or concepts were used</a:t>
            </a:r>
          </a:p>
          <a:p>
            <a:r>
              <a:rPr lang="en-US" altLang="zh-CN" sz="2800" dirty="0"/>
              <a:t>The paper is made up of paragraphs, each containing only one controlling idea</a:t>
            </a:r>
          </a:p>
          <a:p>
            <a:endParaRPr lang="en-US" altLang="zh-CN" sz="2000" dirty="0"/>
          </a:p>
        </p:txBody>
      </p:sp>
    </p:spTree>
    <p:extLst>
      <p:ext uri="{BB962C8B-B14F-4D97-AF65-F5344CB8AC3E}">
        <p14:creationId xmlns:p14="http://schemas.microsoft.com/office/powerpoint/2010/main" val="20454653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54D7D-1372-C86C-A410-E1F9B7E314CD}"/>
              </a:ext>
            </a:extLst>
          </p:cNvPr>
          <p:cNvSpPr>
            <a:spLocks noGrp="1"/>
          </p:cNvSpPr>
          <p:nvPr>
            <p:ph type="title"/>
          </p:nvPr>
        </p:nvSpPr>
        <p:spPr/>
        <p:txBody>
          <a:bodyPr>
            <a:normAutofit/>
          </a:bodyPr>
          <a:lstStyle/>
          <a:p>
            <a:r>
              <a:rPr lang="en-US" altLang="zh-CN" dirty="0"/>
              <a:t>Evaluating Quality of Writing</a:t>
            </a:r>
            <a:endParaRPr lang="zh-CN" altLang="en-US" dirty="0"/>
          </a:p>
        </p:txBody>
      </p:sp>
      <p:sp>
        <p:nvSpPr>
          <p:cNvPr id="3" name="内容占位符 2">
            <a:extLst>
              <a:ext uri="{FF2B5EF4-FFF2-40B4-BE49-F238E27FC236}">
                <a16:creationId xmlns:a16="http://schemas.microsoft.com/office/drawing/2014/main" id="{DE8D026D-760B-4968-6FF6-843B4BFB1077}"/>
              </a:ext>
            </a:extLst>
          </p:cNvPr>
          <p:cNvSpPr>
            <a:spLocks noGrp="1"/>
          </p:cNvSpPr>
          <p:nvPr>
            <p:ph idx="1"/>
          </p:nvPr>
        </p:nvSpPr>
        <p:spPr>
          <a:xfrm>
            <a:off x="457200" y="1607515"/>
            <a:ext cx="8388424" cy="4954562"/>
          </a:xfrm>
        </p:spPr>
        <p:txBody>
          <a:bodyPr>
            <a:noAutofit/>
          </a:bodyPr>
          <a:lstStyle/>
          <a:p>
            <a:r>
              <a:rPr lang="en-US" altLang="zh-CN" sz="2800" dirty="0"/>
              <a:t>You indicate how each section of the paper addresses the research problem</a:t>
            </a:r>
          </a:p>
          <a:p>
            <a:r>
              <a:rPr lang="en-US" altLang="zh-CN" sz="2800" dirty="0"/>
              <a:t>You have considered counter-arguments or counter-examples where they are relevant</a:t>
            </a:r>
          </a:p>
          <a:p>
            <a:r>
              <a:rPr lang="en-US" altLang="zh-CN" sz="2800" dirty="0"/>
              <a:t>Arguments, evidence, and their significance have been presented in the conclusion</a:t>
            </a:r>
          </a:p>
          <a:p>
            <a:r>
              <a:rPr lang="en-US" altLang="zh-CN" sz="2800" dirty="0"/>
              <a:t>The narrative flows in a clear, accurate, and well-organized way.</a:t>
            </a:r>
          </a:p>
        </p:txBody>
      </p:sp>
    </p:spTree>
    <p:extLst>
      <p:ext uri="{BB962C8B-B14F-4D97-AF65-F5344CB8AC3E}">
        <p14:creationId xmlns:p14="http://schemas.microsoft.com/office/powerpoint/2010/main" val="386120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2343E8-DCF8-D9EA-3296-F7D1A2C9743E}"/>
              </a:ext>
            </a:extLst>
          </p:cNvPr>
          <p:cNvSpPr>
            <a:spLocks noGrp="1"/>
          </p:cNvSpPr>
          <p:nvPr>
            <p:ph type="title"/>
          </p:nvPr>
        </p:nvSpPr>
        <p:spPr/>
        <p:txBody>
          <a:bodyPr>
            <a:normAutofit/>
          </a:bodyPr>
          <a:lstStyle/>
          <a:p>
            <a:r>
              <a:rPr lang="en-US" altLang="zh-CN" b="1" dirty="0"/>
              <a:t>Academic writing styles</a:t>
            </a:r>
            <a:endParaRPr lang="zh-CN" altLang="en-US" b="1" dirty="0"/>
          </a:p>
        </p:txBody>
      </p:sp>
      <p:sp>
        <p:nvSpPr>
          <p:cNvPr id="3" name="内容占位符 2">
            <a:extLst>
              <a:ext uri="{FF2B5EF4-FFF2-40B4-BE49-F238E27FC236}">
                <a16:creationId xmlns:a16="http://schemas.microsoft.com/office/drawing/2014/main" id="{731F51D3-BDFE-50CC-4C03-29FD0D89710F}"/>
              </a:ext>
            </a:extLst>
          </p:cNvPr>
          <p:cNvSpPr>
            <a:spLocks noGrp="1"/>
          </p:cNvSpPr>
          <p:nvPr>
            <p:ph idx="1"/>
          </p:nvPr>
        </p:nvSpPr>
        <p:spPr/>
        <p:txBody>
          <a:bodyPr/>
          <a:lstStyle/>
          <a:p>
            <a:r>
              <a:rPr lang="en-US" altLang="zh-CN" dirty="0"/>
              <a:t>Descriptive writing</a:t>
            </a:r>
          </a:p>
          <a:p>
            <a:r>
              <a:rPr lang="en-US" altLang="zh-CN" dirty="0"/>
              <a:t>Analytical writing</a:t>
            </a:r>
          </a:p>
          <a:p>
            <a:r>
              <a:rPr lang="en-US" altLang="zh-CN" dirty="0"/>
              <a:t>Persuasive writing</a:t>
            </a:r>
          </a:p>
          <a:p>
            <a:r>
              <a:rPr lang="en-US" altLang="zh-CN" dirty="0"/>
              <a:t>Critical writing</a:t>
            </a:r>
            <a:endParaRPr lang="zh-CN" altLang="en-US" dirty="0"/>
          </a:p>
        </p:txBody>
      </p:sp>
    </p:spTree>
    <p:extLst>
      <p:ext uri="{BB962C8B-B14F-4D97-AF65-F5344CB8AC3E}">
        <p14:creationId xmlns:p14="http://schemas.microsoft.com/office/powerpoint/2010/main" val="608406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DD1C961-81CB-11DA-2064-5BCA41174B54}"/>
              </a:ext>
            </a:extLst>
          </p:cNvPr>
          <p:cNvSpPr/>
          <p:nvPr/>
        </p:nvSpPr>
        <p:spPr>
          <a:xfrm>
            <a:off x="3154226" y="2636912"/>
            <a:ext cx="2835547" cy="923330"/>
          </a:xfrm>
          <a:prstGeom prst="rect">
            <a:avLst/>
          </a:prstGeom>
          <a:noFill/>
        </p:spPr>
        <p:txBody>
          <a:bodyPr wrap="square" lIns="91440" tIns="45720" rIns="91440" bIns="45720">
            <a:spAutoFit/>
          </a:bodyPr>
          <a:lstStyle/>
          <a:p>
            <a:pPr algn="ctr"/>
            <a:r>
              <a:rPr lang="en-US" altLang="zh-CN"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Thanks</a:t>
            </a:r>
            <a:endParaRPr lang="zh-CN"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9170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Style 1- Descriptive writing</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457200" y="1600200"/>
            <a:ext cx="8229600" cy="5213176"/>
          </a:xfrm>
        </p:spPr>
        <p:txBody>
          <a:bodyPr>
            <a:normAutofit lnSpcReduction="10000"/>
          </a:bodyPr>
          <a:lstStyle/>
          <a:p>
            <a:pPr algn="just"/>
            <a:r>
              <a:rPr lang="en-US" altLang="zh-CN" sz="2800" dirty="0"/>
              <a:t>Descriptive writing is often used in academic writing to help give readers a clear understanding of the research topic. </a:t>
            </a:r>
          </a:p>
          <a:p>
            <a:pPr algn="just"/>
            <a:r>
              <a:rPr lang="en-US" altLang="zh-CN" sz="2800" dirty="0"/>
              <a:t>This academic writing style is used to describe and explain different concepts, events, phenomenon, experiments, developments, people, and places, or to simply provide more information or facts about the research. </a:t>
            </a:r>
          </a:p>
          <a:p>
            <a:pPr algn="just"/>
            <a:r>
              <a:rPr lang="en-US" altLang="zh-CN" sz="2800" dirty="0"/>
              <a:t>Descriptive writing is often seen in the introductory sections of articles or in literature reviews, which summarize and synthesis existing knowledge on a research topic. </a:t>
            </a:r>
          </a:p>
          <a:p>
            <a:pPr algn="just"/>
            <a:endParaRPr lang="zh-CN" altLang="en-US" sz="2800" dirty="0"/>
          </a:p>
        </p:txBody>
      </p:sp>
    </p:spTree>
    <p:extLst>
      <p:ext uri="{BB962C8B-B14F-4D97-AF65-F5344CB8AC3E}">
        <p14:creationId xmlns:p14="http://schemas.microsoft.com/office/powerpoint/2010/main" val="54438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Style 2- Analytical writing </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457200" y="1268760"/>
            <a:ext cx="8229600" cy="5400600"/>
          </a:xfrm>
        </p:spPr>
        <p:txBody>
          <a:bodyPr>
            <a:normAutofit/>
          </a:bodyPr>
          <a:lstStyle/>
          <a:p>
            <a:pPr algn="just"/>
            <a:r>
              <a:rPr lang="en-US" altLang="zh-CN" sz="2800" dirty="0"/>
              <a:t>Analytical writing aims to break down complex concepts, events, or phenomenon into its constituent parts and analyze these in detail to identify patterns, relationships, and connections within the topic. </a:t>
            </a:r>
          </a:p>
          <a:p>
            <a:pPr algn="just"/>
            <a:r>
              <a:rPr lang="en-US" altLang="zh-CN" sz="2800" dirty="0"/>
              <a:t>The methodology and discussion sections are examples of academic writing where the analytical style is most common; authors must detail the methods used, interpret results in relation to existing knowledge, and corroborate whether the results complement or contradict the research topic. </a:t>
            </a:r>
          </a:p>
          <a:p>
            <a:pPr algn="just"/>
            <a:endParaRPr lang="zh-CN" altLang="en-US" sz="2800" dirty="0"/>
          </a:p>
        </p:txBody>
      </p:sp>
    </p:spTree>
    <p:extLst>
      <p:ext uri="{BB962C8B-B14F-4D97-AF65-F5344CB8AC3E}">
        <p14:creationId xmlns:p14="http://schemas.microsoft.com/office/powerpoint/2010/main" val="148603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a:xfrm>
            <a:off x="323528" y="-99392"/>
            <a:ext cx="8229600" cy="1143000"/>
          </a:xfrm>
        </p:spPr>
        <p:txBody>
          <a:bodyPr>
            <a:normAutofit/>
          </a:bodyPr>
          <a:lstStyle/>
          <a:p>
            <a:r>
              <a:rPr lang="en-US" altLang="zh-CN" sz="4000" dirty="0"/>
              <a:t>Style 3- Persuasive writing</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395536" y="908720"/>
            <a:ext cx="8229600" cy="6048672"/>
          </a:xfrm>
        </p:spPr>
        <p:txBody>
          <a:bodyPr>
            <a:normAutofit lnSpcReduction="10000"/>
          </a:bodyPr>
          <a:lstStyle/>
          <a:p>
            <a:pPr algn="just"/>
            <a:r>
              <a:rPr lang="en-US" altLang="zh-CN" sz="2800" dirty="0"/>
              <a:t>Persuasive writing aims to convince the reader of the validity of the author’s argument or point of view. </a:t>
            </a:r>
          </a:p>
          <a:p>
            <a:pPr algn="just"/>
            <a:r>
              <a:rPr lang="en-US" altLang="zh-CN" sz="2800" dirty="0"/>
              <a:t>It is similar to analytical writing in that it tried to persuade readers to accept the researcher’s stand or argument by emphasizing the evidence and analysis conducted. </a:t>
            </a:r>
          </a:p>
          <a:p>
            <a:pPr algn="just"/>
            <a:r>
              <a:rPr lang="en-US" altLang="zh-CN" sz="2800" dirty="0"/>
              <a:t>This academic writing style is often used in the introduction and discussion sections, where authors need to highlight the significance of the research and its contribution to the field. </a:t>
            </a:r>
          </a:p>
          <a:p>
            <a:pPr algn="just"/>
            <a:r>
              <a:rPr lang="en-US" altLang="zh-CN" sz="2800" dirty="0"/>
              <a:t>Persuasive writing is also crucial in research proposals, an example of academic writing that helps authors convince funding agencies to support their research</a:t>
            </a:r>
            <a:endParaRPr lang="zh-CN" altLang="en-US" sz="2800" dirty="0"/>
          </a:p>
        </p:txBody>
      </p:sp>
    </p:spTree>
    <p:extLst>
      <p:ext uri="{BB962C8B-B14F-4D97-AF65-F5344CB8AC3E}">
        <p14:creationId xmlns:p14="http://schemas.microsoft.com/office/powerpoint/2010/main" val="270271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a:xfrm>
            <a:off x="457200" y="-137262"/>
            <a:ext cx="8229600" cy="1143000"/>
          </a:xfrm>
        </p:spPr>
        <p:txBody>
          <a:bodyPr>
            <a:normAutofit/>
          </a:bodyPr>
          <a:lstStyle/>
          <a:p>
            <a:r>
              <a:rPr lang="en-US" altLang="zh-CN" sz="4000" dirty="0"/>
              <a:t>Style 4- Critical writing </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323528" y="1004498"/>
            <a:ext cx="8229600" cy="5376830"/>
          </a:xfrm>
        </p:spPr>
        <p:txBody>
          <a:bodyPr>
            <a:normAutofit lnSpcReduction="10000"/>
          </a:bodyPr>
          <a:lstStyle/>
          <a:p>
            <a:pPr algn="just"/>
            <a:r>
              <a:rPr lang="en-US" altLang="zh-CN" sz="2800" dirty="0"/>
              <a:t>Critical writing involves the evaluation and analysis of the strengths and weaknesses of an argument or idea; it may result in more than one viewpoint or conclusion based on validated sources. </a:t>
            </a:r>
          </a:p>
          <a:p>
            <a:pPr algn="just"/>
            <a:r>
              <a:rPr lang="en-US" altLang="zh-CN" sz="2800" dirty="0"/>
              <a:t>Critical writing helps researchers defend their stand, by identifying biases, assumptions, and logical fallacies in the argument or idea. </a:t>
            </a:r>
          </a:p>
          <a:p>
            <a:pPr algn="just"/>
            <a:r>
              <a:rPr lang="en-US" altLang="zh-CN" sz="2800" dirty="0"/>
              <a:t>The most common examples of academic writing that use this style are the literature review and discussion/conclusion sections of a research paper, where authors critically assess existing content and then position their work effectively within the field of study. </a:t>
            </a:r>
          </a:p>
        </p:txBody>
      </p:sp>
    </p:spTree>
    <p:extLst>
      <p:ext uri="{BB962C8B-B14F-4D97-AF65-F5344CB8AC3E}">
        <p14:creationId xmlns:p14="http://schemas.microsoft.com/office/powerpoint/2010/main" val="356653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4644" y="188640"/>
            <a:ext cx="8686800" cy="1143000"/>
          </a:xfrm>
        </p:spPr>
        <p:txBody>
          <a:bodyPr>
            <a:normAutofit fontScale="90000"/>
          </a:bodyPr>
          <a:lstStyle/>
          <a:p>
            <a:r>
              <a:rPr lang="en-US" altLang="zh-CN" b="1" dirty="0"/>
              <a:t>Importance of Good Academic Writing</a:t>
            </a:r>
            <a:endParaRPr lang="zh-CN" altLang="en-US" b="1" dirty="0"/>
          </a:p>
        </p:txBody>
      </p:sp>
      <p:sp>
        <p:nvSpPr>
          <p:cNvPr id="3" name="内容占位符 2"/>
          <p:cNvSpPr>
            <a:spLocks noGrp="1"/>
          </p:cNvSpPr>
          <p:nvPr>
            <p:ph idx="1"/>
          </p:nvPr>
        </p:nvSpPr>
        <p:spPr>
          <a:xfrm>
            <a:off x="457200" y="1600200"/>
            <a:ext cx="8229600" cy="5069160"/>
          </a:xfrm>
        </p:spPr>
        <p:txBody>
          <a:bodyPr>
            <a:normAutofit/>
          </a:bodyPr>
          <a:lstStyle/>
          <a:p>
            <a:pPr marL="514350" indent="-514350">
              <a:buFont typeface="+mj-lt"/>
              <a:buAutoNum type="arabicPeriod"/>
            </a:pPr>
            <a:r>
              <a:rPr lang="en-US" altLang="zh-CN" dirty="0"/>
              <a:t>The Big Picture </a:t>
            </a:r>
          </a:p>
          <a:p>
            <a:pPr marL="514350" indent="-514350">
              <a:buFont typeface="+mj-lt"/>
              <a:buAutoNum type="arabicPeriod"/>
            </a:pPr>
            <a:r>
              <a:rPr lang="en-US" altLang="zh-CN" dirty="0"/>
              <a:t>The Tone</a:t>
            </a:r>
          </a:p>
          <a:p>
            <a:pPr marL="514350" indent="-514350">
              <a:buFont typeface="+mj-lt"/>
              <a:buAutoNum type="arabicPeriod"/>
            </a:pPr>
            <a:r>
              <a:rPr lang="en-US" altLang="zh-CN" dirty="0"/>
              <a:t>The Language </a:t>
            </a:r>
          </a:p>
          <a:p>
            <a:pPr marL="514350" indent="-514350">
              <a:buFont typeface="+mj-lt"/>
              <a:buAutoNum type="arabicPeriod"/>
            </a:pPr>
            <a:r>
              <a:rPr lang="en-US" altLang="zh-CN" dirty="0"/>
              <a:t>Academic Conventions</a:t>
            </a:r>
          </a:p>
          <a:p>
            <a:pPr marL="514350" indent="-514350">
              <a:buFont typeface="+mj-lt"/>
              <a:buAutoNum type="arabicPeriod"/>
            </a:pPr>
            <a:r>
              <a:rPr lang="en-US" altLang="zh-CN" dirty="0"/>
              <a:t>Evidence-Based Arguments</a:t>
            </a:r>
          </a:p>
          <a:p>
            <a:pPr marL="514350" indent="-514350">
              <a:buFont typeface="+mj-lt"/>
              <a:buAutoNum type="arabicPeriod"/>
            </a:pPr>
            <a:r>
              <a:rPr lang="en-US" altLang="zh-CN" dirty="0"/>
              <a:t>Thesis-Driven Analysis</a:t>
            </a:r>
          </a:p>
          <a:p>
            <a:pPr marL="514350" indent="-514350">
              <a:buFont typeface="+mj-lt"/>
              <a:buAutoNum type="arabicPeriod"/>
            </a:pPr>
            <a:r>
              <a:rPr lang="en-US" altLang="zh-CN" dirty="0"/>
              <a:t>Complexity and Higher-Order Thinking</a:t>
            </a:r>
            <a:endParaRPr lang="zh-CN" altLang="en-US" dirty="0"/>
          </a:p>
        </p:txBody>
      </p:sp>
    </p:spTree>
    <p:extLst>
      <p:ext uri="{BB962C8B-B14F-4D97-AF65-F5344CB8AC3E}">
        <p14:creationId xmlns:p14="http://schemas.microsoft.com/office/powerpoint/2010/main" val="245732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1. The Big Picture </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1"/>
            <a:ext cx="8229600" cy="3384376"/>
          </a:xfrm>
        </p:spPr>
        <p:txBody>
          <a:bodyPr>
            <a:normAutofit/>
          </a:bodyPr>
          <a:lstStyle/>
          <a:p>
            <a:pPr marL="0" indent="0" algn="just">
              <a:buNone/>
            </a:pPr>
            <a:r>
              <a:rPr lang="en-US" altLang="zh-CN" sz="2800" dirty="0"/>
              <a:t>Unlike fiction or journalistic writing, the overall structure of academic writing is formal and logical. It must be </a:t>
            </a:r>
            <a:r>
              <a:rPr lang="en-US" altLang="zh-CN" sz="2800" dirty="0" err="1"/>
              <a:t>cohensive</a:t>
            </a:r>
            <a:r>
              <a:rPr lang="en-US" altLang="zh-CN" sz="2800" dirty="0"/>
              <a:t> and possess a logical flow of ideas, which means that the various parts are connected to form a unified whole. There should be links between sentences and paragraphs so the reader is able to follow your argument.</a:t>
            </a:r>
            <a:endParaRPr lang="en-US" altLang="zh-CN" sz="1800" dirty="0"/>
          </a:p>
        </p:txBody>
      </p:sp>
    </p:spTree>
    <p:extLst>
      <p:ext uri="{BB962C8B-B14F-4D97-AF65-F5344CB8AC3E}">
        <p14:creationId xmlns:p14="http://schemas.microsoft.com/office/powerpoint/2010/main" val="54211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2. The Tone</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040559"/>
          </a:xfrm>
        </p:spPr>
        <p:txBody>
          <a:bodyPr>
            <a:normAutofit/>
          </a:bodyPr>
          <a:lstStyle/>
          <a:p>
            <a:pPr marL="0" indent="0" algn="just">
              <a:buNone/>
            </a:pPr>
            <a:r>
              <a:rPr lang="en-US" altLang="zh-CN" sz="2800" dirty="0"/>
              <a:t>Throughout your paper, it is important that you present the arguments of others fairly and with an appropriate tone. When presenting a position or argument that you disagree with, describe this argument accurately and without loaded or biased language. In academic writing, the author is expected to investigate the research problem from an authoritative point of view. You should, therefore, confidently state the strengths of your arguments using language that is neutral, not confrontational or dismissive.</a:t>
            </a:r>
          </a:p>
          <a:p>
            <a:pPr marL="0" indent="0" algn="just">
              <a:buNone/>
            </a:pPr>
            <a:endParaRPr lang="en-US" altLang="zh-CN" sz="1800" dirty="0"/>
          </a:p>
          <a:p>
            <a:pPr marL="0" indent="0" algn="just">
              <a:buNone/>
            </a:pPr>
            <a:endParaRPr lang="en-US" altLang="zh-CN" sz="1800" dirty="0"/>
          </a:p>
        </p:txBody>
      </p:sp>
    </p:spTree>
    <p:extLst>
      <p:ext uri="{BB962C8B-B14F-4D97-AF65-F5344CB8AC3E}">
        <p14:creationId xmlns:p14="http://schemas.microsoft.com/office/powerpoint/2010/main" val="251187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3. The Language</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040559"/>
          </a:xfrm>
        </p:spPr>
        <p:txBody>
          <a:bodyPr>
            <a:normAutofit/>
          </a:bodyPr>
          <a:lstStyle/>
          <a:p>
            <a:pPr marL="0" indent="0" algn="just">
              <a:buNone/>
            </a:pPr>
            <a:r>
              <a:rPr lang="en-US" altLang="zh-CN" sz="2800" dirty="0"/>
              <a:t>Clear use of language is essential in academic writing. Well-structured paragraphs and clear topic sentences enable a reader to follow your line of thinking without difficulty. Your language should be concise, formal, and express precisely what you want it to mean. Avoid vague expressions that are not specific and precise enough for the reader to derive exact meaning ["they," "we," "people," "the organization," etc.] abbreviations like 'i.e.'  ["in other words"], 'e.g.' ["for example"], and contractions, such as, "don't", "isn't", etc.</a:t>
            </a:r>
          </a:p>
          <a:p>
            <a:pPr marL="0" indent="0" algn="just">
              <a:buNone/>
            </a:pPr>
            <a:endParaRPr lang="en-US" altLang="zh-CN" sz="1800" dirty="0"/>
          </a:p>
        </p:txBody>
      </p:sp>
    </p:spTree>
    <p:extLst>
      <p:ext uri="{BB962C8B-B14F-4D97-AF65-F5344CB8AC3E}">
        <p14:creationId xmlns:p14="http://schemas.microsoft.com/office/powerpoint/2010/main" val="159323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BD4DA01C-86D1-FD51-F61A-32A731F326E4}"/>
              </a:ext>
            </a:extLst>
          </p:cNvPr>
          <p:cNvSpPr txBox="1"/>
          <p:nvPr/>
        </p:nvSpPr>
        <p:spPr>
          <a:xfrm>
            <a:off x="2870406" y="112370"/>
            <a:ext cx="3275856" cy="369332"/>
          </a:xfrm>
          <a:prstGeom prst="rect">
            <a:avLst/>
          </a:prstGeom>
          <a:noFill/>
        </p:spPr>
        <p:txBody>
          <a:bodyPr wrap="square">
            <a:spAutoFit/>
          </a:bodyPr>
          <a:lstStyle/>
          <a:p>
            <a:r>
              <a:rPr lang="zh-CN" altLang="en-US" dirty="0"/>
              <a:t>http://sccse.nlsde.buaa.edu.cn/</a:t>
            </a:r>
          </a:p>
        </p:txBody>
      </p:sp>
      <p:pic>
        <p:nvPicPr>
          <p:cNvPr id="11" name="图片 10">
            <a:extLst>
              <a:ext uri="{FF2B5EF4-FFF2-40B4-BE49-F238E27FC236}">
                <a16:creationId xmlns:a16="http://schemas.microsoft.com/office/drawing/2014/main" id="{6A1E27E0-0A54-536F-E58D-9E32899FA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548680"/>
            <a:ext cx="3699006" cy="5994287"/>
          </a:xfrm>
          <a:prstGeom prst="rect">
            <a:avLst/>
          </a:prstGeom>
        </p:spPr>
      </p:pic>
    </p:spTree>
    <p:extLst>
      <p:ext uri="{BB962C8B-B14F-4D97-AF65-F5344CB8AC3E}">
        <p14:creationId xmlns:p14="http://schemas.microsoft.com/office/powerpoint/2010/main" val="111200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4. Academic Conventions</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040559"/>
          </a:xfrm>
        </p:spPr>
        <p:txBody>
          <a:bodyPr>
            <a:normAutofit/>
          </a:bodyPr>
          <a:lstStyle/>
          <a:p>
            <a:pPr marL="0" indent="0" algn="just">
              <a:buNone/>
            </a:pPr>
            <a:r>
              <a:rPr lang="en-US" altLang="zh-CN" sz="2800" dirty="0"/>
              <a:t>Citing sources in the body of your paper and providing a list of references are very important aspects of academic writing. It is essential to always acknowledge the source of any ideas, research findings, or data that you have used in your paper. To do otherwise is considered </a:t>
            </a:r>
            <a:r>
              <a:rPr lang="en-US" altLang="zh-CN" sz="2800" dirty="0" err="1"/>
              <a:t>plagerism</a:t>
            </a:r>
            <a:r>
              <a:rPr lang="en-US" altLang="zh-CN" sz="2800" dirty="0"/>
              <a:t>.</a:t>
            </a:r>
          </a:p>
        </p:txBody>
      </p:sp>
    </p:spTree>
    <p:extLst>
      <p:ext uri="{BB962C8B-B14F-4D97-AF65-F5344CB8AC3E}">
        <p14:creationId xmlns:p14="http://schemas.microsoft.com/office/powerpoint/2010/main" val="310777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5. Evidence-Based Arguments</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184576"/>
          </a:xfrm>
        </p:spPr>
        <p:txBody>
          <a:bodyPr>
            <a:normAutofit fontScale="92500" lnSpcReduction="20000"/>
          </a:bodyPr>
          <a:lstStyle/>
          <a:p>
            <a:pPr marL="0" indent="0" algn="just">
              <a:buNone/>
            </a:pPr>
            <a:r>
              <a:rPr lang="en-US" altLang="zh-CN" sz="3000" dirty="0"/>
              <a:t>Your assignments often ask you to express your own point of view on research problem you are discussing. However, what is valued in academic writing is that your opinions are based on a sound understanding of the pertinent body of knowledge and academic debates that are currently being debated in your discipline. You need to support your opinion with evidence from academic sources. It should be an objective position presented as a logical argument. The quality of your evidence will determine the strength of your argument. The challenge is to convince the reader of the validity of your opinion through a well-documented, coherent, and logically structured piece of writing.</a:t>
            </a:r>
          </a:p>
          <a:p>
            <a:pPr marL="0" indent="0" algn="just">
              <a:buNone/>
            </a:pPr>
            <a:endParaRPr lang="en-US" altLang="zh-CN" sz="1800" dirty="0"/>
          </a:p>
          <a:p>
            <a:pPr marL="0" indent="0" algn="just">
              <a:buNone/>
            </a:pPr>
            <a:endParaRPr lang="en-US" altLang="zh-CN" sz="1800" dirty="0"/>
          </a:p>
        </p:txBody>
      </p:sp>
    </p:spTree>
    <p:extLst>
      <p:ext uri="{BB962C8B-B14F-4D97-AF65-F5344CB8AC3E}">
        <p14:creationId xmlns:p14="http://schemas.microsoft.com/office/powerpoint/2010/main" val="116326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4000" dirty="0"/>
              <a:t>6. Thesis-Driven Analysis</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184576"/>
          </a:xfrm>
        </p:spPr>
        <p:txBody>
          <a:bodyPr>
            <a:normAutofit/>
          </a:bodyPr>
          <a:lstStyle/>
          <a:p>
            <a:pPr marL="0" indent="0" algn="just">
              <a:buNone/>
            </a:pPr>
            <a:r>
              <a:rPr lang="en-US" altLang="zh-CN" sz="3000" dirty="0"/>
              <a:t> The writing is “thesis-driven,” meaning that the starting point is a particular perspective, idea, or “thesis” on the chosen research problem, such as, establishing, proving, or disproving solutions to the questions posed for the topic. In contrast, simply describing a topic without the research questions does not qualify as “academic writing.”</a:t>
            </a:r>
          </a:p>
          <a:p>
            <a:pPr marL="0" indent="0" algn="just">
              <a:buNone/>
            </a:pPr>
            <a:endParaRPr lang="en-US" altLang="zh-CN" sz="3000" dirty="0"/>
          </a:p>
          <a:p>
            <a:pPr marL="0" indent="0" algn="just">
              <a:buNone/>
            </a:pPr>
            <a:endParaRPr lang="en-US" altLang="zh-CN" sz="1800" dirty="0"/>
          </a:p>
        </p:txBody>
      </p:sp>
    </p:spTree>
    <p:extLst>
      <p:ext uri="{BB962C8B-B14F-4D97-AF65-F5344CB8AC3E}">
        <p14:creationId xmlns:p14="http://schemas.microsoft.com/office/powerpoint/2010/main" val="367569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fontScale="90000"/>
          </a:bodyPr>
          <a:lstStyle/>
          <a:p>
            <a:r>
              <a:rPr lang="en-US" altLang="zh-CN" sz="4000" dirty="0"/>
              <a:t>7. Complexity and Higher-Order Thinking</a:t>
            </a:r>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184576"/>
          </a:xfrm>
        </p:spPr>
        <p:txBody>
          <a:bodyPr>
            <a:normAutofit/>
          </a:bodyPr>
          <a:lstStyle/>
          <a:p>
            <a:pPr marL="0" indent="0" algn="just">
              <a:buNone/>
            </a:pPr>
            <a:r>
              <a:rPr lang="en-US" altLang="zh-CN" sz="3000" dirty="0"/>
              <a:t>One of the main functions of academic writing is to describe complex ideas as clearly as possible. Often called higher-order thinking skills, these include cognitive processes that are used to comprehend, solve problems, and express concepts or that describe abstract ideas that cannot be easily acted out, pointed to, or shown with images.</a:t>
            </a:r>
          </a:p>
          <a:p>
            <a:pPr marL="0" indent="0" algn="just">
              <a:buNone/>
            </a:pPr>
            <a:endParaRPr lang="en-US" altLang="zh-CN" sz="1800" dirty="0"/>
          </a:p>
        </p:txBody>
      </p:sp>
    </p:spTree>
    <p:extLst>
      <p:ext uri="{BB962C8B-B14F-4D97-AF65-F5344CB8AC3E}">
        <p14:creationId xmlns:p14="http://schemas.microsoft.com/office/powerpoint/2010/main" val="262639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Make good writing style</a:t>
            </a:r>
            <a:endParaRPr lang="zh-CN" altLang="en-US" b="1" dirty="0"/>
          </a:p>
        </p:txBody>
      </p:sp>
      <p:sp>
        <p:nvSpPr>
          <p:cNvPr id="3" name="内容占位符 2"/>
          <p:cNvSpPr>
            <a:spLocks noGrp="1"/>
          </p:cNvSpPr>
          <p:nvPr>
            <p:ph idx="1"/>
          </p:nvPr>
        </p:nvSpPr>
        <p:spPr/>
        <p:txBody>
          <a:bodyPr>
            <a:normAutofit/>
          </a:bodyPr>
          <a:lstStyle/>
          <a:p>
            <a:r>
              <a:rPr lang="en-US" altLang="zh-CN" dirty="0"/>
              <a:t>What makes good writing? </a:t>
            </a:r>
          </a:p>
          <a:p>
            <a:r>
              <a:rPr lang="en-US" altLang="zh-CN" dirty="0"/>
              <a:t>Academic Writing Style Guide</a:t>
            </a:r>
          </a:p>
          <a:p>
            <a:pPr marL="914400" lvl="1" indent="-514350"/>
            <a:r>
              <a:rPr lang="en-US" altLang="zh-CN" sz="3200" dirty="0"/>
              <a:t>Key Problems to Avoid</a:t>
            </a:r>
          </a:p>
          <a:p>
            <a:pPr marL="914400" lvl="1" indent="-514350"/>
            <a:r>
              <a:rPr lang="en-US" altLang="zh-CN" sz="3200" dirty="0"/>
              <a:t>Avoiding inappropriate style</a:t>
            </a:r>
          </a:p>
          <a:p>
            <a:pPr marL="914400" lvl="1" indent="-514350"/>
            <a:r>
              <a:rPr lang="en-US" altLang="zh-CN" sz="3200" dirty="0"/>
              <a:t>Adopting Appropriate Academic Style </a:t>
            </a:r>
          </a:p>
          <a:p>
            <a:pPr marL="514350" indent="-514350"/>
            <a:r>
              <a:rPr lang="en-US" altLang="zh-CN" dirty="0"/>
              <a:t>Structure and Writing Style </a:t>
            </a:r>
            <a:br>
              <a:rPr lang="en-US" altLang="zh-CN" dirty="0"/>
            </a:br>
            <a:br>
              <a:rPr lang="en-US" altLang="zh-CN" dirty="0"/>
            </a:br>
            <a:endParaRPr lang="zh-CN" altLang="en-US" dirty="0"/>
          </a:p>
        </p:txBody>
      </p:sp>
    </p:spTree>
    <p:extLst>
      <p:ext uri="{BB962C8B-B14F-4D97-AF65-F5344CB8AC3E}">
        <p14:creationId xmlns:p14="http://schemas.microsoft.com/office/powerpoint/2010/main" val="27748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What makes good writing?</a:t>
            </a:r>
            <a:endParaRPr lang="zh-CN" altLang="en-US" dirty="0"/>
          </a:p>
        </p:txBody>
      </p:sp>
      <p:sp>
        <p:nvSpPr>
          <p:cNvPr id="3" name="内容占位符 2"/>
          <p:cNvSpPr>
            <a:spLocks noGrp="1"/>
          </p:cNvSpPr>
          <p:nvPr>
            <p:ph idx="1"/>
          </p:nvPr>
        </p:nvSpPr>
        <p:spPr/>
        <p:txBody>
          <a:bodyPr/>
          <a:lstStyle/>
          <a:p>
            <a:r>
              <a:rPr lang="en-US" altLang="zh-CN" sz="2800" dirty="0"/>
              <a:t>Good writing communicates an idea clearly and effectively.</a:t>
            </a:r>
          </a:p>
          <a:p>
            <a:pPr lvl="1"/>
            <a:r>
              <a:rPr lang="en-US" altLang="zh-CN" dirty="0"/>
              <a:t>Takes having something to say and clear thinking.</a:t>
            </a:r>
            <a:endParaRPr lang="zh-CN" altLang="en-US" dirty="0"/>
          </a:p>
          <a:p>
            <a:pPr marL="514350" indent="-457200"/>
            <a:r>
              <a:rPr lang="en-US" altLang="zh-CN" sz="2800" i="1" dirty="0"/>
              <a:t>Good writing is elegant and stylish</a:t>
            </a:r>
            <a:r>
              <a:rPr lang="en-US" altLang="zh-CN" i="1" dirty="0"/>
              <a:t>.</a:t>
            </a:r>
          </a:p>
          <a:p>
            <a:pPr lvl="1"/>
            <a:r>
              <a:rPr lang="en-US" altLang="zh-CN" dirty="0"/>
              <a:t>Takes time, revision, and a good editor!</a:t>
            </a:r>
            <a:endParaRPr lang="zh-CN" altLang="en-US" dirty="0"/>
          </a:p>
        </p:txBody>
      </p:sp>
    </p:spTree>
    <p:extLst>
      <p:ext uri="{BB962C8B-B14F-4D97-AF65-F5344CB8AC3E}">
        <p14:creationId xmlns:p14="http://schemas.microsoft.com/office/powerpoint/2010/main" val="270508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a:t>
            </a:r>
            <a:endParaRPr lang="zh-CN" altLang="en-US" dirty="0"/>
          </a:p>
        </p:txBody>
      </p:sp>
      <p:sp>
        <p:nvSpPr>
          <p:cNvPr id="3" name="内容占位符 2"/>
          <p:cNvSpPr>
            <a:spLocks noGrp="1"/>
          </p:cNvSpPr>
          <p:nvPr>
            <p:ph idx="1"/>
          </p:nvPr>
        </p:nvSpPr>
        <p:spPr/>
        <p:txBody>
          <a:bodyPr>
            <a:normAutofit/>
          </a:bodyPr>
          <a:lstStyle/>
          <a:p>
            <a:r>
              <a:rPr lang="en-US" altLang="zh-CN" dirty="0"/>
              <a:t>Economy</a:t>
            </a:r>
          </a:p>
          <a:p>
            <a:r>
              <a:rPr lang="en-US" altLang="zh-CN" dirty="0"/>
              <a:t>Tone</a:t>
            </a:r>
          </a:p>
          <a:p>
            <a:r>
              <a:rPr lang="en-US" altLang="zh-CN" dirty="0"/>
              <a:t>Examples</a:t>
            </a:r>
          </a:p>
          <a:p>
            <a:r>
              <a:rPr lang="en-US" altLang="zh-CN" dirty="0"/>
              <a:t>Balance</a:t>
            </a:r>
          </a:p>
          <a:p>
            <a:r>
              <a:rPr lang="en-US" altLang="zh-CN" dirty="0"/>
              <a:t>Voice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a:t>
            </a:r>
            <a:endParaRPr lang="zh-CN" altLang="en-US" dirty="0"/>
          </a:p>
        </p:txBody>
      </p:sp>
      <p:sp>
        <p:nvSpPr>
          <p:cNvPr id="3" name="内容占位符 2"/>
          <p:cNvSpPr>
            <a:spLocks noGrp="1"/>
          </p:cNvSpPr>
          <p:nvPr>
            <p:ph idx="1"/>
          </p:nvPr>
        </p:nvSpPr>
        <p:spPr/>
        <p:txBody>
          <a:bodyPr>
            <a:normAutofit/>
          </a:bodyPr>
          <a:lstStyle/>
          <a:p>
            <a:r>
              <a:rPr lang="en-US" altLang="zh-CN" dirty="0"/>
              <a:t>Obfuscation</a:t>
            </a:r>
          </a:p>
          <a:p>
            <a:r>
              <a:rPr lang="en-US" altLang="zh-CN" dirty="0"/>
              <a:t>Analogies</a:t>
            </a:r>
          </a:p>
          <a:p>
            <a:r>
              <a:rPr lang="en-US" altLang="zh-CN" dirty="0"/>
              <a:t>Straw men</a:t>
            </a:r>
          </a:p>
          <a:p>
            <a:r>
              <a:rPr lang="en-US" altLang="zh-CN" dirty="0"/>
              <a:t>Reference and citation</a:t>
            </a:r>
          </a:p>
          <a:p>
            <a:r>
              <a:rPr lang="en-US" altLang="zh-CN" dirty="0"/>
              <a:t>Quotation</a:t>
            </a:r>
          </a:p>
          <a:p>
            <a:r>
              <a:rPr lang="en-US" altLang="zh-CN" dirty="0"/>
              <a:t>Acknowledgements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Economy</a:t>
            </a:r>
            <a:endParaRPr lang="zh-CN" altLang="en-US" b="1" i="1" dirty="0"/>
          </a:p>
        </p:txBody>
      </p:sp>
      <p:sp>
        <p:nvSpPr>
          <p:cNvPr id="3" name="内容占位符 2"/>
          <p:cNvSpPr>
            <a:spLocks noGrp="1"/>
          </p:cNvSpPr>
          <p:nvPr>
            <p:ph idx="1"/>
          </p:nvPr>
        </p:nvSpPr>
        <p:spPr/>
        <p:txBody>
          <a:bodyPr/>
          <a:lstStyle/>
          <a:p>
            <a:r>
              <a:rPr lang="en-US" altLang="zh-CN" dirty="0"/>
              <a:t>Text should be taut</a:t>
            </a:r>
          </a:p>
          <a:p>
            <a:pPr lvl="1"/>
            <a:r>
              <a:rPr lang="en-US" altLang="zh-CN" dirty="0"/>
              <a:t>Aim to delete superfluous words</a:t>
            </a:r>
          </a:p>
          <a:p>
            <a:pPr lvl="1"/>
            <a:r>
              <a:rPr lang="en-US" altLang="zh-CN" dirty="0"/>
              <a:t>simplify sentence structure</a:t>
            </a:r>
          </a:p>
          <a:p>
            <a:pPr lvl="1"/>
            <a:r>
              <a:rPr lang="en-US" altLang="zh-CN" dirty="0"/>
              <a:t>establish a logical flow</a:t>
            </a:r>
          </a:p>
          <a:p>
            <a:r>
              <a:rPr lang="en-US" altLang="zh-CN" dirty="0"/>
              <a:t>Convey information without unnecessary dressing</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en-US" altLang="zh-CN" dirty="0"/>
              <a:t>Economy</a:t>
            </a:r>
            <a:endParaRPr lang="zh-CN" altLang="en-US" dirty="0"/>
          </a:p>
        </p:txBody>
      </p:sp>
      <p:sp>
        <p:nvSpPr>
          <p:cNvPr id="3" name="内容占位符 2"/>
          <p:cNvSpPr>
            <a:spLocks noGrp="1"/>
          </p:cNvSpPr>
          <p:nvPr>
            <p:ph idx="1"/>
          </p:nvPr>
        </p:nvSpPr>
        <p:spPr>
          <a:xfrm>
            <a:off x="457200" y="1412776"/>
            <a:ext cx="8229600" cy="4968552"/>
          </a:xfrm>
        </p:spPr>
        <p:txBody>
          <a:bodyPr>
            <a:normAutofit fontScale="92500"/>
          </a:bodyPr>
          <a:lstStyle/>
          <a:p>
            <a:pPr marL="0" indent="0">
              <a:buNone/>
            </a:pPr>
            <a:r>
              <a:rPr lang="en-US" altLang="zh-CN" i="1" dirty="0">
                <a:solidFill>
                  <a:srgbClr val="FF0000"/>
                </a:solidFill>
              </a:rPr>
              <a:t>The volume of information has been rapidly increasing in the past few decades.</a:t>
            </a:r>
          </a:p>
          <a:p>
            <a:pPr marL="0" indent="0">
              <a:buNone/>
            </a:pPr>
            <a:r>
              <a:rPr lang="en-US" altLang="zh-CN" i="1" dirty="0">
                <a:solidFill>
                  <a:srgbClr val="FF0000"/>
                </a:solidFill>
              </a:rPr>
              <a:t>While computer technology has played a significant role in encouraging the information growth, the latter has also had a great impact on the evolution</a:t>
            </a:r>
          </a:p>
          <a:p>
            <a:pPr marL="0" indent="0">
              <a:buNone/>
            </a:pPr>
            <a:r>
              <a:rPr lang="en-US" altLang="zh-CN" i="1" dirty="0">
                <a:solidFill>
                  <a:srgbClr val="FF0000"/>
                </a:solidFill>
              </a:rPr>
              <a:t>of computer technology in processing data throughout the years. </a:t>
            </a:r>
          </a:p>
          <a:p>
            <a:pPr marL="0" indent="0">
              <a:buNone/>
            </a:pPr>
            <a:r>
              <a:rPr lang="en-US" altLang="zh-CN" i="1" dirty="0">
                <a:solidFill>
                  <a:srgbClr val="FF0000"/>
                </a:solidFill>
              </a:rPr>
              <a:t>Historically, many different kinds of databases have been developed to handle information, including the early hierarchical and network models, </a:t>
            </a:r>
            <a:endParaRPr lang="zh-CN" altLang="en-US" i="1" dirty="0">
              <a:solidFill>
                <a:srgbClr val="FF0000"/>
              </a:solidFill>
            </a:endParaRPr>
          </a:p>
        </p:txBody>
      </p:sp>
    </p:spTree>
    <p:extLst>
      <p:ext uri="{BB962C8B-B14F-4D97-AF65-F5344CB8AC3E}">
        <p14:creationId xmlns:p14="http://schemas.microsoft.com/office/powerpoint/2010/main" val="320511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F7D4AD8D-3A5E-F7A3-32E2-21313EF7AC66}"/>
              </a:ext>
            </a:extLst>
          </p:cNvPr>
          <p:cNvSpPr txBox="1">
            <a:spLocks/>
          </p:cNvSpPr>
          <p:nvPr/>
        </p:nvSpPr>
        <p:spPr>
          <a:xfrm>
            <a:off x="611560" y="274638"/>
            <a:ext cx="80752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000" dirty="0"/>
              <a:t>Outline</a:t>
            </a:r>
            <a:endParaRPr lang="zh-CN" altLang="en-US" sz="6000" dirty="0"/>
          </a:p>
        </p:txBody>
      </p:sp>
      <p:sp>
        <p:nvSpPr>
          <p:cNvPr id="10" name="文本框 9">
            <a:extLst>
              <a:ext uri="{FF2B5EF4-FFF2-40B4-BE49-F238E27FC236}">
                <a16:creationId xmlns:a16="http://schemas.microsoft.com/office/drawing/2014/main" id="{DDE5170A-26AA-61CA-769F-380BCA4D6B3B}"/>
              </a:ext>
            </a:extLst>
          </p:cNvPr>
          <p:cNvSpPr txBox="1"/>
          <p:nvPr/>
        </p:nvSpPr>
        <p:spPr>
          <a:xfrm>
            <a:off x="683568" y="1988840"/>
            <a:ext cx="8147248" cy="330552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What is academic writing?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Types of academic writing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Different academic writing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Importance of Good Academic Writing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600" dirty="0">
                <a:solidFill>
                  <a:prstClr val="black"/>
                </a:solidFill>
                <a:latin typeface="Calibri"/>
                <a:ea typeface="宋体" panose="02010600030101010101" pitchFamily="2" charset="-122"/>
              </a:rPr>
              <a:t>Make good writing style</a:t>
            </a:r>
            <a:endParaRPr lang="zh-CN" altLang="en-US" sz="36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6073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29600" cy="792088"/>
          </a:xfrm>
        </p:spPr>
        <p:txBody>
          <a:bodyPr/>
          <a:lstStyle/>
          <a:p>
            <a:r>
              <a:rPr lang="en-US" altLang="zh-CN" dirty="0"/>
              <a:t>Economy</a:t>
            </a:r>
            <a:endParaRPr lang="zh-CN" altLang="en-US" dirty="0"/>
          </a:p>
        </p:txBody>
      </p:sp>
      <p:sp>
        <p:nvSpPr>
          <p:cNvPr id="3" name="内容占位符 2"/>
          <p:cNvSpPr>
            <a:spLocks noGrp="1"/>
          </p:cNvSpPr>
          <p:nvPr>
            <p:ph idx="1"/>
          </p:nvPr>
        </p:nvSpPr>
        <p:spPr>
          <a:xfrm>
            <a:off x="107504" y="1124744"/>
            <a:ext cx="8856984" cy="5472608"/>
          </a:xfrm>
        </p:spPr>
        <p:txBody>
          <a:bodyPr>
            <a:normAutofit fontScale="55000" lnSpcReduction="20000"/>
          </a:bodyPr>
          <a:lstStyle/>
          <a:p>
            <a:pPr marL="0" indent="0">
              <a:buNone/>
            </a:pPr>
            <a:r>
              <a:rPr lang="en-US" altLang="zh-CN" sz="4500" i="1" dirty="0">
                <a:solidFill>
                  <a:srgbClr val="FF0000"/>
                </a:solidFill>
              </a:rPr>
              <a:t>the relational model, as well as the latest object-oriented and deductive databases. However, no matter how much these databases </a:t>
            </a:r>
            <a:r>
              <a:rPr lang="en-US" altLang="zh-CN" sz="4500" i="1" dirty="0" err="1">
                <a:solidFill>
                  <a:srgbClr val="FF0000"/>
                </a:solidFill>
              </a:rPr>
              <a:t>haνe</a:t>
            </a:r>
            <a:r>
              <a:rPr lang="en-US" altLang="zh-CN" sz="4500" i="1" dirty="0">
                <a:solidFill>
                  <a:srgbClr val="FF0000"/>
                </a:solidFill>
              </a:rPr>
              <a:t> improved, they still have their deficiencies.</a:t>
            </a:r>
          </a:p>
          <a:p>
            <a:pPr marL="0" indent="0" algn="just">
              <a:buNone/>
            </a:pPr>
            <a:r>
              <a:rPr lang="en-US" altLang="zh-CN" sz="5800" dirty="0"/>
              <a:t>Much information is </a:t>
            </a:r>
            <a:r>
              <a:rPr lang="en-US" altLang="zh-CN" sz="5800" i="1" dirty="0">
                <a:solidFill>
                  <a:srgbClr val="FF0000"/>
                </a:solidFill>
              </a:rPr>
              <a:t>in</a:t>
            </a:r>
            <a:r>
              <a:rPr lang="en-US" altLang="zh-CN" sz="5800" dirty="0"/>
              <a:t> textual </a:t>
            </a:r>
            <a:r>
              <a:rPr lang="en-US" altLang="zh-CN" sz="5800" i="1" dirty="0">
                <a:solidFill>
                  <a:srgbClr val="FF0000"/>
                </a:solidFill>
              </a:rPr>
              <a:t>format</a:t>
            </a:r>
            <a:r>
              <a:rPr lang="en-US" altLang="zh-CN" sz="5800" dirty="0"/>
              <a:t>. This unstructured style of data</a:t>
            </a:r>
            <a:r>
              <a:rPr lang="zh-CN" altLang="en-US" sz="5800" dirty="0"/>
              <a:t>，</a:t>
            </a:r>
            <a:r>
              <a:rPr lang="en-US" altLang="zh-CN" sz="5800" i="1" dirty="0">
                <a:solidFill>
                  <a:srgbClr val="FF0000"/>
                </a:solidFill>
              </a:rPr>
              <a:t>in contrast to the old structured record format data</a:t>
            </a:r>
            <a:r>
              <a:rPr lang="en-US" altLang="zh-CN" sz="5800" dirty="0"/>
              <a:t>, cannot be managed properly by the traditional database models. </a:t>
            </a:r>
          </a:p>
          <a:p>
            <a:pPr marL="0" indent="0">
              <a:buNone/>
            </a:pPr>
            <a:endParaRPr lang="en-US" altLang="zh-CN" sz="4000" dirty="0"/>
          </a:p>
          <a:p>
            <a:pPr marL="0" indent="0" algn="just">
              <a:buNone/>
            </a:pPr>
            <a:r>
              <a:rPr lang="en-US" altLang="zh-CN" sz="5800" dirty="0"/>
              <a:t>Furthermore, </a:t>
            </a:r>
            <a:r>
              <a:rPr lang="en-US" altLang="zh-CN" sz="5800" i="1" dirty="0">
                <a:solidFill>
                  <a:srgbClr val="FF0000"/>
                </a:solidFill>
              </a:rPr>
              <a:t>since so much information is available,</a:t>
            </a:r>
            <a:r>
              <a:rPr lang="en-US" altLang="zh-CN" sz="5800" dirty="0"/>
              <a:t> storage and indexing are not the only problems. We need to ensure that relevant information can be obtained upon querying the </a:t>
            </a:r>
            <a:r>
              <a:rPr lang="en-US" altLang="zh-CN" sz="5800" i="1" dirty="0">
                <a:solidFill>
                  <a:srgbClr val="FF0000"/>
                </a:solidFill>
              </a:rPr>
              <a:t>database</a:t>
            </a:r>
            <a:r>
              <a:rPr lang="en-US" altLang="zh-CN" sz="5800" dirty="0"/>
              <a:t>.</a:t>
            </a:r>
          </a:p>
        </p:txBody>
      </p:sp>
    </p:spTree>
    <p:extLst>
      <p:ext uri="{BB962C8B-B14F-4D97-AF65-F5344CB8AC3E}">
        <p14:creationId xmlns:p14="http://schemas.microsoft.com/office/powerpoint/2010/main" val="151213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Tone</a:t>
            </a:r>
            <a:endParaRPr lang="zh-CN" altLang="en-US" b="1" i="1" dirty="0"/>
          </a:p>
        </p:txBody>
      </p:sp>
      <p:sp>
        <p:nvSpPr>
          <p:cNvPr id="3" name="内容占位符 2"/>
          <p:cNvSpPr>
            <a:spLocks noGrp="1"/>
          </p:cNvSpPr>
          <p:nvPr>
            <p:ph idx="1"/>
          </p:nvPr>
        </p:nvSpPr>
        <p:spPr/>
        <p:txBody>
          <a:bodyPr>
            <a:normAutofit fontScale="92500" lnSpcReduction="10000"/>
          </a:bodyPr>
          <a:lstStyle/>
          <a:p>
            <a:r>
              <a:rPr lang="en-US" altLang="zh-CN" dirty="0"/>
              <a:t>Science writing should be </a:t>
            </a:r>
            <a:r>
              <a:rPr lang="en-US" altLang="zh-CN" dirty="0">
                <a:effectLst>
                  <a:outerShdw blurRad="38100" dist="38100" dir="2700000" algn="tl">
                    <a:srgbClr val="000000">
                      <a:alpha val="43137"/>
                    </a:srgbClr>
                  </a:outerShdw>
                </a:effectLst>
              </a:rPr>
              <a:t>objective</a:t>
            </a:r>
            <a:r>
              <a:rPr lang="en-US" altLang="zh-CN" dirty="0"/>
              <a:t> and </a:t>
            </a:r>
            <a:r>
              <a:rPr lang="en-US" altLang="zh-CN" dirty="0">
                <a:effectLst>
                  <a:outerShdw blurRad="38100" dist="38100" dir="2700000" algn="tl">
                    <a:srgbClr val="000000">
                      <a:alpha val="43137"/>
                    </a:srgbClr>
                  </a:outerShdw>
                </a:effectLst>
              </a:rPr>
              <a:t>accurate</a:t>
            </a:r>
          </a:p>
          <a:p>
            <a:pPr lvl="1"/>
            <a:r>
              <a:rPr lang="en-US" altLang="zh-CN" dirty="0"/>
              <a:t>Have</a:t>
            </a:r>
            <a:r>
              <a:rPr lang="en-US" altLang="zh-CN" sz="2000" dirty="0"/>
              <a:t> </a:t>
            </a:r>
            <a:r>
              <a:rPr lang="en-US" altLang="zh-CN" dirty="0"/>
              <a:t>idea per sentence or paragraph and one topic per section.</a:t>
            </a:r>
          </a:p>
          <a:p>
            <a:pPr lvl="1"/>
            <a:r>
              <a:rPr lang="en-US" altLang="zh-CN" dirty="0"/>
              <a:t>Have a simple logical organization.</a:t>
            </a:r>
          </a:p>
          <a:p>
            <a:pPr lvl="1"/>
            <a:r>
              <a:rPr lang="en-US" altLang="zh-CN" dirty="0"/>
              <a:t>Use short words.</a:t>
            </a:r>
          </a:p>
          <a:p>
            <a:pPr lvl="1"/>
            <a:r>
              <a:rPr lang="en-US" altLang="zh-CN" dirty="0"/>
              <a:t>Use short sentences with simple structure.</a:t>
            </a:r>
          </a:p>
          <a:p>
            <a:pPr lvl="1"/>
            <a:r>
              <a:rPr lang="en-US" altLang="zh-CN" dirty="0"/>
              <a:t>Keep paragraphs short.</a:t>
            </a:r>
          </a:p>
          <a:p>
            <a:pPr lvl="1"/>
            <a:r>
              <a:rPr lang="en-US" altLang="zh-CN" dirty="0"/>
              <a:t>Avoid </a:t>
            </a:r>
            <a:r>
              <a:rPr lang="en-US" altLang="zh-CN" sz="2800" dirty="0"/>
              <a:t>buzzwords,</a:t>
            </a:r>
            <a:r>
              <a:rPr lang="zh-CN" altLang="en-US" sz="2800" dirty="0"/>
              <a:t> </a:t>
            </a:r>
            <a:r>
              <a:rPr lang="en-US" altLang="zh-CN" dirty="0"/>
              <a:t>clichés, and slang.</a:t>
            </a:r>
          </a:p>
          <a:p>
            <a:pPr lvl="1"/>
            <a:r>
              <a:rPr lang="en-US" altLang="zh-CN" dirty="0"/>
              <a:t>Avoid excess, in length or style.</a:t>
            </a:r>
          </a:p>
          <a:p>
            <a:pPr lvl="1"/>
            <a:r>
              <a:rPr lang="en-US" altLang="zh-CN" dirty="0"/>
              <a:t>Omit any unnecessary material.</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908720"/>
            <a:ext cx="8229600" cy="4525963"/>
          </a:xfrm>
        </p:spPr>
        <p:txBody>
          <a:bodyPr/>
          <a:lstStyle/>
          <a:p>
            <a:r>
              <a:rPr lang="en-US" altLang="zh-CN" dirty="0"/>
              <a:t>X As each value is passed to the server, the "</a:t>
            </a:r>
            <a:r>
              <a:rPr lang="en-US" altLang="zh-CN" dirty="0">
                <a:solidFill>
                  <a:srgbClr val="FF0000"/>
                </a:solidFill>
              </a:rPr>
              <a:t>heart</a:t>
            </a:r>
            <a:r>
              <a:rPr lang="en-US" altLang="zh-CN" dirty="0"/>
              <a:t>" of the system, it is checked to see whether it is in the appropriate range .</a:t>
            </a:r>
          </a:p>
          <a:p>
            <a:r>
              <a:rPr lang="en-US" altLang="zh-CN" dirty="0">
                <a:latin typeface="宋体"/>
              </a:rPr>
              <a:t>√</a:t>
            </a:r>
            <a:r>
              <a:rPr lang="en-US" altLang="zh-CN" dirty="0"/>
              <a:t> Each value passed to the </a:t>
            </a:r>
            <a:r>
              <a:rPr lang="en-US" altLang="zh-CN" dirty="0">
                <a:solidFill>
                  <a:srgbClr val="FF0000"/>
                </a:solidFill>
              </a:rPr>
              <a:t>central</a:t>
            </a:r>
            <a:r>
              <a:rPr lang="en-US" altLang="zh-CN" dirty="0"/>
              <a:t> server is checked to see whether it is in the appropriate range.</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Examples</a:t>
            </a:r>
            <a:endParaRPr lang="zh-CN" altLang="en-US" b="1" i="1" dirty="0"/>
          </a:p>
        </p:txBody>
      </p:sp>
      <p:sp>
        <p:nvSpPr>
          <p:cNvPr id="3" name="内容占位符 2"/>
          <p:cNvSpPr>
            <a:spLocks noGrp="1"/>
          </p:cNvSpPr>
          <p:nvPr>
            <p:ph idx="1"/>
          </p:nvPr>
        </p:nvSpPr>
        <p:spPr/>
        <p:txBody>
          <a:bodyPr/>
          <a:lstStyle/>
          <a:p>
            <a:r>
              <a:rPr lang="en-US" altLang="zh-CN" dirty="0"/>
              <a:t>Use an example whenever it adds </a:t>
            </a:r>
            <a:r>
              <a:rPr lang="en-US" altLang="zh-CN" dirty="0">
                <a:effectLst>
                  <a:outerShdw blurRad="38100" dist="38100" dir="2700000" algn="tl">
                    <a:srgbClr val="000000">
                      <a:alpha val="43137"/>
                    </a:srgbClr>
                  </a:outerShdw>
                </a:effectLst>
              </a:rPr>
              <a:t>clarification</a:t>
            </a:r>
            <a:r>
              <a:rPr lang="en-US" altLang="zh-CN" dirty="0"/>
              <a:t>.</a:t>
            </a:r>
          </a:p>
          <a:p>
            <a:r>
              <a:rPr lang="en-US" altLang="zh-CN" dirty="0"/>
              <a:t>For example, such as, …</a:t>
            </a:r>
          </a:p>
          <a:p>
            <a:pPr>
              <a:buNone/>
            </a:pPr>
            <a:r>
              <a:rPr lang="en-US" altLang="zh-CN" sz="2800" dirty="0"/>
              <a:t>    “In a semi-static model, each symbol has an associated probability representing its likelihood of occurrence. </a:t>
            </a:r>
            <a:r>
              <a:rPr lang="en-US" altLang="zh-CN" sz="2800" dirty="0">
                <a:solidFill>
                  <a:srgbClr val="FF0000"/>
                </a:solidFill>
              </a:rPr>
              <a:t>For example</a:t>
            </a:r>
            <a:r>
              <a:rPr lang="en-US" altLang="zh-CN" sz="2800" dirty="0"/>
              <a:t>, if the symbols are characters in text, then a common character such as "e" might have an associated probability of 12%.”</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Writing Style - </a:t>
            </a:r>
            <a:r>
              <a:rPr lang="en-US" altLang="zh-CN" b="1" i="1" dirty="0"/>
              <a:t>Balance</a:t>
            </a:r>
            <a:endParaRPr lang="zh-CN" altLang="en-US" b="1" i="1" dirty="0"/>
          </a:p>
        </p:txBody>
      </p:sp>
      <p:sp>
        <p:nvSpPr>
          <p:cNvPr id="3" name="内容占位符 2"/>
          <p:cNvSpPr>
            <a:spLocks noGrp="1"/>
          </p:cNvSpPr>
          <p:nvPr>
            <p:ph idx="1"/>
          </p:nvPr>
        </p:nvSpPr>
        <p:spPr/>
        <p:txBody>
          <a:bodyPr>
            <a:normAutofit/>
          </a:bodyPr>
          <a:lstStyle/>
          <a:p>
            <a:r>
              <a:rPr lang="en-US" altLang="zh-CN" dirty="0"/>
              <a:t>Within a paper, each topic should be discussed to </a:t>
            </a:r>
            <a:r>
              <a:rPr lang="en-US" altLang="zh-CN" dirty="0">
                <a:effectLst>
                  <a:outerShdw blurRad="38100" dist="38100" dir="2700000" algn="tl">
                    <a:srgbClr val="000000">
                      <a:alpha val="43137"/>
                    </a:srgbClr>
                  </a:outerShdw>
                </a:effectLst>
              </a:rPr>
              <a:t>a similar depth</a:t>
            </a:r>
          </a:p>
          <a:p>
            <a:pPr lvl="1"/>
            <a:r>
              <a:rPr lang="en-US" altLang="zh-CN" dirty="0"/>
              <a:t>An algorithm that is only sketched does not merit twenty graphs and tables</a:t>
            </a:r>
          </a:p>
          <a:p>
            <a:pPr lvl="1"/>
            <a:r>
              <a:rPr lang="en-US" altLang="zh-CN" dirty="0"/>
              <a:t>an algorithm that it is described in detail needs a substantial analysis or other justification.</a:t>
            </a:r>
          </a:p>
          <a:p>
            <a:r>
              <a:rPr lang="en-US" altLang="zh-CN" dirty="0"/>
              <a:t>When a paper must be kept within a length limit, some compromise is required.</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Voice</a:t>
            </a:r>
            <a:endParaRPr lang="zh-CN" altLang="en-US" b="1" i="1" dirty="0"/>
          </a:p>
        </p:txBody>
      </p:sp>
      <p:sp>
        <p:nvSpPr>
          <p:cNvPr id="3" name="内容占位符 2"/>
          <p:cNvSpPr>
            <a:spLocks noGrp="1"/>
          </p:cNvSpPr>
          <p:nvPr>
            <p:ph idx="1"/>
          </p:nvPr>
        </p:nvSpPr>
        <p:spPr/>
        <p:txBody>
          <a:bodyPr>
            <a:normAutofit fontScale="85000" lnSpcReduction="20000"/>
          </a:bodyPr>
          <a:lstStyle/>
          <a:p>
            <a:r>
              <a:rPr lang="en-US" altLang="zh-CN" dirty="0">
                <a:effectLst>
                  <a:outerShdw blurRad="38100" dist="38100" dir="2700000" algn="tl">
                    <a:srgbClr val="000000">
                      <a:alpha val="43137"/>
                    </a:srgbClr>
                  </a:outerShdw>
                </a:effectLst>
              </a:rPr>
              <a:t>Avoid</a:t>
            </a:r>
            <a:r>
              <a:rPr lang="en-US" altLang="zh-CN" dirty="0"/>
              <a:t> excessive use of </a:t>
            </a:r>
            <a:r>
              <a:rPr lang="en-US" altLang="zh-CN" dirty="0">
                <a:effectLst>
                  <a:outerShdw blurRad="38100" dist="38100" dir="2700000" algn="tl">
                    <a:srgbClr val="000000">
                      <a:alpha val="43137"/>
                    </a:srgbClr>
                  </a:outerShdw>
                </a:effectLst>
              </a:rPr>
              <a:t>indirect</a:t>
            </a:r>
            <a:r>
              <a:rPr lang="en-US" altLang="zh-CN" dirty="0"/>
              <a:t> statements (or passive voice)</a:t>
            </a:r>
          </a:p>
          <a:p>
            <a:r>
              <a:rPr lang="en-US" altLang="zh-CN" dirty="0"/>
              <a:t>particularly descriptions of actions that don't indicate who or what performs them.</a:t>
            </a:r>
          </a:p>
          <a:p>
            <a:pPr lvl="1">
              <a:buNone/>
            </a:pPr>
            <a:r>
              <a:rPr lang="en-US" altLang="zh-CN" dirty="0">
                <a:latin typeface="宋体"/>
                <a:ea typeface="宋体"/>
              </a:rPr>
              <a:t>ⅹ </a:t>
            </a:r>
            <a:r>
              <a:rPr lang="en-US" altLang="zh-CN" dirty="0"/>
              <a:t>The following theorem can now be proved .</a:t>
            </a:r>
          </a:p>
          <a:p>
            <a:pPr lvl="1">
              <a:buNone/>
            </a:pPr>
            <a:r>
              <a:rPr lang="en-US" altLang="zh-CN" dirty="0">
                <a:latin typeface="宋体"/>
              </a:rPr>
              <a:t>√ </a:t>
            </a:r>
            <a:r>
              <a:rPr lang="en-US" altLang="zh-CN" dirty="0"/>
              <a:t>We can now prove the following theorem.</a:t>
            </a:r>
          </a:p>
          <a:p>
            <a:r>
              <a:rPr lang="en-US" altLang="zh-CN" dirty="0">
                <a:effectLst>
                  <a:outerShdw blurRad="38100" dist="38100" dir="2700000" algn="tl">
                    <a:srgbClr val="000000">
                      <a:alpha val="43137"/>
                    </a:srgbClr>
                  </a:outerShdw>
                </a:effectLst>
              </a:rPr>
              <a:t>Avoid artificial</a:t>
            </a:r>
            <a:r>
              <a:rPr lang="en-US" altLang="zh-CN" dirty="0"/>
              <a:t> use of verbs like </a:t>
            </a:r>
            <a:r>
              <a:rPr lang="en-US" altLang="zh-CN" i="1" dirty="0"/>
              <a:t>"perform”, "utilize“, "achieved", "carried out", "conducted", "done", "occurred", and "effected"</a:t>
            </a:r>
          </a:p>
          <a:p>
            <a:pPr>
              <a:buNone/>
            </a:pPr>
            <a:r>
              <a:rPr lang="en-US" altLang="zh-CN" dirty="0"/>
              <a:t>    X    Local packet transmission was </a:t>
            </a:r>
            <a:r>
              <a:rPr lang="en-US" altLang="zh-CN" dirty="0">
                <a:solidFill>
                  <a:srgbClr val="FF0000"/>
                </a:solidFill>
              </a:rPr>
              <a:t>performed</a:t>
            </a:r>
            <a:r>
              <a:rPr lang="en-US" altLang="zh-CN" dirty="0"/>
              <a:t> to test error rates .</a:t>
            </a:r>
          </a:p>
          <a:p>
            <a:pPr>
              <a:buNone/>
            </a:pPr>
            <a:r>
              <a:rPr lang="en-US" altLang="zh-CN" dirty="0">
                <a:latin typeface="宋体"/>
              </a:rPr>
              <a:t> √ </a:t>
            </a:r>
            <a:r>
              <a:rPr lang="en-US" altLang="zh-CN" dirty="0"/>
              <a:t>Error rates were </a:t>
            </a:r>
            <a:r>
              <a:rPr lang="en-US" altLang="zh-CN" dirty="0">
                <a:solidFill>
                  <a:srgbClr val="FF0000"/>
                </a:solidFill>
              </a:rPr>
              <a:t>tested by </a:t>
            </a:r>
            <a:r>
              <a:rPr lang="en-US" altLang="zh-CN" dirty="0"/>
              <a:t>local packet transmission.</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Obfuscation</a:t>
            </a:r>
            <a:endParaRPr lang="zh-CN" altLang="en-US" dirty="0"/>
          </a:p>
        </p:txBody>
      </p:sp>
      <p:sp>
        <p:nvSpPr>
          <p:cNvPr id="3" name="内容占位符 2"/>
          <p:cNvSpPr>
            <a:spLocks noGrp="1"/>
          </p:cNvSpPr>
          <p:nvPr>
            <p:ph idx="1"/>
          </p:nvPr>
        </p:nvSpPr>
        <p:spPr/>
        <p:txBody>
          <a:bodyPr>
            <a:normAutofit/>
          </a:bodyPr>
          <a:lstStyle/>
          <a:p>
            <a:r>
              <a:rPr lang="en-US" altLang="zh-CN" sz="3600" dirty="0"/>
              <a:t>Obfuscation is the making of statements in ambiguous or convoluted terms,</a:t>
            </a:r>
          </a:p>
          <a:p>
            <a:pPr lvl="1"/>
            <a:r>
              <a:rPr lang="en-US" altLang="zh-CN" sz="3200" dirty="0"/>
              <a:t>with the intention of hiding meaning, or of appearing to say much while actually saying little. </a:t>
            </a:r>
          </a:p>
        </p:txBody>
      </p:sp>
    </p:spTree>
    <p:extLst>
      <p:ext uri="{BB962C8B-B14F-4D97-AF65-F5344CB8AC3E}">
        <p14:creationId xmlns:p14="http://schemas.microsoft.com/office/powerpoint/2010/main" val="2124158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Obfuscation</a:t>
            </a:r>
            <a:endParaRPr lang="zh-CN" altLang="en-US" dirty="0"/>
          </a:p>
        </p:txBody>
      </p:sp>
      <p:sp>
        <p:nvSpPr>
          <p:cNvPr id="3" name="内容占位符 2"/>
          <p:cNvSpPr>
            <a:spLocks noGrp="1"/>
          </p:cNvSpPr>
          <p:nvPr>
            <p:ph idx="1"/>
          </p:nvPr>
        </p:nvSpPr>
        <p:spPr/>
        <p:txBody>
          <a:bodyPr/>
          <a:lstStyle/>
          <a:p>
            <a:pPr marL="0" indent="0">
              <a:buNone/>
            </a:pPr>
            <a:r>
              <a:rPr lang="en-US" altLang="zh-CN" dirty="0"/>
              <a:t>X Experiments, with the improved version of the algorithm as we have described, are the step that confirms our speculation </a:t>
            </a:r>
            <a:r>
              <a:rPr lang="en-US" altLang="zh-CN" dirty="0">
                <a:solidFill>
                  <a:srgbClr val="FF0000"/>
                </a:solidFill>
              </a:rPr>
              <a:t>that performance would improve. </a:t>
            </a:r>
          </a:p>
          <a:p>
            <a:pPr marL="0" indent="0">
              <a:buNone/>
            </a:pPr>
            <a:r>
              <a:rPr lang="en-US" altLang="zh-CN" dirty="0"/>
              <a:t> </a:t>
            </a:r>
            <a:r>
              <a:rPr lang="en-US" altLang="zh-CN" dirty="0">
                <a:latin typeface="宋体"/>
              </a:rPr>
              <a:t>√ </a:t>
            </a:r>
            <a:r>
              <a:rPr lang="en-US" altLang="zh-CN" dirty="0"/>
              <a:t>The previous version of the algorithm is rather slow on our test data and improvements lead to </a:t>
            </a:r>
            <a:r>
              <a:rPr lang="en-US" altLang="zh-CN" dirty="0">
                <a:solidFill>
                  <a:srgbClr val="FF0000"/>
                </a:solidFill>
              </a:rPr>
              <a:t>better performance.</a:t>
            </a:r>
            <a:endParaRPr lang="zh-CN" altLang="en-US" dirty="0">
              <a:solidFill>
                <a:srgbClr val="FF0000"/>
              </a:solidFill>
            </a:endParaRPr>
          </a:p>
        </p:txBody>
      </p:sp>
    </p:spTree>
    <p:extLst>
      <p:ext uri="{BB962C8B-B14F-4D97-AF65-F5344CB8AC3E}">
        <p14:creationId xmlns:p14="http://schemas.microsoft.com/office/powerpoint/2010/main" val="4259707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Obfuscation</a:t>
            </a:r>
            <a:endParaRPr lang="zh-CN" altLang="en-US" dirty="0"/>
          </a:p>
        </p:txBody>
      </p:sp>
      <p:sp>
        <p:nvSpPr>
          <p:cNvPr id="3" name="内容占位符 2"/>
          <p:cNvSpPr>
            <a:spLocks noGrp="1"/>
          </p:cNvSpPr>
          <p:nvPr>
            <p:ph idx="1"/>
          </p:nvPr>
        </p:nvSpPr>
        <p:spPr/>
        <p:txBody>
          <a:bodyPr>
            <a:normAutofit/>
          </a:bodyPr>
          <a:lstStyle/>
          <a:p>
            <a:r>
              <a:rPr lang="en-US" altLang="zh-CN" sz="3600" dirty="0"/>
              <a:t>X The status of the system is such that a number of components are now able to get operated .</a:t>
            </a:r>
          </a:p>
          <a:p>
            <a:r>
              <a:rPr lang="en-US" altLang="zh-CN" sz="3600" dirty="0">
                <a:latin typeface="宋体"/>
              </a:rPr>
              <a:t>√</a:t>
            </a:r>
            <a:r>
              <a:rPr lang="en-US" altLang="zh-CN" sz="3600" dirty="0"/>
              <a:t> </a:t>
            </a:r>
            <a:r>
              <a:rPr lang="en-US" altLang="zh-CN" sz="3600" dirty="0">
                <a:solidFill>
                  <a:srgbClr val="FF0000"/>
                </a:solidFill>
              </a:rPr>
              <a:t>Several</a:t>
            </a:r>
            <a:r>
              <a:rPr lang="en-US" altLang="zh-CN" sz="3600" dirty="0"/>
              <a:t> of the system's components are </a:t>
            </a:r>
            <a:r>
              <a:rPr lang="en-US" altLang="zh-CN" sz="3600" dirty="0">
                <a:solidFill>
                  <a:srgbClr val="FF0000"/>
                </a:solidFill>
              </a:rPr>
              <a:t>working</a:t>
            </a:r>
            <a:r>
              <a:rPr lang="en-US" altLang="zh-CN" sz="3600" dirty="0"/>
              <a:t>.</a:t>
            </a:r>
            <a:endParaRPr lang="zh-CN" altLang="en-US" sz="3600" dirty="0"/>
          </a:p>
        </p:txBody>
      </p:sp>
    </p:spTree>
    <p:extLst>
      <p:ext uri="{BB962C8B-B14F-4D97-AF65-F5344CB8AC3E}">
        <p14:creationId xmlns:p14="http://schemas.microsoft.com/office/powerpoint/2010/main" val="251208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Obfuscation</a:t>
            </a:r>
            <a:endParaRPr lang="zh-CN" altLang="en-US" dirty="0"/>
          </a:p>
        </p:txBody>
      </p:sp>
      <p:sp>
        <p:nvSpPr>
          <p:cNvPr id="3" name="内容占位符 2"/>
          <p:cNvSpPr>
            <a:spLocks noGrp="1"/>
          </p:cNvSpPr>
          <p:nvPr>
            <p:ph idx="1"/>
          </p:nvPr>
        </p:nvSpPr>
        <p:spPr/>
        <p:txBody>
          <a:bodyPr/>
          <a:lstStyle/>
          <a:p>
            <a:r>
              <a:rPr lang="en-US" altLang="zh-CN" dirty="0"/>
              <a:t>X In respect to the relative costs, the features of memory mean that with regard to systems today disk has greater associated expense for the elapsed time requirements of tasks involving access to stored data .</a:t>
            </a:r>
          </a:p>
          <a:p>
            <a:r>
              <a:rPr lang="en-US" altLang="zh-CN" dirty="0"/>
              <a:t>√  Memory can be accessed more quickly than disk.</a:t>
            </a:r>
            <a:endParaRPr lang="zh-CN" altLang="en-US" dirty="0"/>
          </a:p>
        </p:txBody>
      </p:sp>
    </p:spTree>
    <p:extLst>
      <p:ext uri="{BB962C8B-B14F-4D97-AF65-F5344CB8AC3E}">
        <p14:creationId xmlns:p14="http://schemas.microsoft.com/office/powerpoint/2010/main" val="272906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461C2E-A9D9-9A7E-71D7-991614357C65}"/>
              </a:ext>
            </a:extLst>
          </p:cNvPr>
          <p:cNvSpPr>
            <a:spLocks noGrp="1"/>
          </p:cNvSpPr>
          <p:nvPr>
            <p:ph type="title"/>
          </p:nvPr>
        </p:nvSpPr>
        <p:spPr/>
        <p:txBody>
          <a:bodyPr>
            <a:normAutofit/>
          </a:bodyPr>
          <a:lstStyle/>
          <a:p>
            <a:r>
              <a:rPr lang="en-US" altLang="zh-CN" b="1" dirty="0"/>
              <a:t>What is academic writing?</a:t>
            </a:r>
            <a:endParaRPr lang="zh-CN" altLang="en-US" b="1" dirty="0"/>
          </a:p>
        </p:txBody>
      </p:sp>
      <p:sp>
        <p:nvSpPr>
          <p:cNvPr id="3" name="内容占位符 2">
            <a:extLst>
              <a:ext uri="{FF2B5EF4-FFF2-40B4-BE49-F238E27FC236}">
                <a16:creationId xmlns:a16="http://schemas.microsoft.com/office/drawing/2014/main" id="{84B7F0AD-3B69-D95B-78A3-72787F21F20A}"/>
              </a:ext>
            </a:extLst>
          </p:cNvPr>
          <p:cNvSpPr>
            <a:spLocks noGrp="1"/>
          </p:cNvSpPr>
          <p:nvPr>
            <p:ph idx="1"/>
          </p:nvPr>
        </p:nvSpPr>
        <p:spPr/>
        <p:txBody>
          <a:bodyPr>
            <a:normAutofit fontScale="92500" lnSpcReduction="20000"/>
          </a:bodyPr>
          <a:lstStyle/>
          <a:p>
            <a:pPr algn="just"/>
            <a:r>
              <a:rPr lang="en-US" altLang="zh-CN" sz="3000" dirty="0"/>
              <a:t>Academic writing is used by scholars and researchers communicate their ideas and findings in academic settings, such as universities and research institutions.</a:t>
            </a:r>
          </a:p>
          <a:p>
            <a:pPr algn="just"/>
            <a:r>
              <a:rPr lang="en-US" altLang="zh-CN" sz="3000" dirty="0"/>
              <a:t> It is meant to convey complex ideas and information in a clear, concise, and objective manner, using evidence-based arguments and referencing credible sources. </a:t>
            </a:r>
          </a:p>
          <a:p>
            <a:pPr algn="just"/>
            <a:r>
              <a:rPr lang="en-US" altLang="zh-CN" sz="3000" dirty="0"/>
              <a:t>Academic writing samples are characterized by the use of formal language, specialized vocabulary, precision, and strict adherence to specific guidelines, for example, guidelines for citations and referencing.  </a:t>
            </a:r>
          </a:p>
          <a:p>
            <a:endParaRPr lang="en-US" altLang="zh-CN" dirty="0"/>
          </a:p>
        </p:txBody>
      </p:sp>
    </p:spTree>
    <p:extLst>
      <p:ext uri="{BB962C8B-B14F-4D97-AF65-F5344CB8AC3E}">
        <p14:creationId xmlns:p14="http://schemas.microsoft.com/office/powerpoint/2010/main" val="244885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Straw men</a:t>
            </a:r>
            <a:endParaRPr lang="zh-CN" altLang="en-US" b="1" i="1" dirty="0"/>
          </a:p>
        </p:txBody>
      </p:sp>
      <p:sp>
        <p:nvSpPr>
          <p:cNvPr id="3" name="内容占位符 2"/>
          <p:cNvSpPr>
            <a:spLocks noGrp="1"/>
          </p:cNvSpPr>
          <p:nvPr>
            <p:ph idx="1"/>
          </p:nvPr>
        </p:nvSpPr>
        <p:spPr/>
        <p:txBody>
          <a:bodyPr>
            <a:normAutofit lnSpcReduction="10000"/>
          </a:bodyPr>
          <a:lstStyle/>
          <a:p>
            <a:r>
              <a:rPr lang="en-US" altLang="zh-CN" dirty="0"/>
              <a:t>A straw man is an indefensible hypothesis that an author describes for the sole purpose of criticizing it.</a:t>
            </a:r>
          </a:p>
          <a:p>
            <a:pPr>
              <a:buNone/>
            </a:pPr>
            <a:r>
              <a:rPr lang="en-US" altLang="zh-CN" dirty="0"/>
              <a:t>X   Another possibility would be a disk-based method, but this approach is unlikely to be successful.</a:t>
            </a:r>
          </a:p>
          <a:p>
            <a:pPr>
              <a:buNone/>
            </a:pPr>
            <a:r>
              <a:rPr lang="en-US" altLang="zh-CN" dirty="0">
                <a:latin typeface="宋体"/>
              </a:rPr>
              <a:t>√ </a:t>
            </a:r>
            <a:r>
              <a:rPr lang="en-US" altLang="zh-CN" dirty="0"/>
              <a:t>Another possibility would be a disk-based method, but </a:t>
            </a:r>
            <a:r>
              <a:rPr lang="en-US" altLang="zh-CN" dirty="0">
                <a:solidFill>
                  <a:srgbClr val="FF0000"/>
                </a:solidFill>
              </a:rPr>
              <a:t>our experience suggests</a:t>
            </a:r>
            <a:r>
              <a:rPr lang="en-US" altLang="zh-CN" dirty="0"/>
              <a:t> that this approach is unlikely to be successful</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229600" cy="998984"/>
          </a:xfrm>
        </p:spPr>
        <p:txBody>
          <a:bodyPr>
            <a:normAutofit fontScale="90000"/>
          </a:bodyPr>
          <a:lstStyle/>
          <a:p>
            <a:r>
              <a:rPr lang="en-US" altLang="zh-CN" dirty="0"/>
              <a:t>Writing Style – </a:t>
            </a:r>
            <a:r>
              <a:rPr lang="en-US" altLang="zh-CN" b="1" i="1" dirty="0"/>
              <a:t>Reference and Citation</a:t>
            </a:r>
            <a:endParaRPr lang="zh-CN" altLang="en-US" b="1" i="1" dirty="0"/>
          </a:p>
        </p:txBody>
      </p:sp>
      <p:sp>
        <p:nvSpPr>
          <p:cNvPr id="3" name="内容占位符 2"/>
          <p:cNvSpPr>
            <a:spLocks noGrp="1"/>
          </p:cNvSpPr>
          <p:nvPr>
            <p:ph idx="1"/>
          </p:nvPr>
        </p:nvSpPr>
        <p:spPr>
          <a:xfrm>
            <a:off x="251520" y="1268760"/>
            <a:ext cx="8229600" cy="4525963"/>
          </a:xfrm>
        </p:spPr>
        <p:txBody>
          <a:bodyPr>
            <a:normAutofit lnSpcReduction="10000"/>
          </a:bodyPr>
          <a:lstStyle/>
          <a:p>
            <a:r>
              <a:rPr lang="en-US" altLang="zh-CN" dirty="0"/>
              <a:t>Explain the relationship of your new work to existing work</a:t>
            </a:r>
          </a:p>
          <a:p>
            <a:pPr>
              <a:buNone/>
            </a:pPr>
            <a:r>
              <a:rPr lang="en-US" altLang="zh-CN" dirty="0"/>
              <a:t>X    Robinson's theory suggests that a cycle of handshaking can be eliminated, but he did not perform experiments to confirm his results </a:t>
            </a:r>
            <a:r>
              <a:rPr lang="en-US" altLang="zh-CN" dirty="0">
                <a:solidFill>
                  <a:srgbClr val="FF0000"/>
                </a:solidFill>
              </a:rPr>
              <a:t>[22] </a:t>
            </a:r>
            <a:r>
              <a:rPr lang="en-US" altLang="zh-CN" dirty="0"/>
              <a:t>.</a:t>
            </a:r>
          </a:p>
          <a:p>
            <a:pPr>
              <a:buNone/>
            </a:pPr>
            <a:r>
              <a:rPr lang="en-US" altLang="zh-CN" dirty="0">
                <a:latin typeface="宋体"/>
              </a:rPr>
              <a:t>√ </a:t>
            </a:r>
            <a:r>
              <a:rPr lang="en-US" altLang="zh-CN" dirty="0"/>
              <a:t>Robinson's theory suggests that a cycle of handshaking can be eliminated </a:t>
            </a:r>
            <a:r>
              <a:rPr lang="en-US" altLang="zh-CN" dirty="0">
                <a:solidFill>
                  <a:srgbClr val="FF0000"/>
                </a:solidFill>
              </a:rPr>
              <a:t>[22]</a:t>
            </a:r>
            <a:r>
              <a:rPr lang="en-US" altLang="zh-CN" dirty="0"/>
              <a:t>, but as yet there is no experimental confirmation.</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Quotations</a:t>
            </a:r>
            <a:endParaRPr lang="zh-CN" altLang="en-US" b="1" i="1" dirty="0"/>
          </a:p>
        </p:txBody>
      </p:sp>
      <p:sp>
        <p:nvSpPr>
          <p:cNvPr id="3" name="内容占位符 2"/>
          <p:cNvSpPr>
            <a:spLocks noGrp="1"/>
          </p:cNvSpPr>
          <p:nvPr>
            <p:ph idx="1"/>
          </p:nvPr>
        </p:nvSpPr>
        <p:spPr>
          <a:xfrm>
            <a:off x="539552" y="1484784"/>
            <a:ext cx="8229600" cy="4525963"/>
          </a:xfrm>
        </p:spPr>
        <p:txBody>
          <a:bodyPr>
            <a:normAutofit/>
          </a:bodyPr>
          <a:lstStyle/>
          <a:p>
            <a:r>
              <a:rPr lang="en-US" altLang="zh-CN" dirty="0"/>
              <a:t>Quotations are text from another source, usually included in a paper to support an argument.</a:t>
            </a:r>
          </a:p>
          <a:p>
            <a:r>
              <a:rPr lang="en-US" altLang="zh-CN" sz="2800" dirty="0"/>
              <a:t> X </a:t>
            </a:r>
            <a:r>
              <a:rPr lang="en-US" altLang="zh-CN" sz="2400" dirty="0" err="1"/>
              <a:t>Hamad</a:t>
            </a:r>
            <a:r>
              <a:rPr lang="en-US" altLang="zh-CN" sz="2400" dirty="0"/>
              <a:t> and Quinn (1990) show that </a:t>
            </a:r>
            <a:r>
              <a:rPr lang="en-US" altLang="zh-CN" sz="2400" dirty="0">
                <a:solidFill>
                  <a:srgbClr val="FF0000"/>
                </a:solidFill>
              </a:rPr>
              <a:t>"similarity [sic] </a:t>
            </a:r>
            <a:r>
              <a:rPr lang="en-US" altLang="zh-CN" sz="2400" dirty="0"/>
              <a:t>is functionally equivalent to </a:t>
            </a:r>
            <a:r>
              <a:rPr lang="en-US" altLang="zh-CN" sz="2400" dirty="0">
                <a:solidFill>
                  <a:srgbClr val="FF0000"/>
                </a:solidFill>
              </a:rPr>
              <a:t>identity"</a:t>
            </a:r>
            <a:r>
              <a:rPr lang="en-US" altLang="zh-CN" sz="2400" dirty="0"/>
              <a:t>; note that similarity in this context means homology only, not the more general meaning used in this paper.</a:t>
            </a:r>
          </a:p>
          <a:p>
            <a:r>
              <a:rPr lang="en-US" altLang="zh-CN" sz="2400" dirty="0">
                <a:latin typeface="宋体"/>
              </a:rPr>
              <a:t>√</a:t>
            </a:r>
            <a:r>
              <a:rPr lang="en-US" altLang="zh-CN" sz="2400" dirty="0"/>
              <a:t> </a:t>
            </a:r>
            <a:r>
              <a:rPr lang="en-US" altLang="zh-CN" sz="2400" dirty="0" err="1"/>
              <a:t>Hamad</a:t>
            </a:r>
            <a:r>
              <a:rPr lang="en-US" altLang="zh-CN" sz="2400" dirty="0"/>
              <a:t> and Quinn (1990) show that homology </a:t>
            </a:r>
            <a:r>
              <a:rPr lang="en-US" altLang="zh-CN" sz="2400" dirty="0">
                <a:solidFill>
                  <a:srgbClr val="FF0000"/>
                </a:solidFill>
              </a:rPr>
              <a:t>"is functionally equivalent to identity".</a:t>
            </a:r>
            <a:endParaRPr lang="zh-CN" altLang="en-US" sz="24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Writing Style – </a:t>
            </a:r>
            <a:r>
              <a:rPr lang="en-US" altLang="zh-CN" b="1" i="1" dirty="0"/>
              <a:t>Acknowledgements</a:t>
            </a:r>
            <a:endParaRPr lang="zh-CN" altLang="en-US" b="1" i="1" dirty="0"/>
          </a:p>
        </p:txBody>
      </p:sp>
      <p:sp>
        <p:nvSpPr>
          <p:cNvPr id="3" name="内容占位符 2"/>
          <p:cNvSpPr>
            <a:spLocks noGrp="1"/>
          </p:cNvSpPr>
          <p:nvPr>
            <p:ph idx="1"/>
          </p:nvPr>
        </p:nvSpPr>
        <p:spPr>
          <a:xfrm>
            <a:off x="457200" y="1484784"/>
            <a:ext cx="8229600" cy="4641379"/>
          </a:xfrm>
        </p:spPr>
        <p:txBody>
          <a:bodyPr>
            <a:normAutofit fontScale="77500" lnSpcReduction="20000"/>
          </a:bodyPr>
          <a:lstStyle/>
          <a:p>
            <a:r>
              <a:rPr lang="en-US" altLang="zh-CN" sz="4600" dirty="0"/>
              <a:t>two common forms of acknowledgement</a:t>
            </a:r>
          </a:p>
          <a:p>
            <a:pPr lvl="1"/>
            <a:r>
              <a:rPr lang="en-US" altLang="zh-CN" sz="4000" dirty="0"/>
              <a:t>simply list the people who have helped with the paper .</a:t>
            </a:r>
          </a:p>
          <a:p>
            <a:pPr lvl="1"/>
            <a:r>
              <a:rPr lang="en-US" altLang="zh-CN" sz="4000" dirty="0"/>
              <a:t>to explain each person's contribution</a:t>
            </a:r>
          </a:p>
          <a:p>
            <a:r>
              <a:rPr lang="en-US" altLang="zh-CN" dirty="0"/>
              <a:t>X   I am grateful to Dale Washman for discussing aspects of the proof of Proposition 4.1 , to Kim </a:t>
            </a:r>
            <a:r>
              <a:rPr lang="en-US" altLang="zh-CN" dirty="0" err="1"/>
              <a:t>Micale</a:t>
            </a:r>
            <a:r>
              <a:rPr lang="en-US" altLang="zh-CN" dirty="0"/>
              <a:t> for identifying some technical errors in Theorem 3, and to Dong </a:t>
            </a:r>
            <a:r>
              <a:rPr lang="en-US" altLang="zh-CN" dirty="0" err="1"/>
              <a:t>Wen</a:t>
            </a:r>
            <a:r>
              <a:rPr lang="en-US" altLang="zh-CN" dirty="0"/>
              <a:t> for helping with use of the debugging tools. </a:t>
            </a:r>
          </a:p>
          <a:p>
            <a:r>
              <a:rPr lang="en-US" altLang="zh-CN" dirty="0">
                <a:latin typeface="宋体"/>
              </a:rPr>
              <a:t>√</a:t>
            </a:r>
            <a:r>
              <a:rPr lang="en-US" altLang="zh-CN" dirty="0"/>
              <a:t> I am grateful to Dale Washman and Kim </a:t>
            </a:r>
            <a:r>
              <a:rPr lang="en-US" altLang="zh-CN" dirty="0" err="1"/>
              <a:t>Micale</a:t>
            </a:r>
            <a:r>
              <a:rPr lang="en-US" altLang="zh-CN" dirty="0"/>
              <a:t> for our fruitful discussions, and to Dong </a:t>
            </a:r>
            <a:r>
              <a:rPr lang="en-US" altLang="zh-CN" dirty="0" err="1"/>
              <a:t>Wen</a:t>
            </a:r>
            <a:r>
              <a:rPr lang="en-US" altLang="zh-CN" dirty="0"/>
              <a:t> for programming assistance. </a:t>
            </a:r>
          </a:p>
          <a:p>
            <a:pPr lvl="1"/>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i="1" dirty="0"/>
              <a:t>Style Specific</a:t>
            </a:r>
            <a:endParaRPr lang="zh-CN" altLang="en-US" b="1" i="1" dirty="0"/>
          </a:p>
        </p:txBody>
      </p:sp>
      <p:sp>
        <p:nvSpPr>
          <p:cNvPr id="3" name="内容占位符 2"/>
          <p:cNvSpPr>
            <a:spLocks noGrp="1"/>
          </p:cNvSpPr>
          <p:nvPr>
            <p:ph idx="1"/>
          </p:nvPr>
        </p:nvSpPr>
        <p:spPr/>
        <p:txBody>
          <a:bodyPr/>
          <a:lstStyle/>
          <a:p>
            <a:r>
              <a:rPr lang="en-US" altLang="zh-CN" b="1" dirty="0"/>
              <a:t>Titles and headings</a:t>
            </a:r>
          </a:p>
          <a:p>
            <a:pPr>
              <a:buNone/>
            </a:pPr>
            <a:r>
              <a:rPr lang="en-US" altLang="zh-CN" dirty="0"/>
              <a:t>    Titles of papers and sections should be concise and informative</a:t>
            </a:r>
          </a:p>
          <a:p>
            <a:r>
              <a:rPr lang="en-US" altLang="zh-CN" b="1" dirty="0"/>
              <a:t>The opening paragraphs</a:t>
            </a:r>
          </a:p>
          <a:p>
            <a:pPr>
              <a:buNone/>
            </a:pPr>
            <a:r>
              <a:rPr lang="en-US" altLang="zh-CN" dirty="0"/>
              <a:t>    The opening paragraphs can set the reader's attitude to the whole paper</a:t>
            </a:r>
          </a:p>
          <a:p>
            <a:pPr>
              <a:buNone/>
            </a:pP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X This paper does not describe a general algorithm for transactions.</a:t>
            </a:r>
          </a:p>
          <a:p>
            <a:r>
              <a:rPr lang="en-US" altLang="zh-CN" dirty="0">
                <a:latin typeface="宋体"/>
              </a:rPr>
              <a:t>√</a:t>
            </a:r>
            <a:r>
              <a:rPr lang="en-US" altLang="zh-CN" dirty="0"/>
              <a:t> General-purpose Transaction algorithms guarantee freedom from deadlock but can be inefficient. In this paper we describe a new transaction algorithm that is particularly efficient for a special case, the class of linear queries.</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i="1" dirty="0"/>
              <a:t>Style Specific</a:t>
            </a:r>
            <a:endParaRPr lang="zh-CN" altLang="en-US" b="1" i="1" dirty="0"/>
          </a:p>
        </p:txBody>
      </p:sp>
      <p:sp>
        <p:nvSpPr>
          <p:cNvPr id="3" name="内容占位符 2"/>
          <p:cNvSpPr>
            <a:spLocks noGrp="1"/>
          </p:cNvSpPr>
          <p:nvPr>
            <p:ph idx="1"/>
          </p:nvPr>
        </p:nvSpPr>
        <p:spPr/>
        <p:txBody>
          <a:bodyPr>
            <a:normAutofit fontScale="92500" lnSpcReduction="20000"/>
          </a:bodyPr>
          <a:lstStyle/>
          <a:p>
            <a:r>
              <a:rPr lang="en-US" altLang="zh-CN" dirty="0"/>
              <a:t>Starting an abstract or introduction with ‘'This paper concerns" or "</a:t>
            </a:r>
            <a:r>
              <a:rPr lang="en-US" altLang="zh-CN" dirty="0">
                <a:solidFill>
                  <a:srgbClr val="FF0000"/>
                </a:solidFill>
              </a:rPr>
              <a:t>In this paper</a:t>
            </a:r>
            <a:r>
              <a:rPr lang="en-US" altLang="zh-CN" dirty="0"/>
              <a:t>" often means that results are going to be stated out of context.</a:t>
            </a:r>
          </a:p>
          <a:p>
            <a:pPr>
              <a:buNone/>
            </a:pPr>
            <a:r>
              <a:rPr lang="en-US" altLang="zh-CN" dirty="0"/>
              <a:t>    X </a:t>
            </a:r>
            <a:r>
              <a:rPr lang="en-US" altLang="zh-CN" sz="3500" dirty="0">
                <a:solidFill>
                  <a:srgbClr val="FF0000"/>
                </a:solidFill>
              </a:rPr>
              <a:t>In this paper </a:t>
            </a:r>
            <a:r>
              <a:rPr lang="en-US" altLang="zh-CN" sz="3000" dirty="0"/>
              <a:t>we describe a new programming language with matrix manipulation operators .</a:t>
            </a:r>
            <a:endParaRPr lang="en-US" altLang="zh-CN" dirty="0"/>
          </a:p>
          <a:p>
            <a:pPr>
              <a:buNone/>
            </a:pPr>
            <a:r>
              <a:rPr lang="en-US" altLang="zh-CN" dirty="0">
                <a:latin typeface="宋体"/>
              </a:rPr>
              <a:t> √</a:t>
            </a:r>
            <a:r>
              <a:rPr lang="en-US" altLang="zh-CN" dirty="0"/>
              <a:t> </a:t>
            </a:r>
            <a:r>
              <a:rPr lang="en-US" altLang="zh-CN" sz="3000" dirty="0"/>
              <a:t>Most numerical computation is dedicated to manipulation of matrices, but matrix operations are difficult to implement efficiently in current high-level programming languages. </a:t>
            </a:r>
            <a:r>
              <a:rPr lang="en-US" altLang="zh-CN" sz="3500" dirty="0">
                <a:solidFill>
                  <a:srgbClr val="FF0000"/>
                </a:solidFill>
              </a:rPr>
              <a:t>In this paper </a:t>
            </a:r>
            <a:r>
              <a:rPr lang="en-US" altLang="zh-CN" sz="3000" dirty="0"/>
              <a:t>we describe a new programming language with matrix manipulation operators.</a:t>
            </a:r>
            <a:endParaRPr lang="en-US" altLang="zh-CN" dirty="0"/>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Sentence Structure</a:t>
            </a:r>
            <a:endParaRPr lang="zh-CN" altLang="en-US" b="1" i="1" dirty="0"/>
          </a:p>
        </p:txBody>
      </p:sp>
      <p:sp>
        <p:nvSpPr>
          <p:cNvPr id="3" name="内容占位符 2"/>
          <p:cNvSpPr>
            <a:spLocks noGrp="1"/>
          </p:cNvSpPr>
          <p:nvPr>
            <p:ph idx="1"/>
          </p:nvPr>
        </p:nvSpPr>
        <p:spPr/>
        <p:txBody>
          <a:bodyPr>
            <a:normAutofit fontScale="85000" lnSpcReduction="10000"/>
          </a:bodyPr>
          <a:lstStyle/>
          <a:p>
            <a:r>
              <a:rPr lang="en-US" altLang="zh-CN" dirty="0"/>
              <a:t>Sentences should have simple structure, which usually means that they will be no more than a line or two. </a:t>
            </a:r>
          </a:p>
          <a:p>
            <a:pPr>
              <a:buNone/>
            </a:pPr>
            <a:r>
              <a:rPr lang="en-US" altLang="zh-CN" dirty="0"/>
              <a:t>    X In the first stage, the backtracking </a:t>
            </a:r>
            <a:r>
              <a:rPr lang="en-US" altLang="zh-CN" dirty="0" err="1"/>
              <a:t>tokenizer</a:t>
            </a:r>
            <a:r>
              <a:rPr lang="en-US" altLang="zh-CN" dirty="0"/>
              <a:t> with a two-element retry buffer, errors, including illegal adjacencies as well as unrecognized tokens, are stored on an error stack for collation into a complete report.</a:t>
            </a:r>
          </a:p>
          <a:p>
            <a:pPr>
              <a:buNone/>
            </a:pPr>
            <a:r>
              <a:rPr lang="en-US" altLang="zh-CN" dirty="0">
                <a:latin typeface="宋体"/>
              </a:rPr>
              <a:t>  √ </a:t>
            </a:r>
            <a:r>
              <a:rPr lang="en-US" altLang="zh-CN" dirty="0"/>
              <a:t>The first stage is the backtracking </a:t>
            </a:r>
            <a:r>
              <a:rPr lang="en-US" altLang="zh-CN" dirty="0" err="1"/>
              <a:t>tokenizer</a:t>
            </a:r>
            <a:r>
              <a:rPr lang="en-US" altLang="zh-CN" dirty="0"/>
              <a:t> with a two-element retry buffer. In this stage possible errors include illegal adjacencies as well as unrecognized tokens; when detected, errors are stored on a stack for collation into a complete report.</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Tense</a:t>
            </a:r>
            <a:endParaRPr lang="zh-CN" altLang="en-US" b="1" i="1" dirty="0"/>
          </a:p>
        </p:txBody>
      </p:sp>
      <p:sp>
        <p:nvSpPr>
          <p:cNvPr id="3" name="内容占位符 2"/>
          <p:cNvSpPr>
            <a:spLocks noGrp="1"/>
          </p:cNvSpPr>
          <p:nvPr>
            <p:ph idx="1"/>
          </p:nvPr>
        </p:nvSpPr>
        <p:spPr/>
        <p:txBody>
          <a:bodyPr>
            <a:normAutofit fontScale="92500" lnSpcReduction="20000"/>
          </a:bodyPr>
          <a:lstStyle/>
          <a:p>
            <a:r>
              <a:rPr lang="en-US" altLang="zh-CN" dirty="0"/>
              <a:t>In science writing, most text is in past or present tense. </a:t>
            </a:r>
          </a:p>
          <a:p>
            <a:r>
              <a:rPr lang="en-US" altLang="zh-CN" dirty="0"/>
              <a:t>Present tense is used for eternal truths.</a:t>
            </a:r>
          </a:p>
          <a:p>
            <a:r>
              <a:rPr lang="en-US" altLang="zh-CN" dirty="0"/>
              <a:t>Past tense is used for describing work and outcomes.</a:t>
            </a:r>
          </a:p>
          <a:p>
            <a:r>
              <a:rPr lang="en-US" altLang="zh-CN" dirty="0"/>
              <a:t>Either past or present tense can be used for discussion of references. Present tense is preferable but past tense can be forced by context.</a:t>
            </a:r>
          </a:p>
          <a:p>
            <a:r>
              <a:rPr lang="en-US" altLang="zh-CN" dirty="0"/>
              <a:t>Other than in conclusions, future tense is rarely used in science writing.</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Style Specific – </a:t>
            </a:r>
            <a:r>
              <a:rPr lang="en-US" altLang="zh-CN" b="1" i="1" dirty="0"/>
              <a:t>Repetition and parallelism</a:t>
            </a:r>
            <a:endParaRPr lang="zh-CN" altLang="en-US" b="1" i="1" dirty="0"/>
          </a:p>
        </p:txBody>
      </p:sp>
      <p:sp>
        <p:nvSpPr>
          <p:cNvPr id="3" name="内容占位符 2"/>
          <p:cNvSpPr>
            <a:spLocks noGrp="1"/>
          </p:cNvSpPr>
          <p:nvPr>
            <p:ph idx="1"/>
          </p:nvPr>
        </p:nvSpPr>
        <p:spPr/>
        <p:txBody>
          <a:bodyPr>
            <a:normAutofit lnSpcReduction="10000"/>
          </a:bodyPr>
          <a:lstStyle/>
          <a:p>
            <a:r>
              <a:rPr lang="en-US" altLang="zh-CN" dirty="0"/>
              <a:t>X The performance gains are the result of tuning the low-level code used for data access and improved interface design .</a:t>
            </a:r>
          </a:p>
          <a:p>
            <a:r>
              <a:rPr lang="en-US" altLang="zh-CN" dirty="0">
                <a:latin typeface="宋体"/>
              </a:rPr>
              <a:t>√</a:t>
            </a:r>
            <a:r>
              <a:rPr lang="en-US" altLang="zh-CN" dirty="0"/>
              <a:t> The performance gains are the result </a:t>
            </a:r>
            <a:r>
              <a:rPr lang="en-US" altLang="zh-CN" b="1" dirty="0"/>
              <a:t>of</a:t>
            </a:r>
            <a:r>
              <a:rPr lang="en-US" altLang="zh-CN" dirty="0"/>
              <a:t> tuning the low-level code used for data access and </a:t>
            </a:r>
            <a:r>
              <a:rPr lang="en-US" altLang="zh-CN" b="1" dirty="0">
                <a:solidFill>
                  <a:srgbClr val="FF0000"/>
                </a:solidFill>
              </a:rPr>
              <a:t>of</a:t>
            </a:r>
            <a:r>
              <a:rPr lang="en-US" altLang="zh-CN" dirty="0"/>
              <a:t> improved interface design.</a:t>
            </a:r>
          </a:p>
          <a:p>
            <a:r>
              <a:rPr lang="en-US" altLang="zh-CN" dirty="0">
                <a:latin typeface="宋体"/>
              </a:rPr>
              <a:t>√ </a:t>
            </a:r>
            <a:r>
              <a:rPr lang="en-US" altLang="zh-CN" dirty="0"/>
              <a:t>The performance gains are the result </a:t>
            </a:r>
            <a:r>
              <a:rPr lang="en-US" altLang="zh-CN" b="1" dirty="0"/>
              <a:t>of</a:t>
            </a:r>
            <a:r>
              <a:rPr lang="en-US" altLang="zh-CN" dirty="0"/>
              <a:t> </a:t>
            </a:r>
            <a:r>
              <a:rPr lang="en-US" altLang="zh-CN" dirty="0">
                <a:solidFill>
                  <a:srgbClr val="FF0000"/>
                </a:solidFill>
              </a:rPr>
              <a:t>improved interface design </a:t>
            </a:r>
            <a:r>
              <a:rPr lang="en-US" altLang="zh-CN" dirty="0"/>
              <a:t>and </a:t>
            </a:r>
            <a:r>
              <a:rPr lang="en-US" altLang="zh-CN" b="1" dirty="0">
                <a:solidFill>
                  <a:srgbClr val="FF0000"/>
                </a:solidFill>
              </a:rPr>
              <a:t>of</a:t>
            </a:r>
            <a:r>
              <a:rPr lang="en-US" altLang="zh-CN" dirty="0"/>
              <a:t> tuning the low-level code used for data access.</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461C2E-A9D9-9A7E-71D7-991614357C65}"/>
              </a:ext>
            </a:extLst>
          </p:cNvPr>
          <p:cNvSpPr>
            <a:spLocks noGrp="1"/>
          </p:cNvSpPr>
          <p:nvPr>
            <p:ph type="title"/>
          </p:nvPr>
        </p:nvSpPr>
        <p:spPr/>
        <p:txBody>
          <a:bodyPr>
            <a:noAutofit/>
          </a:bodyPr>
          <a:lstStyle/>
          <a:p>
            <a:r>
              <a:rPr lang="en-US" altLang="zh-CN" sz="4000" dirty="0"/>
              <a:t>How is academic writing different from general writing?</a:t>
            </a:r>
            <a:endParaRPr lang="zh-CN" altLang="en-US" sz="4000" dirty="0"/>
          </a:p>
        </p:txBody>
      </p:sp>
      <p:sp>
        <p:nvSpPr>
          <p:cNvPr id="3" name="内容占位符 2">
            <a:extLst>
              <a:ext uri="{FF2B5EF4-FFF2-40B4-BE49-F238E27FC236}">
                <a16:creationId xmlns:a16="http://schemas.microsoft.com/office/drawing/2014/main" id="{84B7F0AD-3B69-D95B-78A3-72787F21F20A}"/>
              </a:ext>
            </a:extLst>
          </p:cNvPr>
          <p:cNvSpPr>
            <a:spLocks noGrp="1"/>
          </p:cNvSpPr>
          <p:nvPr>
            <p:ph idx="1"/>
          </p:nvPr>
        </p:nvSpPr>
        <p:spPr>
          <a:xfrm>
            <a:off x="179512" y="1600200"/>
            <a:ext cx="8712968" cy="4637112"/>
          </a:xfrm>
        </p:spPr>
        <p:txBody>
          <a:bodyPr>
            <a:normAutofit/>
          </a:bodyPr>
          <a:lstStyle/>
          <a:p>
            <a:pPr algn="just"/>
            <a:r>
              <a:rPr lang="en-US" altLang="zh-CN" sz="2800" dirty="0"/>
              <a:t>General writing is more informal, the language is often colloquial, and it does not require the same level of precision and accuracy as academic writing. </a:t>
            </a:r>
          </a:p>
          <a:p>
            <a:pPr algn="just"/>
            <a:r>
              <a:rPr lang="en-US" altLang="zh-CN" sz="2800" dirty="0"/>
              <a:t>General writing is common in emails, social media, and personal expression and everyday communication, while  academic writing is more focused on the presentation of factual information and objective analysis. </a:t>
            </a:r>
          </a:p>
          <a:p>
            <a:pPr algn="just"/>
            <a:r>
              <a:rPr lang="en-US" altLang="zh-CN" sz="2800" dirty="0"/>
              <a:t>Academic writing skills are learnt over a period of time through consistent effort and practice. </a:t>
            </a:r>
            <a:endParaRPr lang="zh-CN" altLang="en-US" sz="2800" dirty="0"/>
          </a:p>
        </p:txBody>
      </p:sp>
    </p:spTree>
    <p:extLst>
      <p:ext uri="{BB962C8B-B14F-4D97-AF65-F5344CB8AC3E}">
        <p14:creationId xmlns:p14="http://schemas.microsoft.com/office/powerpoint/2010/main" val="2292983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Emphasis </a:t>
            </a:r>
            <a:endParaRPr lang="zh-CN" altLang="en-US" b="1" i="1" dirty="0"/>
          </a:p>
        </p:txBody>
      </p:sp>
      <p:sp>
        <p:nvSpPr>
          <p:cNvPr id="3" name="内容占位符 2"/>
          <p:cNvSpPr>
            <a:spLocks noGrp="1"/>
          </p:cNvSpPr>
          <p:nvPr>
            <p:ph idx="1"/>
          </p:nvPr>
        </p:nvSpPr>
        <p:spPr/>
        <p:txBody>
          <a:bodyPr/>
          <a:lstStyle/>
          <a:p>
            <a:r>
              <a:rPr lang="en-US" altLang="zh-CN" dirty="0"/>
              <a:t>X A static model is appropriate because each item is written once and read often.</a:t>
            </a:r>
          </a:p>
          <a:p>
            <a:r>
              <a:rPr lang="en-US" altLang="zh-CN" dirty="0">
                <a:latin typeface="宋体"/>
              </a:rPr>
              <a:t>√ </a:t>
            </a:r>
            <a:r>
              <a:rPr lang="en-US" altLang="zh-CN" dirty="0"/>
              <a:t>A static model is appropriate because each item is </a:t>
            </a:r>
            <a:r>
              <a:rPr lang="en-US" altLang="zh-CN" b="1" dirty="0">
                <a:solidFill>
                  <a:srgbClr val="FF0000"/>
                </a:solidFill>
              </a:rPr>
              <a:t>only</a:t>
            </a:r>
            <a:r>
              <a:rPr lang="en-US" altLang="zh-CN" dirty="0"/>
              <a:t> written once but </a:t>
            </a:r>
            <a:r>
              <a:rPr lang="en-US" altLang="zh-CN" b="1" dirty="0"/>
              <a:t>IS</a:t>
            </a:r>
            <a:r>
              <a:rPr lang="en-US" altLang="zh-CN" dirty="0"/>
              <a:t> read often</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Choice of words </a:t>
            </a:r>
            <a:endParaRPr lang="zh-CN" altLang="en-US" dirty="0"/>
          </a:p>
        </p:txBody>
      </p:sp>
      <p:sp>
        <p:nvSpPr>
          <p:cNvPr id="3" name="内容占位符 2"/>
          <p:cNvSpPr>
            <a:spLocks noGrp="1"/>
          </p:cNvSpPr>
          <p:nvPr>
            <p:ph idx="1"/>
          </p:nvPr>
        </p:nvSpPr>
        <p:spPr/>
        <p:txBody>
          <a:bodyPr/>
          <a:lstStyle/>
          <a:p>
            <a:r>
              <a:rPr lang="en-US" altLang="zh-CN" dirty="0"/>
              <a:t>Abstract, vague, or broad terms have different meanings for different readers and lead to confusion.</a:t>
            </a:r>
          </a:p>
          <a:p>
            <a:r>
              <a:rPr lang="en-US" altLang="zh-CN" dirty="0"/>
              <a:t>X The analysis </a:t>
            </a:r>
            <a:r>
              <a:rPr lang="en-US" altLang="zh-CN" dirty="0">
                <a:solidFill>
                  <a:srgbClr val="FF0000"/>
                </a:solidFill>
              </a:rPr>
              <a:t>derives information </a:t>
            </a:r>
            <a:r>
              <a:rPr lang="en-US" altLang="zh-CN" dirty="0"/>
              <a:t>about programs</a:t>
            </a:r>
          </a:p>
          <a:p>
            <a:r>
              <a:rPr lang="en-US" altLang="zh-CN" dirty="0">
                <a:latin typeface="宋体"/>
              </a:rPr>
              <a:t>√</a:t>
            </a:r>
            <a:r>
              <a:rPr lang="en-US" altLang="zh-CN" dirty="0"/>
              <a:t>The analysis </a:t>
            </a:r>
            <a:r>
              <a:rPr lang="en-US" altLang="zh-CN" dirty="0">
                <a:solidFill>
                  <a:srgbClr val="FF0000"/>
                </a:solidFill>
              </a:rPr>
              <a:t>estimates the resource costs </a:t>
            </a:r>
            <a:r>
              <a:rPr lang="en-US" altLang="zh-CN" dirty="0"/>
              <a:t>of programs.</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Misused words</a:t>
            </a:r>
            <a:endParaRPr lang="zh-CN" altLang="en-US" b="1" i="1" dirty="0"/>
          </a:p>
        </p:txBody>
      </p:sp>
      <p:sp>
        <p:nvSpPr>
          <p:cNvPr id="3" name="内容占位符 2"/>
          <p:cNvSpPr>
            <a:spLocks noGrp="1"/>
          </p:cNvSpPr>
          <p:nvPr>
            <p:ph idx="1"/>
          </p:nvPr>
        </p:nvSpPr>
        <p:spPr/>
        <p:txBody>
          <a:bodyPr>
            <a:normAutofit lnSpcReduction="10000"/>
          </a:bodyPr>
          <a:lstStyle/>
          <a:p>
            <a:r>
              <a:rPr lang="en-US" altLang="zh-CN" dirty="0"/>
              <a:t>Which, that, the. </a:t>
            </a:r>
          </a:p>
          <a:p>
            <a:pPr lvl="1"/>
            <a:r>
              <a:rPr lang="en-US" altLang="zh-CN" dirty="0"/>
              <a:t>Many writers use "which" when they mean "that‘.</a:t>
            </a:r>
          </a:p>
          <a:p>
            <a:pPr lvl="1"/>
            <a:r>
              <a:rPr lang="en-US" altLang="zh-CN" dirty="0"/>
              <a:t>Use "that" in reference to "which“</a:t>
            </a:r>
          </a:p>
          <a:p>
            <a:pPr lvl="1"/>
            <a:r>
              <a:rPr lang="en-US" altLang="zh-CN" dirty="0"/>
              <a:t> use "which" only when it cannot be replaced by "that".</a:t>
            </a:r>
          </a:p>
          <a:p>
            <a:pPr>
              <a:buNone/>
            </a:pPr>
            <a:r>
              <a:rPr lang="en-US" altLang="zh-CN" dirty="0"/>
              <a:t> X There is one method </a:t>
            </a:r>
            <a:r>
              <a:rPr lang="en-US" altLang="zh-CN" dirty="0">
                <a:solidFill>
                  <a:srgbClr val="FF0000"/>
                </a:solidFill>
              </a:rPr>
              <a:t>which</a:t>
            </a:r>
            <a:r>
              <a:rPr lang="en-US" altLang="zh-CN" dirty="0"/>
              <a:t> is acceptable .</a:t>
            </a:r>
          </a:p>
          <a:p>
            <a:pPr>
              <a:buNone/>
            </a:pPr>
            <a:r>
              <a:rPr lang="en-US" altLang="zh-CN" dirty="0">
                <a:latin typeface="宋体"/>
              </a:rPr>
              <a:t>√</a:t>
            </a:r>
            <a:r>
              <a:rPr lang="en-US" altLang="zh-CN" dirty="0"/>
              <a:t> There is one method </a:t>
            </a:r>
            <a:r>
              <a:rPr lang="en-US" altLang="zh-CN" dirty="0">
                <a:solidFill>
                  <a:srgbClr val="FF0000"/>
                </a:solidFill>
              </a:rPr>
              <a:t>that</a:t>
            </a:r>
            <a:r>
              <a:rPr lang="en-US" altLang="zh-CN" dirty="0"/>
              <a:t> is acceptable .</a:t>
            </a:r>
          </a:p>
          <a:p>
            <a:pPr>
              <a:buNone/>
            </a:pPr>
            <a:r>
              <a:rPr lang="en-US" altLang="zh-CN" dirty="0">
                <a:latin typeface="宋体"/>
              </a:rPr>
              <a:t>√</a:t>
            </a:r>
            <a:r>
              <a:rPr lang="en-US" altLang="zh-CN" dirty="0"/>
              <a:t> There are three options, of which only one is tractable.</a:t>
            </a:r>
          </a:p>
          <a:p>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Misused words</a:t>
            </a:r>
            <a:endParaRPr lang="zh-CN" altLang="en-US" b="1" i="1" dirty="0"/>
          </a:p>
        </p:txBody>
      </p:sp>
      <p:sp>
        <p:nvSpPr>
          <p:cNvPr id="3" name="内容占位符 2"/>
          <p:cNvSpPr>
            <a:spLocks noGrp="1"/>
          </p:cNvSpPr>
          <p:nvPr>
            <p:ph idx="1"/>
          </p:nvPr>
        </p:nvSpPr>
        <p:spPr/>
        <p:txBody>
          <a:bodyPr>
            <a:normAutofit lnSpcReduction="10000"/>
          </a:bodyPr>
          <a:lstStyle/>
          <a:p>
            <a:r>
              <a:rPr lang="en-US" altLang="zh-CN" dirty="0"/>
              <a:t>Less, fewer. </a:t>
            </a:r>
          </a:p>
          <a:p>
            <a:pPr lvl="1"/>
            <a:r>
              <a:rPr lang="en-US" altLang="zh-CN" dirty="0"/>
              <a:t>Use "less" for continuous quantities ("it used less space") and "fewer" for discrete quantities ("there were fewer errors").</a:t>
            </a:r>
          </a:p>
          <a:p>
            <a:r>
              <a:rPr lang="en-US" altLang="zh-CN" dirty="0"/>
              <a:t>Alternate, alternative, choice.</a:t>
            </a:r>
          </a:p>
          <a:p>
            <a:pPr lvl="1"/>
            <a:r>
              <a:rPr lang="en-US" altLang="zh-CN" dirty="0"/>
              <a:t>The word "alternate" means </a:t>
            </a:r>
            <a:r>
              <a:rPr lang="en-US" altLang="zh-CN" i="1" dirty="0"/>
              <a:t>other or switch between, whereas an "alternative" is something that can be chosen. If there </a:t>
            </a:r>
            <a:r>
              <a:rPr lang="en-US" altLang="zh-CN" dirty="0"/>
              <a:t>is but one alternative, there is no choice; "alternative" and "choice" are not synonyms.</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Misused words</a:t>
            </a:r>
            <a:endParaRPr lang="zh-CN" altLang="en-US" b="1" i="1" dirty="0"/>
          </a:p>
        </p:txBody>
      </p:sp>
      <p:sp>
        <p:nvSpPr>
          <p:cNvPr id="3" name="内容占位符 2"/>
          <p:cNvSpPr>
            <a:spLocks noGrp="1"/>
          </p:cNvSpPr>
          <p:nvPr>
            <p:ph idx="1"/>
          </p:nvPr>
        </p:nvSpPr>
        <p:spPr/>
        <p:txBody>
          <a:bodyPr>
            <a:normAutofit fontScale="92500" lnSpcReduction="10000"/>
          </a:bodyPr>
          <a:lstStyle/>
          <a:p>
            <a:r>
              <a:rPr lang="en-US" altLang="zh-CN" dirty="0"/>
              <a:t>Assume, presume. </a:t>
            </a:r>
          </a:p>
          <a:p>
            <a:pPr lvl="1"/>
            <a:r>
              <a:rPr lang="en-US" altLang="zh-CN" dirty="0"/>
              <a:t>"Assume" means </a:t>
            </a:r>
            <a:r>
              <a:rPr lang="en-US" altLang="zh-CN" i="1" dirty="0"/>
              <a:t>for now</a:t>
            </a:r>
            <a:r>
              <a:rPr lang="zh-CN" altLang="en-US" i="1" dirty="0"/>
              <a:t>， </a:t>
            </a:r>
            <a:r>
              <a:rPr lang="en-US" altLang="zh-CN" i="1" dirty="0"/>
              <a:t>take as being true, while "presume“ </a:t>
            </a:r>
            <a:r>
              <a:rPr lang="en-US" altLang="zh-CN" dirty="0"/>
              <a:t>means </a:t>
            </a:r>
            <a:r>
              <a:rPr lang="en-US" altLang="zh-CN" i="1" dirty="0"/>
              <a:t>take for granted. A fact is assumed as the basis of an argument, </a:t>
            </a:r>
            <a:r>
              <a:rPr lang="en-US" altLang="zh-CN" dirty="0"/>
              <a:t>an event is presumed to have occurred.</a:t>
            </a:r>
          </a:p>
          <a:p>
            <a:r>
              <a:rPr lang="en-US" altLang="zh-CN" dirty="0"/>
              <a:t>May, might, can. </a:t>
            </a:r>
          </a:p>
          <a:p>
            <a:pPr lvl="1"/>
            <a:r>
              <a:rPr lang="en-US" altLang="zh-CN" dirty="0"/>
              <a:t>Many writers use "may" or "might" when they mean "can".</a:t>
            </a:r>
          </a:p>
          <a:p>
            <a:pPr lvl="1"/>
            <a:r>
              <a:rPr lang="en-US" altLang="zh-CN" dirty="0"/>
              <a:t>Use "may" to indicate personal choice, </a:t>
            </a:r>
          </a:p>
          <a:p>
            <a:pPr lvl="1"/>
            <a:r>
              <a:rPr lang="en-US" altLang="zh-CN" dirty="0"/>
              <a:t>and "can" to indicate capability .</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Abbreviations</a:t>
            </a:r>
            <a:endParaRPr lang="zh-CN" altLang="en-US" b="1" i="1" dirty="0"/>
          </a:p>
        </p:txBody>
      </p:sp>
      <p:sp>
        <p:nvSpPr>
          <p:cNvPr id="3" name="内容占位符 2"/>
          <p:cNvSpPr>
            <a:spLocks noGrp="1"/>
          </p:cNvSpPr>
          <p:nvPr>
            <p:ph idx="1"/>
          </p:nvPr>
        </p:nvSpPr>
        <p:spPr/>
        <p:txBody>
          <a:bodyPr/>
          <a:lstStyle/>
          <a:p>
            <a:r>
              <a:rPr lang="en-US" altLang="zh-CN" dirty="0"/>
              <a:t>It is almost always desirable to expand these abbreviations</a:t>
            </a:r>
          </a:p>
          <a:p>
            <a:r>
              <a:rPr lang="en-US" altLang="zh-CN" dirty="0"/>
              <a:t>X Methods available are random probing, extrapolation, </a:t>
            </a:r>
            <a:r>
              <a:rPr lang="en-US" altLang="zh-CN" dirty="0" err="1">
                <a:solidFill>
                  <a:srgbClr val="FF0000"/>
                </a:solidFill>
              </a:rPr>
              <a:t>etc</a:t>
            </a:r>
            <a:r>
              <a:rPr lang="en-US" altLang="zh-CN" dirty="0"/>
              <a:t> .</a:t>
            </a:r>
          </a:p>
          <a:p>
            <a:r>
              <a:rPr lang="en-US" altLang="zh-CN" dirty="0">
                <a:latin typeface="宋体"/>
              </a:rPr>
              <a:t>√</a:t>
            </a:r>
            <a:r>
              <a:rPr lang="en-US" altLang="zh-CN" dirty="0"/>
              <a:t> Methods available </a:t>
            </a:r>
            <a:r>
              <a:rPr lang="en-US" altLang="zh-CN" b="1" dirty="0"/>
              <a:t>include</a:t>
            </a:r>
            <a:r>
              <a:rPr lang="en-US" altLang="zh-CN" dirty="0"/>
              <a:t> random probing and extrapolation </a:t>
            </a:r>
          </a:p>
          <a:p>
            <a:r>
              <a:rPr lang="en-US" altLang="zh-CN" dirty="0">
                <a:latin typeface="宋体"/>
              </a:rPr>
              <a:t>√ </a:t>
            </a:r>
            <a:r>
              <a:rPr lang="en-US" altLang="zh-CN" dirty="0"/>
              <a:t>Methods </a:t>
            </a:r>
            <a:r>
              <a:rPr lang="en-US" altLang="zh-CN" b="1" dirty="0"/>
              <a:t>such as </a:t>
            </a:r>
            <a:r>
              <a:rPr lang="en-US" altLang="zh-CN" dirty="0"/>
              <a:t>random probing and extrapolation can be used.</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 Specific – </a:t>
            </a:r>
            <a:r>
              <a:rPr lang="en-US" altLang="zh-CN" b="1" i="1" dirty="0"/>
              <a:t>Qualifiers</a:t>
            </a:r>
            <a:endParaRPr lang="zh-CN" altLang="en-US" b="1" i="1" dirty="0"/>
          </a:p>
        </p:txBody>
      </p:sp>
      <p:sp>
        <p:nvSpPr>
          <p:cNvPr id="3" name="内容占位符 2"/>
          <p:cNvSpPr>
            <a:spLocks noGrp="1"/>
          </p:cNvSpPr>
          <p:nvPr>
            <p:ph idx="1"/>
          </p:nvPr>
        </p:nvSpPr>
        <p:spPr/>
        <p:txBody>
          <a:bodyPr/>
          <a:lstStyle/>
          <a:p>
            <a:r>
              <a:rPr lang="en-US" altLang="zh-CN" dirty="0"/>
              <a:t>Don't pile qualifiers on top of one another. Within a sentence, use at most one qualifier such as "might", "may", "perhaps", "possibly", "likely", "likelihood’ or "could".</a:t>
            </a:r>
          </a:p>
          <a:p>
            <a:r>
              <a:rPr lang="en-US" altLang="zh-CN" dirty="0"/>
              <a:t>X  We are planning to consider </a:t>
            </a:r>
            <a:r>
              <a:rPr lang="en-US" altLang="zh-CN" dirty="0">
                <a:solidFill>
                  <a:srgbClr val="FF0000"/>
                </a:solidFill>
              </a:rPr>
              <a:t>possible options</a:t>
            </a:r>
            <a:r>
              <a:rPr lang="en-US" altLang="zh-CN" dirty="0"/>
              <a:t> for extending our results .</a:t>
            </a:r>
          </a:p>
          <a:p>
            <a:r>
              <a:rPr lang="en-US" altLang="zh-CN" dirty="0">
                <a:latin typeface="宋体"/>
              </a:rPr>
              <a:t>√</a:t>
            </a:r>
            <a:r>
              <a:rPr lang="en-US" altLang="zh-CN" dirty="0"/>
              <a:t>We are considering how to extend our results.</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Stops</a:t>
            </a:r>
            <a:endParaRPr lang="zh-CN" altLang="en-US" dirty="0"/>
          </a:p>
        </p:txBody>
      </p:sp>
      <p:sp>
        <p:nvSpPr>
          <p:cNvPr id="3" name="内容占位符 2"/>
          <p:cNvSpPr>
            <a:spLocks noGrp="1"/>
          </p:cNvSpPr>
          <p:nvPr>
            <p:ph idx="1"/>
          </p:nvPr>
        </p:nvSpPr>
        <p:spPr/>
        <p:txBody>
          <a:bodyPr/>
          <a:lstStyle/>
          <a:p>
            <a:r>
              <a:rPr lang="en-US" altLang="zh-CN" dirty="0"/>
              <a:t>X The process required less than a second (except when the machine was heavily loaded, the network was saturated</a:t>
            </a:r>
            <a:r>
              <a:rPr lang="en-US" altLang="zh-CN" dirty="0">
                <a:solidFill>
                  <a:srgbClr val="FF0000"/>
                </a:solidFill>
              </a:rPr>
              <a:t>,</a:t>
            </a:r>
            <a:r>
              <a:rPr lang="zh-CN" altLang="en-US" dirty="0">
                <a:solidFill>
                  <a:srgbClr val="FF0000"/>
                </a:solidFill>
              </a:rPr>
              <a:t> </a:t>
            </a:r>
            <a:r>
              <a:rPr lang="en-US" altLang="zh-CN" dirty="0">
                <a:solidFill>
                  <a:srgbClr val="FF0000"/>
                </a:solidFill>
              </a:rPr>
              <a:t>etc.).</a:t>
            </a:r>
          </a:p>
          <a:p>
            <a:r>
              <a:rPr lang="en-US" altLang="zh-CN" dirty="0">
                <a:latin typeface="宋体"/>
              </a:rPr>
              <a:t>√</a:t>
            </a:r>
            <a:r>
              <a:rPr lang="en-US" altLang="zh-CN" i="1" dirty="0"/>
              <a:t>The process required less than a second (unless, for example, the machine </a:t>
            </a:r>
            <a:r>
              <a:rPr lang="en-US" altLang="zh-CN" dirty="0"/>
              <a:t>was heavily loaded or the network was saturated).</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Commas</a:t>
            </a:r>
            <a:endParaRPr lang="zh-CN" altLang="en-US" dirty="0"/>
          </a:p>
        </p:txBody>
      </p:sp>
      <p:sp>
        <p:nvSpPr>
          <p:cNvPr id="3" name="内容占位符 2"/>
          <p:cNvSpPr>
            <a:spLocks noGrp="1"/>
          </p:cNvSpPr>
          <p:nvPr>
            <p:ph idx="1"/>
          </p:nvPr>
        </p:nvSpPr>
        <p:spPr/>
        <p:txBody>
          <a:bodyPr/>
          <a:lstStyle/>
          <a:p>
            <a:r>
              <a:rPr lang="en-US" altLang="zh-CN" dirty="0"/>
              <a:t>X The process may be waiting for a signal</a:t>
            </a:r>
            <a:r>
              <a:rPr lang="en-US" altLang="zh-CN" dirty="0">
                <a:solidFill>
                  <a:srgbClr val="FF0000"/>
                </a:solidFill>
              </a:rPr>
              <a:t>, or </a:t>
            </a:r>
            <a:r>
              <a:rPr lang="en-US" altLang="zh-CN" dirty="0"/>
              <a:t>even if processing input, may be delayed by network interrupts .</a:t>
            </a:r>
          </a:p>
          <a:p>
            <a:r>
              <a:rPr lang="en-US" altLang="zh-CN" dirty="0">
                <a:latin typeface="宋体"/>
              </a:rPr>
              <a:t>√</a:t>
            </a:r>
            <a:r>
              <a:rPr lang="en-US" altLang="zh-CN" dirty="0"/>
              <a:t> The process may be waiting for a signal, </a:t>
            </a:r>
            <a:r>
              <a:rPr lang="en-US" altLang="zh-CN" dirty="0">
                <a:solidFill>
                  <a:srgbClr val="FF0000"/>
                </a:solidFill>
              </a:rPr>
              <a:t>or, </a:t>
            </a:r>
            <a:r>
              <a:rPr lang="en-US" altLang="zh-CN" dirty="0"/>
              <a:t>even if processing input, may be delayed by network interrupts.</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Punctuation -- Colons and semicolons</a:t>
            </a:r>
            <a:endParaRPr lang="zh-CN" altLang="en-US" dirty="0"/>
          </a:p>
        </p:txBody>
      </p:sp>
      <p:sp>
        <p:nvSpPr>
          <p:cNvPr id="3" name="内容占位符 2"/>
          <p:cNvSpPr>
            <a:spLocks noGrp="1"/>
          </p:cNvSpPr>
          <p:nvPr>
            <p:ph idx="1"/>
          </p:nvPr>
        </p:nvSpPr>
        <p:spPr/>
        <p:txBody>
          <a:bodyPr/>
          <a:lstStyle/>
          <a:p>
            <a:r>
              <a:rPr lang="en-US" altLang="zh-CN" dirty="0">
                <a:latin typeface="宋体"/>
              </a:rPr>
              <a:t>√</a:t>
            </a:r>
            <a:r>
              <a:rPr lang="en-US" altLang="zh-CN" dirty="0"/>
              <a:t> There are three phases</a:t>
            </a:r>
            <a:r>
              <a:rPr lang="en-US" altLang="zh-CN" dirty="0">
                <a:solidFill>
                  <a:srgbClr val="FF0000"/>
                </a:solidFill>
              </a:rPr>
              <a:t>:</a:t>
            </a:r>
            <a:r>
              <a:rPr lang="en-US" altLang="zh-CN" dirty="0"/>
              <a:t> accumulation of distinct symbols, construction of the tree, and the compression itself.</a:t>
            </a:r>
            <a:endParaRPr lang="en-US" altLang="zh-CN" dirty="0">
              <a:latin typeface="宋体"/>
            </a:endParaRPr>
          </a:p>
          <a:p>
            <a:r>
              <a:rPr lang="en-US" altLang="zh-CN" dirty="0">
                <a:latin typeface="宋体"/>
              </a:rPr>
              <a:t>√ </a:t>
            </a:r>
            <a:r>
              <a:rPr lang="en-US" altLang="zh-CN" dirty="0"/>
              <a:t>In theory the algorithm would be more efficient with an array</a:t>
            </a:r>
            <a:r>
              <a:rPr lang="en-US" altLang="zh-CN" dirty="0">
                <a:solidFill>
                  <a:srgbClr val="FF0000"/>
                </a:solidFill>
              </a:rPr>
              <a:t>; </a:t>
            </a:r>
            <a:r>
              <a:rPr lang="en-US" altLang="zh-CN" dirty="0"/>
              <a:t>but in practice a tree is preferable.</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47FF1D-582C-F670-8670-24F9909677D8}"/>
              </a:ext>
            </a:extLst>
          </p:cNvPr>
          <p:cNvSpPr>
            <a:spLocks noGrp="1"/>
          </p:cNvSpPr>
          <p:nvPr>
            <p:ph type="title"/>
          </p:nvPr>
        </p:nvSpPr>
        <p:spPr/>
        <p:txBody>
          <a:bodyPr>
            <a:normAutofit/>
          </a:bodyPr>
          <a:lstStyle/>
          <a:p>
            <a:r>
              <a:rPr lang="en-US" altLang="zh-CN" b="1" dirty="0"/>
              <a:t>Types of academic writing</a:t>
            </a:r>
            <a:endParaRPr lang="zh-CN" altLang="en-US" b="1" dirty="0"/>
          </a:p>
        </p:txBody>
      </p:sp>
      <p:sp>
        <p:nvSpPr>
          <p:cNvPr id="3" name="内容占位符 2">
            <a:extLst>
              <a:ext uri="{FF2B5EF4-FFF2-40B4-BE49-F238E27FC236}">
                <a16:creationId xmlns:a16="http://schemas.microsoft.com/office/drawing/2014/main" id="{7C379659-6C28-2DB3-1CE8-ECCC38DC5F09}"/>
              </a:ext>
            </a:extLst>
          </p:cNvPr>
          <p:cNvSpPr>
            <a:spLocks noGrp="1"/>
          </p:cNvSpPr>
          <p:nvPr>
            <p:ph idx="1"/>
          </p:nvPr>
        </p:nvSpPr>
        <p:spPr/>
        <p:txBody>
          <a:bodyPr/>
          <a:lstStyle/>
          <a:p>
            <a:r>
              <a:rPr lang="en-US" altLang="zh-CN" sz="3600" dirty="0"/>
              <a:t>research proposal</a:t>
            </a:r>
          </a:p>
          <a:p>
            <a:r>
              <a:rPr lang="en-US" altLang="zh-CN" sz="3600" dirty="0"/>
              <a:t>dissertation</a:t>
            </a:r>
          </a:p>
          <a:p>
            <a:r>
              <a:rPr lang="en-US" altLang="zh-CN" sz="3600" dirty="0"/>
              <a:t>abstract</a:t>
            </a:r>
          </a:p>
          <a:p>
            <a:r>
              <a:rPr lang="en-US" altLang="zh-CN" sz="3600" dirty="0"/>
              <a:t>article</a:t>
            </a:r>
            <a:endParaRPr lang="zh-CN" altLang="en-US" dirty="0"/>
          </a:p>
        </p:txBody>
      </p:sp>
    </p:spTree>
    <p:extLst>
      <p:ext uri="{BB962C8B-B14F-4D97-AF65-F5344CB8AC3E}">
        <p14:creationId xmlns:p14="http://schemas.microsoft.com/office/powerpoint/2010/main" val="252395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Apostrophes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Singular possessives such as “the student's algorithm“ require an apostrophe and an "s".</a:t>
            </a:r>
          </a:p>
          <a:p>
            <a:r>
              <a:rPr lang="en-US" altLang="zh-CN" dirty="0"/>
              <a:t>Plural possessives such as "students' passwords" require an apostrophe but no "s".</a:t>
            </a:r>
          </a:p>
          <a:p>
            <a:r>
              <a:rPr lang="en-US" altLang="zh-CN" dirty="0"/>
              <a:t>Pronoun possessives such as "its" (as in "its speed") and "hers" do not require an apostrophe.</a:t>
            </a:r>
          </a:p>
          <a:p>
            <a:r>
              <a:rPr lang="en-US" altLang="zh-CN" dirty="0"/>
              <a:t>Contractions such as "it’s(as in "it is blue") and "can’t require an apostrophe;</a:t>
            </a:r>
          </a:p>
          <a:p>
            <a:r>
              <a:rPr lang="en-US" altLang="zh-CN" dirty="0"/>
              <a:t>but note that contractions should be avoided in technical writing.</a:t>
            </a:r>
          </a:p>
          <a:p>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Quotation</a:t>
            </a:r>
            <a:endParaRPr lang="zh-CN" altLang="en-US" dirty="0"/>
          </a:p>
        </p:txBody>
      </p:sp>
      <p:sp>
        <p:nvSpPr>
          <p:cNvPr id="3" name="内容占位符 2"/>
          <p:cNvSpPr>
            <a:spLocks noGrp="1"/>
          </p:cNvSpPr>
          <p:nvPr>
            <p:ph idx="1"/>
          </p:nvPr>
        </p:nvSpPr>
        <p:spPr/>
        <p:txBody>
          <a:bodyPr/>
          <a:lstStyle/>
          <a:p>
            <a:r>
              <a:rPr lang="en-US" altLang="zh-CN" dirty="0"/>
              <a:t>X One of the reserved words in C is "</a:t>
            </a:r>
            <a:r>
              <a:rPr lang="en-US" altLang="zh-CN" dirty="0">
                <a:solidFill>
                  <a:srgbClr val="FF0000"/>
                </a:solidFill>
              </a:rPr>
              <a:t>for."</a:t>
            </a:r>
          </a:p>
          <a:p>
            <a:r>
              <a:rPr lang="en-US" altLang="zh-CN" dirty="0">
                <a:latin typeface="宋体"/>
              </a:rPr>
              <a:t>√</a:t>
            </a:r>
            <a:r>
              <a:rPr lang="en-US" altLang="zh-CN" dirty="0"/>
              <a:t> One of the reserved words in C is "</a:t>
            </a:r>
            <a:r>
              <a:rPr lang="en-US" altLang="zh-CN" dirty="0">
                <a:solidFill>
                  <a:srgbClr val="FF0000"/>
                </a:solidFill>
              </a:rPr>
              <a:t>for</a:t>
            </a:r>
            <a:r>
              <a:rPr lang="en-US" altLang="zh-CN" dirty="0"/>
              <a:t>".</a:t>
            </a:r>
          </a:p>
          <a:p>
            <a:r>
              <a:rPr lang="en-US" altLang="zh-CN" dirty="0">
                <a:latin typeface="宋体"/>
              </a:rPr>
              <a:t>√ </a:t>
            </a:r>
            <a:r>
              <a:rPr lang="en-US" altLang="zh-CN" i="1" dirty="0" err="1"/>
              <a:t>Crosley</a:t>
            </a:r>
            <a:r>
              <a:rPr lang="en-US" altLang="zh-CN" i="1" dirty="0"/>
              <a:t> [2000] argues that "open sets are of insufficient power", but </a:t>
            </a:r>
            <a:r>
              <a:rPr lang="en-US" altLang="zh-CN" dirty="0"/>
              <a:t>Davies [2002] disagrees: ''If a concept is interesting, open sets can express it."</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Exclamations</a:t>
            </a:r>
            <a:endParaRPr lang="zh-CN" altLang="en-US" dirty="0"/>
          </a:p>
        </p:txBody>
      </p:sp>
      <p:sp>
        <p:nvSpPr>
          <p:cNvPr id="3" name="内容占位符 2"/>
          <p:cNvSpPr>
            <a:spLocks noGrp="1"/>
          </p:cNvSpPr>
          <p:nvPr>
            <p:ph idx="1"/>
          </p:nvPr>
        </p:nvSpPr>
        <p:spPr/>
        <p:txBody>
          <a:bodyPr/>
          <a:lstStyle/>
          <a:p>
            <a:r>
              <a:rPr lang="en-US" altLang="zh-CN" dirty="0"/>
              <a:t>Avoid exclamation marks! Never use more than one!!</a:t>
            </a:r>
          </a:p>
          <a:p>
            <a:r>
              <a:rPr lang="en-US" altLang="zh-CN" i="1" dirty="0"/>
              <a:t> </a:t>
            </a:r>
            <a:r>
              <a:rPr lang="en-US" altLang="zh-CN" dirty="0"/>
              <a:t>X </a:t>
            </a:r>
            <a:r>
              <a:rPr lang="en-US" altLang="zh-CN" i="1" dirty="0"/>
              <a:t>Performance deteriorated after addition of resources!</a:t>
            </a:r>
          </a:p>
          <a:p>
            <a:r>
              <a:rPr lang="en-US" altLang="zh-CN" dirty="0">
                <a:latin typeface="宋体"/>
              </a:rPr>
              <a:t>√</a:t>
            </a:r>
            <a:r>
              <a:rPr lang="en-US" altLang="zh-CN" i="1" dirty="0"/>
              <a:t> </a:t>
            </a:r>
            <a:r>
              <a:rPr lang="en-US" altLang="zh-CN" i="1" dirty="0">
                <a:solidFill>
                  <a:srgbClr val="FF0000"/>
                </a:solidFill>
              </a:rPr>
              <a:t>Remarkably, </a:t>
            </a:r>
            <a:r>
              <a:rPr lang="en-US" altLang="zh-CN" i="1" dirty="0"/>
              <a:t>performance deteriorated after addition of resources.</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Parentheses</a:t>
            </a:r>
            <a:endParaRPr lang="zh-CN" altLang="en-US" dirty="0"/>
          </a:p>
        </p:txBody>
      </p:sp>
      <p:sp>
        <p:nvSpPr>
          <p:cNvPr id="3" name="内容占位符 2"/>
          <p:cNvSpPr>
            <a:spLocks noGrp="1"/>
          </p:cNvSpPr>
          <p:nvPr>
            <p:ph idx="1"/>
          </p:nvPr>
        </p:nvSpPr>
        <p:spPr/>
        <p:txBody>
          <a:bodyPr/>
          <a:lstStyle/>
          <a:p>
            <a:r>
              <a:rPr lang="en-US" altLang="zh-CN" dirty="0"/>
              <a:t>X Most quantities are small (but there are exceptions</a:t>
            </a:r>
            <a:r>
              <a:rPr lang="en-US" altLang="zh-CN" dirty="0">
                <a:solidFill>
                  <a:srgbClr val="FF0000"/>
                </a:solidFill>
              </a:rPr>
              <a:t>.)</a:t>
            </a:r>
          </a:p>
          <a:p>
            <a:r>
              <a:rPr lang="en-US" altLang="zh-CN" dirty="0">
                <a:latin typeface="宋体"/>
              </a:rPr>
              <a:t>√</a:t>
            </a:r>
            <a:r>
              <a:rPr lang="en-US" altLang="zh-CN" dirty="0"/>
              <a:t> Most quantities are small (but there are exceptions).</a:t>
            </a:r>
          </a:p>
          <a:p>
            <a:r>
              <a:rPr lang="en-US" altLang="zh-CN" dirty="0"/>
              <a:t>X (Note that outlying points have been omitted) .</a:t>
            </a:r>
          </a:p>
          <a:p>
            <a:r>
              <a:rPr lang="en-US" altLang="zh-CN" dirty="0">
                <a:latin typeface="宋体"/>
              </a:rPr>
              <a:t>√</a:t>
            </a:r>
            <a:r>
              <a:rPr lang="en-US" altLang="zh-CN" dirty="0"/>
              <a:t> (Note that outlying points have been omitted</a:t>
            </a:r>
            <a:r>
              <a:rPr lang="en-US" altLang="zh-CN" dirty="0">
                <a:solidFill>
                  <a:srgbClr val="FF0000"/>
                </a:solidFill>
              </a:rPr>
              <a:t>.)</a:t>
            </a:r>
            <a:endParaRPr lang="zh-CN" alt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Punctuation -- Citations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X  In </a:t>
            </a:r>
            <a:r>
              <a:rPr lang="en-US" altLang="zh-CN" dirty="0">
                <a:solidFill>
                  <a:srgbClr val="FF0000"/>
                </a:solidFill>
              </a:rPr>
              <a:t>[2] </a:t>
            </a:r>
            <a:r>
              <a:rPr lang="en-US" altLang="zh-CN" dirty="0"/>
              <a:t>such cases are shown to be rare.</a:t>
            </a:r>
          </a:p>
          <a:p>
            <a:r>
              <a:rPr lang="en-US" altLang="zh-CN" dirty="0"/>
              <a:t>X  In </a:t>
            </a:r>
            <a:r>
              <a:rPr lang="en-US" altLang="zh-CN" dirty="0">
                <a:solidFill>
                  <a:srgbClr val="FF0000"/>
                </a:solidFill>
              </a:rPr>
              <a:t>(Wilson 1984) </a:t>
            </a:r>
            <a:r>
              <a:rPr lang="en-US" altLang="zh-CN" dirty="0"/>
              <a:t>such cases are shown to be rare.</a:t>
            </a:r>
          </a:p>
          <a:p>
            <a:r>
              <a:rPr lang="en-US" altLang="zh-CN" dirty="0">
                <a:latin typeface="宋体"/>
              </a:rPr>
              <a:t>√ </a:t>
            </a:r>
            <a:r>
              <a:rPr lang="en-US" altLang="zh-CN" i="1" dirty="0"/>
              <a:t>Such cases have been shown to be rare [2].</a:t>
            </a:r>
          </a:p>
          <a:p>
            <a:r>
              <a:rPr lang="en-US" altLang="zh-CN" dirty="0">
                <a:latin typeface="宋体"/>
              </a:rPr>
              <a:t>√ </a:t>
            </a:r>
            <a:r>
              <a:rPr lang="en-US" altLang="zh-CN" dirty="0"/>
              <a:t>Such cases have been shown to be rare (Wilson 1984).</a:t>
            </a:r>
          </a:p>
          <a:p>
            <a:r>
              <a:rPr lang="en-US" altLang="zh-CN" dirty="0">
                <a:latin typeface="宋体"/>
              </a:rPr>
              <a:t>√ </a:t>
            </a:r>
            <a:r>
              <a:rPr lang="en-US" altLang="zh-CN" dirty="0"/>
              <a:t>Wilson [2] has shown that such cases are rare.</a:t>
            </a:r>
          </a:p>
          <a:p>
            <a:r>
              <a:rPr lang="en-US" altLang="zh-CN" dirty="0">
                <a:latin typeface="宋体"/>
              </a:rPr>
              <a:t>√ </a:t>
            </a:r>
            <a:r>
              <a:rPr lang="en-US" altLang="zh-CN" dirty="0"/>
              <a:t>Wilson has shown that such cases are rare [2].</a:t>
            </a:r>
          </a:p>
          <a:p>
            <a:r>
              <a:rPr lang="en-US" altLang="zh-CN" dirty="0">
                <a:latin typeface="宋体"/>
              </a:rPr>
              <a:t>√ </a:t>
            </a:r>
            <a:r>
              <a:rPr lang="en-US" altLang="zh-CN" dirty="0"/>
              <a:t>Wilson (1984) has shown that such cases are rare.</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323528" y="44061"/>
            <a:ext cx="8229600" cy="1143000"/>
          </a:xfrm>
        </p:spPr>
        <p:txBody>
          <a:bodyPr>
            <a:normAutofit fontScale="90000"/>
          </a:bodyPr>
          <a:lstStyle/>
          <a:p>
            <a:r>
              <a:rPr lang="en-US" altLang="zh-CN" dirty="0"/>
              <a:t>Academic Writing Style Guide </a:t>
            </a:r>
            <a:br>
              <a:rPr lang="en-US" altLang="zh-CN" dirty="0"/>
            </a:br>
            <a:r>
              <a:rPr lang="en-US" altLang="zh-CN" sz="4000" dirty="0"/>
              <a:t>Key Problems to Avoid</a:t>
            </a:r>
            <a:endParaRPr lang="zh-CN" altLang="en-US"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a:xfrm>
            <a:off x="107504" y="1417638"/>
            <a:ext cx="8856984" cy="5323730"/>
          </a:xfrm>
        </p:spPr>
        <p:txBody>
          <a:bodyPr>
            <a:normAutofit/>
          </a:bodyPr>
          <a:lstStyle/>
          <a:p>
            <a:pPr marL="0" indent="0">
              <a:buNone/>
            </a:pPr>
            <a:r>
              <a:rPr lang="en-US" altLang="zh-CN" sz="2800" b="1" dirty="0"/>
              <a:t>1. Excessive use of specialized terminology.  </a:t>
            </a:r>
          </a:p>
          <a:p>
            <a:pPr marL="0" indent="0">
              <a:buNone/>
            </a:pPr>
            <a:r>
              <a:rPr lang="en-US" altLang="zh-CN" sz="2800" dirty="0"/>
              <a:t>Although academic writing represents a formal style of expression, it does not mean using "big words" just for the sake of doing so. Overuse of big words and complicated sentence constructions gives readers the impression that your writing is more style over substance; it leads the reader to question if you really know what you are talking about.</a:t>
            </a:r>
            <a:endParaRPr lang="zh-CN" altLang="en-US" sz="2800" dirty="0"/>
          </a:p>
        </p:txBody>
      </p:sp>
    </p:spTree>
    <p:extLst>
      <p:ext uri="{BB962C8B-B14F-4D97-AF65-F5344CB8AC3E}">
        <p14:creationId xmlns:p14="http://schemas.microsoft.com/office/powerpoint/2010/main" val="3051261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323528" y="44061"/>
            <a:ext cx="8229600" cy="1143000"/>
          </a:xfrm>
        </p:spPr>
        <p:txBody>
          <a:bodyPr>
            <a:normAutofit fontScale="90000"/>
          </a:bodyPr>
          <a:lstStyle/>
          <a:p>
            <a:r>
              <a:rPr lang="en-US" altLang="zh-CN" dirty="0"/>
              <a:t>Academic Writing Style Guide </a:t>
            </a:r>
            <a:br>
              <a:rPr lang="en-US" altLang="zh-CN" dirty="0"/>
            </a:br>
            <a:r>
              <a:rPr lang="en-US" altLang="zh-CN" sz="4000" dirty="0"/>
              <a:t>Key Problems to Avoid</a:t>
            </a:r>
            <a:endParaRPr lang="zh-CN" altLang="en-US"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a:xfrm>
            <a:off x="107504" y="1417638"/>
            <a:ext cx="8856984" cy="5323730"/>
          </a:xfrm>
        </p:spPr>
        <p:txBody>
          <a:bodyPr>
            <a:normAutofit/>
          </a:bodyPr>
          <a:lstStyle/>
          <a:p>
            <a:pPr marL="0" indent="0">
              <a:buNone/>
            </a:pPr>
            <a:r>
              <a:rPr lang="en-US" altLang="zh-CN" sz="2800" b="1" dirty="0"/>
              <a:t>2. Inappropriate use of specialized terminology  </a:t>
            </a:r>
          </a:p>
          <a:p>
            <a:pPr marL="0" indent="0">
              <a:buNone/>
            </a:pPr>
            <a:r>
              <a:rPr lang="en-US" altLang="zh-CN" sz="2800" dirty="0"/>
              <a:t>Because you are dealing with the concepts, research, and data of your subject, you need to use the technical language appropriate to the discipline. However, nothing will undermine the validity of your study quicker than the inappropriate application of a term or concept. Avoid using terms whose meaning you are unsure of--don't guess or assume! Consult the meaning of terms in specialized, discipline-specific dictionaries. These can be found by searching the library catalog, by entering, for example, the phrase "sociology and dictionaries."</a:t>
            </a:r>
            <a:endParaRPr lang="zh-CN" altLang="en-US" sz="2800" dirty="0"/>
          </a:p>
        </p:txBody>
      </p:sp>
    </p:spTree>
    <p:extLst>
      <p:ext uri="{BB962C8B-B14F-4D97-AF65-F5344CB8AC3E}">
        <p14:creationId xmlns:p14="http://schemas.microsoft.com/office/powerpoint/2010/main" val="1571947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323528" y="44061"/>
            <a:ext cx="8229600" cy="1143000"/>
          </a:xfrm>
        </p:spPr>
        <p:txBody>
          <a:bodyPr>
            <a:normAutofit fontScale="90000"/>
          </a:bodyPr>
          <a:lstStyle/>
          <a:p>
            <a:r>
              <a:rPr lang="en-US" altLang="zh-CN" dirty="0"/>
              <a:t>Academic Writing Style Guide </a:t>
            </a:r>
            <a:br>
              <a:rPr lang="en-US" altLang="zh-CN" dirty="0"/>
            </a:br>
            <a:r>
              <a:rPr lang="en-US" altLang="zh-CN" sz="4000" dirty="0"/>
              <a:t>Avoiding inappropriate style</a:t>
            </a:r>
            <a:endParaRPr lang="zh-CN" altLang="en-US"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a:xfrm>
            <a:off x="457200" y="1417638"/>
            <a:ext cx="8229600" cy="5323730"/>
          </a:xfrm>
        </p:spPr>
        <p:txBody>
          <a:bodyPr>
            <a:normAutofit fontScale="85000" lnSpcReduction="20000"/>
          </a:bodyPr>
          <a:lstStyle/>
          <a:p>
            <a:r>
              <a:rPr lang="en-US" altLang="zh-CN" dirty="0"/>
              <a:t>1. Phrasal Verbs</a:t>
            </a:r>
          </a:p>
          <a:p>
            <a:r>
              <a:rPr lang="en-US" altLang="zh-CN" dirty="0"/>
              <a:t>2. Colloquial Expressions</a:t>
            </a:r>
          </a:p>
          <a:p>
            <a:r>
              <a:rPr lang="en-US" altLang="zh-CN" dirty="0"/>
              <a:t>3. Clichés</a:t>
            </a:r>
          </a:p>
          <a:p>
            <a:r>
              <a:rPr lang="en-US" altLang="zh-CN" dirty="0"/>
              <a:t>4. Connectives at the beginning of each sentence</a:t>
            </a:r>
          </a:p>
          <a:p>
            <a:r>
              <a:rPr lang="en-US" altLang="zh-CN" dirty="0"/>
              <a:t>5. Rhetorical questions</a:t>
            </a:r>
          </a:p>
          <a:p>
            <a:r>
              <a:rPr lang="en-US" altLang="zh-CN" dirty="0"/>
              <a:t>6. Run-on expressions</a:t>
            </a:r>
          </a:p>
          <a:p>
            <a:r>
              <a:rPr lang="en-US" altLang="zh-CN" dirty="0"/>
              <a:t>7. Contractions</a:t>
            </a:r>
          </a:p>
          <a:p>
            <a:r>
              <a:rPr lang="en-US" altLang="zh-CN" dirty="0"/>
              <a:t>8. Personal reference</a:t>
            </a:r>
          </a:p>
          <a:p>
            <a:r>
              <a:rPr lang="en-US" altLang="zh-CN" dirty="0"/>
              <a:t>9. Negativity</a:t>
            </a:r>
          </a:p>
          <a:p>
            <a:r>
              <a:rPr lang="en-US" altLang="zh-CN" dirty="0"/>
              <a:t>10. Imprecise terminology</a:t>
            </a:r>
          </a:p>
          <a:p>
            <a:r>
              <a:rPr lang="en-US" altLang="zh-CN" dirty="0"/>
              <a:t>11. Incorrect use of “it”</a:t>
            </a:r>
          </a:p>
          <a:p>
            <a:r>
              <a:rPr lang="en-US" altLang="zh-CN" dirty="0"/>
              <a:t>12. Subjective language</a:t>
            </a:r>
            <a:endParaRPr lang="zh-CN" altLang="en-US" dirty="0"/>
          </a:p>
        </p:txBody>
      </p:sp>
    </p:spTree>
    <p:extLst>
      <p:ext uri="{BB962C8B-B14F-4D97-AF65-F5344CB8AC3E}">
        <p14:creationId xmlns:p14="http://schemas.microsoft.com/office/powerpoint/2010/main" val="216022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390364" y="188640"/>
            <a:ext cx="8229600" cy="850106"/>
          </a:xfrm>
        </p:spPr>
        <p:txBody>
          <a:bodyPr>
            <a:normAutofit/>
          </a:bodyPr>
          <a:lstStyle/>
          <a:p>
            <a:r>
              <a:rPr lang="en-US" altLang="zh-CN" sz="3600" dirty="0"/>
              <a:t>1. Phrasal Verbs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251520" y="2616276"/>
            <a:ext cx="8712968" cy="4053084"/>
          </a:xfrm>
        </p:spPr>
        <p:txBody>
          <a:bodyPr>
            <a:normAutofit/>
          </a:bodyPr>
          <a:lstStyle/>
          <a:p>
            <a:pPr marL="0" indent="0" algn="just">
              <a:buNone/>
            </a:pPr>
            <a:r>
              <a:rPr lang="en-US" altLang="zh-CN" sz="2800" dirty="0"/>
              <a:t>Example </a:t>
            </a:r>
            <a:r>
              <a:rPr lang="en-US" altLang="zh-CN" sz="2600" dirty="0"/>
              <a:t>1</a:t>
            </a:r>
          </a:p>
          <a:p>
            <a:pPr marL="0" indent="0" algn="just">
              <a:buNone/>
            </a:pPr>
            <a:r>
              <a:rPr lang="en-US" altLang="zh-CN" sz="2600" dirty="0"/>
              <a:t>Inappropriate version: This paper </a:t>
            </a:r>
            <a:r>
              <a:rPr lang="en-US" altLang="zh-CN" sz="2600" b="1" dirty="0"/>
              <a:t>looks at</a:t>
            </a:r>
            <a:r>
              <a:rPr lang="en-US" altLang="zh-CN" sz="2600" dirty="0"/>
              <a:t> the use of biological treatment methods to degrade endocrine disrupting compounds (EDCs) in wastewater.</a:t>
            </a:r>
          </a:p>
          <a:p>
            <a:pPr marL="0" indent="0" algn="just">
              <a:buNone/>
            </a:pPr>
            <a:r>
              <a:rPr lang="en-US" altLang="zh-CN" sz="2600" dirty="0"/>
              <a:t>Appropriate alternative: This paper </a:t>
            </a:r>
            <a:r>
              <a:rPr lang="en-US" altLang="zh-CN" sz="2600" b="1" dirty="0"/>
              <a:t>examines/investigates/researches </a:t>
            </a:r>
            <a:r>
              <a:rPr lang="en-US" altLang="zh-CN" sz="2600" dirty="0"/>
              <a:t>the use of biological treatment methods to degrade endocrine disrupting compounds (EDCs) in wastewater.</a:t>
            </a:r>
          </a:p>
          <a:p>
            <a:pPr marL="0" indent="0" algn="just">
              <a:buNone/>
            </a:pPr>
            <a:endParaRPr lang="en-US" altLang="zh-CN" sz="2600" dirty="0"/>
          </a:p>
        </p:txBody>
      </p:sp>
      <p:sp>
        <p:nvSpPr>
          <p:cNvPr id="5" name="文本框 4">
            <a:extLst>
              <a:ext uri="{FF2B5EF4-FFF2-40B4-BE49-F238E27FC236}">
                <a16:creationId xmlns:a16="http://schemas.microsoft.com/office/drawing/2014/main" id="{B1C89145-3B1C-D9C4-8C30-00915AAD51FA}"/>
              </a:ext>
            </a:extLst>
          </p:cNvPr>
          <p:cNvSpPr txBox="1"/>
          <p:nvPr/>
        </p:nvSpPr>
        <p:spPr>
          <a:xfrm>
            <a:off x="390364" y="1124744"/>
            <a:ext cx="8363272" cy="1384995"/>
          </a:xfrm>
          <a:prstGeom prst="rect">
            <a:avLst/>
          </a:prstGeom>
          <a:noFill/>
        </p:spPr>
        <p:txBody>
          <a:bodyPr wrap="square">
            <a:spAutoFit/>
          </a:bodyPr>
          <a:lstStyle/>
          <a:p>
            <a:pPr marL="0" indent="0" algn="just">
              <a:buNone/>
            </a:pPr>
            <a:r>
              <a:rPr lang="en-US" altLang="zh-CN" sz="2800" dirty="0"/>
              <a:t>A phrasal verb contains either an adverb or preposition and is generally considered to be too informal for academic writing.</a:t>
            </a:r>
          </a:p>
        </p:txBody>
      </p:sp>
    </p:spTree>
    <p:extLst>
      <p:ext uri="{BB962C8B-B14F-4D97-AF65-F5344CB8AC3E}">
        <p14:creationId xmlns:p14="http://schemas.microsoft.com/office/powerpoint/2010/main" val="4145939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390364" y="188640"/>
            <a:ext cx="8229600" cy="850106"/>
          </a:xfrm>
        </p:spPr>
        <p:txBody>
          <a:bodyPr>
            <a:normAutofit/>
          </a:bodyPr>
          <a:lstStyle/>
          <a:p>
            <a:r>
              <a:rPr lang="en-US" altLang="zh-CN" sz="3600" dirty="0"/>
              <a:t>1. Phrasal Verbs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90364" y="2708920"/>
            <a:ext cx="8574124" cy="4464496"/>
          </a:xfrm>
        </p:spPr>
        <p:txBody>
          <a:bodyPr>
            <a:normAutofit/>
          </a:bodyPr>
          <a:lstStyle/>
          <a:p>
            <a:pPr marL="0" indent="0" algn="just">
              <a:buNone/>
            </a:pPr>
            <a:r>
              <a:rPr lang="en-US" altLang="zh-CN" sz="2800" dirty="0"/>
              <a:t>Example 2</a:t>
            </a:r>
          </a:p>
          <a:p>
            <a:pPr marL="0" indent="0" algn="just">
              <a:buNone/>
            </a:pPr>
            <a:r>
              <a:rPr lang="en-US" altLang="zh-CN" sz="2800" dirty="0"/>
              <a:t>Inappropriate version: An experiment by Harris and Lee </a:t>
            </a:r>
            <a:r>
              <a:rPr lang="en-US" altLang="zh-CN" sz="2800" b="1" dirty="0"/>
              <a:t>backed up </a:t>
            </a:r>
            <a:r>
              <a:rPr lang="en-US" altLang="zh-CN" sz="2800" dirty="0"/>
              <a:t>the findings of Wong and Ellis .</a:t>
            </a:r>
          </a:p>
          <a:p>
            <a:pPr marL="0" indent="0" algn="just">
              <a:buNone/>
            </a:pPr>
            <a:r>
              <a:rPr lang="en-US" altLang="zh-CN" sz="2800" dirty="0"/>
              <a:t>Appropriate alternative: An experiment by Harris and Lee </a:t>
            </a:r>
            <a:r>
              <a:rPr lang="en-US" altLang="zh-CN" sz="2800" b="1" dirty="0"/>
              <a:t>supported</a:t>
            </a:r>
            <a:r>
              <a:rPr lang="en-US" altLang="zh-CN" sz="2800" dirty="0"/>
              <a:t> the findings of Wong and Ellis </a:t>
            </a:r>
            <a:r>
              <a:rPr lang="en-US" altLang="zh-CN" sz="2600" dirty="0"/>
              <a:t>.</a:t>
            </a:r>
            <a:endParaRPr lang="zh-CN" altLang="en-US" sz="2600" dirty="0"/>
          </a:p>
        </p:txBody>
      </p:sp>
      <p:sp>
        <p:nvSpPr>
          <p:cNvPr id="5" name="文本框 4">
            <a:extLst>
              <a:ext uri="{FF2B5EF4-FFF2-40B4-BE49-F238E27FC236}">
                <a16:creationId xmlns:a16="http://schemas.microsoft.com/office/drawing/2014/main" id="{B1C89145-3B1C-D9C4-8C30-00915AAD51FA}"/>
              </a:ext>
            </a:extLst>
          </p:cNvPr>
          <p:cNvSpPr txBox="1"/>
          <p:nvPr/>
        </p:nvSpPr>
        <p:spPr>
          <a:xfrm>
            <a:off x="390364" y="1196752"/>
            <a:ext cx="8363272" cy="1384995"/>
          </a:xfrm>
          <a:prstGeom prst="rect">
            <a:avLst/>
          </a:prstGeom>
          <a:noFill/>
        </p:spPr>
        <p:txBody>
          <a:bodyPr wrap="square">
            <a:spAutoFit/>
          </a:bodyPr>
          <a:lstStyle/>
          <a:p>
            <a:pPr marL="0" indent="0" algn="just">
              <a:buNone/>
            </a:pPr>
            <a:r>
              <a:rPr lang="en-US" altLang="zh-CN" sz="2800" dirty="0"/>
              <a:t>A phrasal verb contains either an adverb or preposition and is generally considered to be too informal for academic writing.</a:t>
            </a:r>
          </a:p>
        </p:txBody>
      </p:sp>
    </p:spTree>
    <p:extLst>
      <p:ext uri="{BB962C8B-B14F-4D97-AF65-F5344CB8AC3E}">
        <p14:creationId xmlns:p14="http://schemas.microsoft.com/office/powerpoint/2010/main" val="252481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Type 1- Research proposals</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251520" y="1556792"/>
            <a:ext cx="8784976" cy="1368152"/>
          </a:xfrm>
        </p:spPr>
        <p:txBody>
          <a:bodyPr>
            <a:normAutofit lnSpcReduction="10000"/>
          </a:bodyPr>
          <a:lstStyle/>
          <a:p>
            <a:pPr algn="just"/>
            <a:r>
              <a:rPr lang="en-US" altLang="zh-CN" sz="2800" dirty="0"/>
              <a:t>A common example of academic writing, research proposals outline a research project that a doctoral candidate or researcher intends to undertake.</a:t>
            </a:r>
            <a:endParaRPr lang="zh-CN" altLang="en-US" sz="2800" dirty="0"/>
          </a:p>
        </p:txBody>
      </p:sp>
      <p:pic>
        <p:nvPicPr>
          <p:cNvPr id="5" name="图片 4">
            <a:extLst>
              <a:ext uri="{FF2B5EF4-FFF2-40B4-BE49-F238E27FC236}">
                <a16:creationId xmlns:a16="http://schemas.microsoft.com/office/drawing/2014/main" id="{005506CC-FD28-F793-1B26-4BA19CF28B79}"/>
              </a:ext>
            </a:extLst>
          </p:cNvPr>
          <p:cNvPicPr>
            <a:picLocks noChangeAspect="1"/>
          </p:cNvPicPr>
          <p:nvPr/>
        </p:nvPicPr>
        <p:blipFill>
          <a:blip r:embed="rId3"/>
          <a:stretch>
            <a:fillRect/>
          </a:stretch>
        </p:blipFill>
        <p:spPr>
          <a:xfrm>
            <a:off x="1313892" y="3064098"/>
            <a:ext cx="6516216" cy="3258108"/>
          </a:xfrm>
          <a:prstGeom prst="rect">
            <a:avLst/>
          </a:prstGeom>
        </p:spPr>
      </p:pic>
    </p:spTree>
    <p:extLst>
      <p:ext uri="{BB962C8B-B14F-4D97-AF65-F5344CB8AC3E}">
        <p14:creationId xmlns:p14="http://schemas.microsoft.com/office/powerpoint/2010/main" val="1543705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2. Colloquial Expressions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90364" y="2874427"/>
            <a:ext cx="8363272" cy="3991804"/>
          </a:xfrm>
        </p:spPr>
        <p:txBody>
          <a:bodyPr>
            <a:normAutofit/>
          </a:bodyPr>
          <a:lstStyle/>
          <a:p>
            <a:pPr marL="0" indent="0" algn="just">
              <a:buNone/>
            </a:pPr>
            <a:r>
              <a:rPr lang="en-US" altLang="zh-CN" sz="2800" dirty="0"/>
              <a:t>Example 1</a:t>
            </a:r>
          </a:p>
          <a:p>
            <a:pPr marL="0" indent="0" algn="just">
              <a:buNone/>
            </a:pPr>
            <a:r>
              <a:rPr lang="en-US" altLang="zh-CN" sz="2800" dirty="0"/>
              <a:t>Inappropriate version: </a:t>
            </a:r>
            <a:r>
              <a:rPr lang="en-US" altLang="zh-CN" sz="2800" b="1" dirty="0"/>
              <a:t>Lots of </a:t>
            </a:r>
            <a:r>
              <a:rPr lang="en-US" altLang="zh-CN" sz="2800" dirty="0"/>
              <a:t>studies have detailed multiple techniques used to degrade pollutants in industrial wastewater.</a:t>
            </a:r>
          </a:p>
          <a:p>
            <a:pPr marL="0" indent="0" algn="just">
              <a:buNone/>
            </a:pPr>
            <a:r>
              <a:rPr lang="en-US" altLang="zh-CN" sz="2800" dirty="0"/>
              <a:t>Appropriate alternative: </a:t>
            </a:r>
            <a:r>
              <a:rPr lang="en-US" altLang="zh-CN" sz="2800" b="1" dirty="0"/>
              <a:t>Numerous studies/ A large number of </a:t>
            </a:r>
            <a:r>
              <a:rPr lang="en-US" altLang="zh-CN" sz="2800" dirty="0"/>
              <a:t>studies have detailed multiple techniques used to degrade pollutants in industrial wastewater.</a:t>
            </a:r>
          </a:p>
          <a:p>
            <a:pPr marL="0" indent="0" algn="just">
              <a:buNone/>
            </a:pPr>
            <a:endParaRPr lang="en-US" altLang="zh-CN" sz="1800" dirty="0"/>
          </a:p>
        </p:txBody>
      </p:sp>
      <p:sp>
        <p:nvSpPr>
          <p:cNvPr id="5" name="文本框 4">
            <a:extLst>
              <a:ext uri="{FF2B5EF4-FFF2-40B4-BE49-F238E27FC236}">
                <a16:creationId xmlns:a16="http://schemas.microsoft.com/office/drawing/2014/main" id="{4217EE87-4F7F-BAB0-5FB1-3A0D65952FAC}"/>
              </a:ext>
            </a:extLst>
          </p:cNvPr>
          <p:cNvSpPr txBox="1"/>
          <p:nvPr/>
        </p:nvSpPr>
        <p:spPr>
          <a:xfrm>
            <a:off x="274948" y="980728"/>
            <a:ext cx="8478688" cy="1815882"/>
          </a:xfrm>
          <a:prstGeom prst="rect">
            <a:avLst/>
          </a:prstGeom>
          <a:noFill/>
        </p:spPr>
        <p:txBody>
          <a:bodyPr wrap="square">
            <a:spAutoFit/>
          </a:bodyPr>
          <a:lstStyle/>
          <a:p>
            <a:pPr marL="0" indent="0" algn="just">
              <a:buNone/>
            </a:pPr>
            <a:r>
              <a:rPr lang="en-US" altLang="zh-CN" sz="2800" dirty="0"/>
              <a:t>These expressions, which are commonly used in everyday language, should not be used in academic writing. They tend to be vague (non-specific) and do not always express ideas clearly.</a:t>
            </a:r>
          </a:p>
        </p:txBody>
      </p:sp>
    </p:spTree>
    <p:extLst>
      <p:ext uri="{BB962C8B-B14F-4D97-AF65-F5344CB8AC3E}">
        <p14:creationId xmlns:p14="http://schemas.microsoft.com/office/powerpoint/2010/main" val="3584186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2. Colloquial Expressions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186662" y="2852936"/>
            <a:ext cx="8770676" cy="4752528"/>
          </a:xfrm>
        </p:spPr>
        <p:txBody>
          <a:bodyPr>
            <a:normAutofit/>
          </a:bodyPr>
          <a:lstStyle/>
          <a:p>
            <a:pPr marL="0" indent="0" algn="just">
              <a:buNone/>
            </a:pPr>
            <a:r>
              <a:rPr lang="en-US" altLang="zh-CN" sz="2400" dirty="0"/>
              <a:t>Example 2</a:t>
            </a:r>
          </a:p>
          <a:p>
            <a:pPr marL="0" indent="0" algn="just">
              <a:buNone/>
            </a:pPr>
            <a:r>
              <a:rPr lang="en-US" altLang="zh-CN" sz="2400" dirty="0"/>
              <a:t>Inappropriate version: Zhang (2011) was a </a:t>
            </a:r>
            <a:r>
              <a:rPr lang="en-US" altLang="zh-CN" sz="2400" b="1" dirty="0"/>
              <a:t>really</a:t>
            </a:r>
            <a:r>
              <a:rPr lang="en-US" altLang="zh-CN" sz="2400" dirty="0"/>
              <a:t> interesting study as it examined expressiveness-oriented summarization.</a:t>
            </a:r>
          </a:p>
          <a:p>
            <a:pPr marL="0" indent="0" algn="just">
              <a:buNone/>
            </a:pPr>
            <a:endParaRPr lang="en-US" altLang="zh-CN" sz="2400" dirty="0"/>
          </a:p>
          <a:p>
            <a:pPr marL="0" indent="0" algn="just">
              <a:buNone/>
            </a:pPr>
            <a:r>
              <a:rPr lang="en-US" altLang="zh-CN" sz="2400" dirty="0"/>
              <a:t>Appropriate alternative: Zhang (2011) was a </a:t>
            </a:r>
            <a:r>
              <a:rPr lang="en-US" altLang="zh-CN" sz="2400" b="1" dirty="0"/>
              <a:t>very interesting study/an extremely interesting study/a particularly interesting </a:t>
            </a:r>
            <a:r>
              <a:rPr lang="en-US" altLang="zh-CN" sz="2400" dirty="0"/>
              <a:t>study, as it examined expressiveness-oriented summarization.</a:t>
            </a:r>
          </a:p>
        </p:txBody>
      </p:sp>
      <p:sp>
        <p:nvSpPr>
          <p:cNvPr id="5" name="文本框 4">
            <a:extLst>
              <a:ext uri="{FF2B5EF4-FFF2-40B4-BE49-F238E27FC236}">
                <a16:creationId xmlns:a16="http://schemas.microsoft.com/office/drawing/2014/main" id="{4217EE87-4F7F-BAB0-5FB1-3A0D65952FAC}"/>
              </a:ext>
            </a:extLst>
          </p:cNvPr>
          <p:cNvSpPr txBox="1"/>
          <p:nvPr/>
        </p:nvSpPr>
        <p:spPr>
          <a:xfrm>
            <a:off x="265820" y="975611"/>
            <a:ext cx="8478688" cy="1815882"/>
          </a:xfrm>
          <a:prstGeom prst="rect">
            <a:avLst/>
          </a:prstGeom>
          <a:noFill/>
        </p:spPr>
        <p:txBody>
          <a:bodyPr wrap="square">
            <a:spAutoFit/>
          </a:bodyPr>
          <a:lstStyle/>
          <a:p>
            <a:pPr marL="0" indent="0" algn="just">
              <a:buNone/>
            </a:pPr>
            <a:r>
              <a:rPr lang="en-US" altLang="zh-CN" sz="2800" dirty="0"/>
              <a:t>These expressions, which are commonly used in everyday language, should not be used in academic writing. They tend to be vague (non-specific) and do not always express ideas clearly.</a:t>
            </a:r>
          </a:p>
        </p:txBody>
      </p:sp>
    </p:spTree>
    <p:extLst>
      <p:ext uri="{BB962C8B-B14F-4D97-AF65-F5344CB8AC3E}">
        <p14:creationId xmlns:p14="http://schemas.microsoft.com/office/powerpoint/2010/main" val="2662952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3. Clichés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288953" y="2968253"/>
            <a:ext cx="8784976" cy="3888432"/>
          </a:xfrm>
        </p:spPr>
        <p:txBody>
          <a:bodyPr>
            <a:normAutofit/>
          </a:bodyPr>
          <a:lstStyle/>
          <a:p>
            <a:pPr marL="0" indent="0">
              <a:buNone/>
            </a:pPr>
            <a:r>
              <a:rPr lang="en-US" altLang="zh-CN" sz="2400" dirty="0"/>
              <a:t>Example 1</a:t>
            </a:r>
          </a:p>
          <a:p>
            <a:pPr marL="0" indent="0">
              <a:buNone/>
            </a:pPr>
            <a:r>
              <a:rPr lang="en-US" altLang="zh-CN" sz="2400" dirty="0"/>
              <a:t>Inappropriate version: </a:t>
            </a:r>
            <a:r>
              <a:rPr lang="en-US" altLang="zh-CN" sz="2400" b="1" dirty="0"/>
              <a:t>As is known to all</a:t>
            </a:r>
            <a:r>
              <a:rPr lang="en-US" altLang="zh-CN" sz="2400" dirty="0"/>
              <a:t>, graphene, one of the most widely-known </a:t>
            </a:r>
            <a:r>
              <a:rPr lang="en-US" altLang="zh-CN" sz="2400" dirty="0" err="1"/>
              <a:t>monoelement</a:t>
            </a:r>
            <a:r>
              <a:rPr lang="en-US" altLang="zh-CN" sz="2400" dirty="0"/>
              <a:t> 2D materials, has a relatively high electron mobility.</a:t>
            </a:r>
          </a:p>
          <a:p>
            <a:pPr marL="0" indent="0">
              <a:buNone/>
            </a:pPr>
            <a:endParaRPr lang="en-US" altLang="zh-CN" sz="2400" dirty="0"/>
          </a:p>
          <a:p>
            <a:pPr marL="0" indent="0">
              <a:buNone/>
            </a:pPr>
            <a:r>
              <a:rPr lang="en-US" altLang="zh-CN" sz="2400" dirty="0"/>
              <a:t>Appropriate alternative: </a:t>
            </a:r>
            <a:r>
              <a:rPr lang="en-US" altLang="zh-CN" sz="2400" b="1" dirty="0"/>
              <a:t>It is widely accepted </a:t>
            </a:r>
            <a:r>
              <a:rPr lang="en-US" altLang="zh-CN" sz="2400" dirty="0"/>
              <a:t>that graphene, one of the most widely-known </a:t>
            </a:r>
            <a:r>
              <a:rPr lang="en-US" altLang="zh-CN" sz="2400" dirty="0" err="1"/>
              <a:t>monoelement</a:t>
            </a:r>
            <a:r>
              <a:rPr lang="en-US" altLang="zh-CN" sz="2400" dirty="0"/>
              <a:t> 2D materials, has a relatively high electron mobility.</a:t>
            </a:r>
          </a:p>
          <a:p>
            <a:pPr marL="0" indent="0">
              <a:buNone/>
            </a:pPr>
            <a:endParaRPr lang="en-US" altLang="zh-CN" sz="2000" dirty="0"/>
          </a:p>
        </p:txBody>
      </p:sp>
      <p:sp>
        <p:nvSpPr>
          <p:cNvPr id="5" name="文本框 4">
            <a:extLst>
              <a:ext uri="{FF2B5EF4-FFF2-40B4-BE49-F238E27FC236}">
                <a16:creationId xmlns:a16="http://schemas.microsoft.com/office/drawing/2014/main" id="{02FCAC63-7BB9-8C9A-87D1-06B1B82E30A6}"/>
              </a:ext>
            </a:extLst>
          </p:cNvPr>
          <p:cNvSpPr txBox="1"/>
          <p:nvPr/>
        </p:nvSpPr>
        <p:spPr>
          <a:xfrm>
            <a:off x="288953" y="1052736"/>
            <a:ext cx="8530682" cy="1815882"/>
          </a:xfrm>
          <a:prstGeom prst="rect">
            <a:avLst/>
          </a:prstGeom>
          <a:noFill/>
        </p:spPr>
        <p:txBody>
          <a:bodyPr wrap="square">
            <a:spAutoFit/>
          </a:bodyPr>
          <a:lstStyle/>
          <a:p>
            <a:r>
              <a:rPr lang="en-US" altLang="zh-CN" sz="2800" dirty="0"/>
              <a:t>Clichés are overused expressions that suggest a lack of original thought. One such example is ‘a coin has two sides’, which is better stated as ‘there are multiple opinions of/perspectives on this topic’.</a:t>
            </a:r>
            <a:endParaRPr lang="zh-CN" altLang="en-US" sz="2800" dirty="0"/>
          </a:p>
        </p:txBody>
      </p:sp>
    </p:spTree>
    <p:extLst>
      <p:ext uri="{BB962C8B-B14F-4D97-AF65-F5344CB8AC3E}">
        <p14:creationId xmlns:p14="http://schemas.microsoft.com/office/powerpoint/2010/main" val="2858646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3. Clichés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23528" y="2564904"/>
            <a:ext cx="8784976" cy="4857403"/>
          </a:xfrm>
        </p:spPr>
        <p:txBody>
          <a:bodyPr>
            <a:normAutofit/>
          </a:bodyPr>
          <a:lstStyle/>
          <a:p>
            <a:pPr marL="0" indent="0">
              <a:buNone/>
            </a:pPr>
            <a:br>
              <a:rPr lang="en-US" altLang="zh-CN" sz="1200" b="0" i="0" dirty="0">
                <a:solidFill>
                  <a:srgbClr val="666666"/>
                </a:solidFill>
                <a:effectLst/>
                <a:highlight>
                  <a:srgbClr val="FFFFFF"/>
                </a:highlight>
                <a:latin typeface="Open Sans" panose="020B0606030504020204" pitchFamily="34" charset="0"/>
              </a:rPr>
            </a:br>
            <a:endParaRPr lang="en-US" altLang="zh-CN" sz="2000" dirty="0"/>
          </a:p>
          <a:p>
            <a:pPr marL="0" indent="0">
              <a:buNone/>
            </a:pPr>
            <a:r>
              <a:rPr lang="en-US" altLang="zh-CN" sz="2400" dirty="0"/>
              <a:t>Example 2</a:t>
            </a:r>
          </a:p>
          <a:p>
            <a:pPr marL="0" indent="0">
              <a:buNone/>
            </a:pPr>
            <a:r>
              <a:rPr lang="en-US" altLang="zh-CN" sz="2400" dirty="0"/>
              <a:t>Inappropriate version: Protein subcellular </a:t>
            </a:r>
            <a:r>
              <a:rPr lang="en-US" altLang="zh-CN" sz="2400" dirty="0" err="1"/>
              <a:t>localisation</a:t>
            </a:r>
            <a:r>
              <a:rPr lang="en-US" altLang="zh-CN" sz="2400" dirty="0"/>
              <a:t> is a</a:t>
            </a:r>
            <a:r>
              <a:rPr lang="en-US" altLang="zh-CN" sz="2400" b="1" dirty="0"/>
              <a:t> hot topic</a:t>
            </a:r>
            <a:r>
              <a:rPr lang="en-US" altLang="zh-CN" sz="2400" dirty="0"/>
              <a:t>.</a:t>
            </a:r>
          </a:p>
          <a:p>
            <a:pPr marL="0" indent="0">
              <a:buNone/>
            </a:pPr>
            <a:endParaRPr lang="en-US" altLang="zh-CN" sz="2400" dirty="0"/>
          </a:p>
          <a:p>
            <a:pPr marL="0" indent="0">
              <a:buNone/>
            </a:pPr>
            <a:r>
              <a:rPr lang="en-US" altLang="zh-CN" sz="2400" dirty="0"/>
              <a:t>Appropriate alternative: Protein subcellular </a:t>
            </a:r>
            <a:r>
              <a:rPr lang="en-US" altLang="zh-CN" sz="2400" dirty="0" err="1"/>
              <a:t>localisation</a:t>
            </a:r>
            <a:r>
              <a:rPr lang="en-US" altLang="zh-CN" sz="2400" dirty="0"/>
              <a:t> is a </a:t>
            </a:r>
            <a:r>
              <a:rPr lang="en-US" altLang="zh-CN" sz="2400" b="1" dirty="0"/>
              <a:t>significant/important/major research topic</a:t>
            </a:r>
            <a:r>
              <a:rPr lang="en-US" altLang="zh-CN" sz="2400" dirty="0"/>
              <a:t>.</a:t>
            </a:r>
          </a:p>
        </p:txBody>
      </p:sp>
      <p:sp>
        <p:nvSpPr>
          <p:cNvPr id="5" name="文本框 4">
            <a:extLst>
              <a:ext uri="{FF2B5EF4-FFF2-40B4-BE49-F238E27FC236}">
                <a16:creationId xmlns:a16="http://schemas.microsoft.com/office/drawing/2014/main" id="{02FCAC63-7BB9-8C9A-87D1-06B1B82E30A6}"/>
              </a:ext>
            </a:extLst>
          </p:cNvPr>
          <p:cNvSpPr txBox="1"/>
          <p:nvPr/>
        </p:nvSpPr>
        <p:spPr>
          <a:xfrm>
            <a:off x="217782" y="836712"/>
            <a:ext cx="7686600" cy="1815882"/>
          </a:xfrm>
          <a:prstGeom prst="rect">
            <a:avLst/>
          </a:prstGeom>
          <a:noFill/>
        </p:spPr>
        <p:txBody>
          <a:bodyPr wrap="square">
            <a:spAutoFit/>
          </a:bodyPr>
          <a:lstStyle/>
          <a:p>
            <a:r>
              <a:rPr lang="en-US" altLang="zh-CN" sz="2800" dirty="0"/>
              <a:t>Clichés are overused expressions that suggest a lack of original thought. One such example is ‘a coin has two sides’, which is better stated as ‘there are multiple opinions of/perspectives on this topic’.</a:t>
            </a:r>
            <a:endParaRPr lang="zh-CN" altLang="en-US" sz="2800" dirty="0"/>
          </a:p>
        </p:txBody>
      </p:sp>
    </p:spTree>
    <p:extLst>
      <p:ext uri="{BB962C8B-B14F-4D97-AF65-F5344CB8AC3E}">
        <p14:creationId xmlns:p14="http://schemas.microsoft.com/office/powerpoint/2010/main" val="1834881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fontScale="90000"/>
          </a:bodyPr>
          <a:lstStyle/>
          <a:p>
            <a:r>
              <a:rPr lang="en-US" altLang="zh-CN" sz="3600" dirty="0"/>
              <a:t>4. Connectives at the beginning of each sentence</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857403"/>
          </a:xfrm>
        </p:spPr>
        <p:txBody>
          <a:bodyPr>
            <a:normAutofit fontScale="92500" lnSpcReduction="20000"/>
          </a:bodyPr>
          <a:lstStyle/>
          <a:p>
            <a:pPr marL="0" indent="0" algn="just">
              <a:buNone/>
            </a:pPr>
            <a:r>
              <a:rPr lang="en-US" altLang="zh-CN" sz="3000" dirty="0"/>
              <a:t>Writers should avoid always beginning each sentence with a connective, e.g. “and”, “but”, “because”, “actually”, as this is generally considered inappropriate in academic writing.</a:t>
            </a:r>
          </a:p>
          <a:p>
            <a:pPr marL="0" indent="0" algn="just">
              <a:buNone/>
            </a:pPr>
            <a:endParaRPr lang="en-US" altLang="zh-CN" sz="2000" dirty="0"/>
          </a:p>
          <a:p>
            <a:pPr marL="0" indent="0">
              <a:buNone/>
            </a:pPr>
            <a:r>
              <a:rPr lang="en-US" altLang="zh-CN" sz="2800" dirty="0"/>
              <a:t>Example </a:t>
            </a:r>
            <a:r>
              <a:rPr lang="en-US" altLang="zh-CN" sz="2600" dirty="0"/>
              <a:t>1</a:t>
            </a:r>
          </a:p>
          <a:p>
            <a:pPr marL="0" indent="0" algn="just">
              <a:buNone/>
            </a:pPr>
            <a:r>
              <a:rPr lang="en-US" altLang="zh-CN" sz="2600" dirty="0"/>
              <a:t>Inappropriate version: Another finding is that […]. </a:t>
            </a:r>
            <a:r>
              <a:rPr lang="en-US" altLang="zh-CN" sz="2600" b="1" dirty="0"/>
              <a:t>But</a:t>
            </a:r>
            <a:r>
              <a:rPr lang="en-US" altLang="zh-CN" sz="2600" dirty="0"/>
              <a:t> topic sentences hold important information about a specific genre or domain.</a:t>
            </a:r>
          </a:p>
          <a:p>
            <a:pPr marL="0" indent="0" algn="just">
              <a:buNone/>
            </a:pPr>
            <a:endParaRPr lang="en-US" altLang="zh-CN" sz="2600" dirty="0"/>
          </a:p>
          <a:p>
            <a:pPr marL="0" indent="0" algn="just">
              <a:buNone/>
            </a:pPr>
            <a:r>
              <a:rPr lang="en-US" altLang="zh-CN" sz="2600" dirty="0"/>
              <a:t>Appropriate alternative: Another finding is that […]. Topic sentences, </a:t>
            </a:r>
            <a:r>
              <a:rPr lang="en-US" altLang="zh-CN" sz="2600" b="1" dirty="0"/>
              <a:t>however</a:t>
            </a:r>
            <a:r>
              <a:rPr lang="en-US" altLang="zh-CN" sz="2600" dirty="0"/>
              <a:t>, hold important information about a specific genre or domain.</a:t>
            </a:r>
          </a:p>
          <a:p>
            <a:pPr marL="0" indent="0" algn="just">
              <a:buNone/>
            </a:pPr>
            <a:endParaRPr lang="en-US" altLang="zh-CN" sz="2000" dirty="0"/>
          </a:p>
        </p:txBody>
      </p:sp>
    </p:spTree>
    <p:extLst>
      <p:ext uri="{BB962C8B-B14F-4D97-AF65-F5344CB8AC3E}">
        <p14:creationId xmlns:p14="http://schemas.microsoft.com/office/powerpoint/2010/main" val="498126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fontScale="90000"/>
          </a:bodyPr>
          <a:lstStyle/>
          <a:p>
            <a:r>
              <a:rPr lang="en-US" altLang="zh-CN" sz="3600" dirty="0"/>
              <a:t>4. Connectives at the beginning of each sentence</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857403"/>
          </a:xfrm>
        </p:spPr>
        <p:txBody>
          <a:bodyPr>
            <a:normAutofit fontScale="92500" lnSpcReduction="10000"/>
          </a:bodyPr>
          <a:lstStyle/>
          <a:p>
            <a:pPr marL="0" indent="0" algn="just">
              <a:buNone/>
            </a:pPr>
            <a:r>
              <a:rPr lang="en-US" altLang="zh-CN" sz="2800" dirty="0"/>
              <a:t>Writers should avoid always beginning each sentence with a connective, e.g. “and”, “but”, “because”, “actually”, as this is generally considered inappropriate in academic writing.</a:t>
            </a:r>
          </a:p>
          <a:p>
            <a:pPr marL="0" indent="0" algn="just">
              <a:buNone/>
            </a:pPr>
            <a:endParaRPr lang="en-US" altLang="zh-CN" sz="2000" dirty="0"/>
          </a:p>
          <a:p>
            <a:pPr marL="0" indent="0" algn="just">
              <a:buNone/>
            </a:pPr>
            <a:endParaRPr lang="en-US" altLang="zh-CN" sz="2000" dirty="0"/>
          </a:p>
          <a:p>
            <a:pPr marL="0" indent="0">
              <a:buNone/>
            </a:pPr>
            <a:r>
              <a:rPr lang="en-US" altLang="zh-CN" sz="2800" dirty="0"/>
              <a:t>Example </a:t>
            </a:r>
            <a:r>
              <a:rPr lang="en-US" altLang="zh-CN" sz="2600" dirty="0"/>
              <a:t>2</a:t>
            </a:r>
          </a:p>
          <a:p>
            <a:pPr marL="0" indent="0" algn="just">
              <a:buNone/>
            </a:pPr>
            <a:r>
              <a:rPr lang="en-US" altLang="zh-CN" sz="2600" dirty="0"/>
              <a:t>Inappropriate version: </a:t>
            </a:r>
            <a:r>
              <a:rPr lang="en-US" altLang="zh-CN" sz="2600" b="1" dirty="0"/>
              <a:t>Actually</a:t>
            </a:r>
            <a:r>
              <a:rPr lang="en-US" altLang="zh-CN" sz="2600" dirty="0"/>
              <a:t>, with a proper load sharing control algorithm, the output power of a wind power plant (WPP) can be regulated.</a:t>
            </a:r>
          </a:p>
          <a:p>
            <a:pPr marL="0" indent="0" algn="just">
              <a:buNone/>
            </a:pPr>
            <a:endParaRPr lang="en-US" altLang="zh-CN" sz="2600" dirty="0"/>
          </a:p>
          <a:p>
            <a:pPr marL="0" indent="0" algn="just">
              <a:buNone/>
            </a:pPr>
            <a:r>
              <a:rPr lang="en-US" altLang="zh-CN" sz="2600" dirty="0"/>
              <a:t>Appropriate alternative: With a proper load sharing control algorithm, the output power of a wind power plant (WPP) </a:t>
            </a:r>
            <a:r>
              <a:rPr lang="en-US" altLang="zh-CN" sz="2600" b="1" dirty="0"/>
              <a:t>can in fact</a:t>
            </a:r>
            <a:r>
              <a:rPr lang="en-US" altLang="zh-CN" sz="2600" dirty="0"/>
              <a:t> be regulated..</a:t>
            </a:r>
            <a:endParaRPr lang="zh-CN" altLang="en-US" sz="2600" dirty="0"/>
          </a:p>
        </p:txBody>
      </p:sp>
    </p:spTree>
    <p:extLst>
      <p:ext uri="{BB962C8B-B14F-4D97-AF65-F5344CB8AC3E}">
        <p14:creationId xmlns:p14="http://schemas.microsoft.com/office/powerpoint/2010/main" val="851641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5. Rhetorical questions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857403"/>
          </a:xfrm>
        </p:spPr>
        <p:txBody>
          <a:bodyPr>
            <a:normAutofit lnSpcReduction="10000"/>
          </a:bodyPr>
          <a:lstStyle/>
          <a:p>
            <a:pPr marL="0" indent="0" algn="just">
              <a:buNone/>
            </a:pPr>
            <a:r>
              <a:rPr lang="en-US" altLang="zh-CN" sz="2800" dirty="0"/>
              <a:t>Rhetorical questions (questions for which no answer is expected) should be avoided in academic writing.</a:t>
            </a:r>
          </a:p>
          <a:p>
            <a:pPr marL="0" indent="0" algn="just">
              <a:buNone/>
            </a:pPr>
            <a:endParaRPr lang="en-US" altLang="zh-CN" sz="2000" dirty="0"/>
          </a:p>
          <a:p>
            <a:pPr marL="0" indent="0">
              <a:buNone/>
            </a:pPr>
            <a:r>
              <a:rPr lang="en-US" altLang="zh-CN" sz="2400" dirty="0"/>
              <a:t>Example 1</a:t>
            </a:r>
          </a:p>
          <a:p>
            <a:pPr marL="0" indent="0" algn="just">
              <a:buNone/>
            </a:pPr>
            <a:r>
              <a:rPr lang="en-US" altLang="zh-CN" sz="2400" dirty="0"/>
              <a:t>Inappropriate version: There is significant evidence to show that peripheral refraction may play a key role in the onset of myopia. </a:t>
            </a:r>
            <a:r>
              <a:rPr lang="en-US" altLang="zh-CN" sz="2400" b="1" dirty="0"/>
              <a:t>So how can this be remedied?</a:t>
            </a:r>
          </a:p>
          <a:p>
            <a:pPr marL="0" indent="0" algn="just">
              <a:buNone/>
            </a:pPr>
            <a:endParaRPr lang="en-US" altLang="zh-CN" sz="2400" dirty="0"/>
          </a:p>
          <a:p>
            <a:pPr marL="0" indent="0" algn="just">
              <a:buNone/>
            </a:pPr>
            <a:r>
              <a:rPr lang="en-US" altLang="zh-CN" sz="2400" dirty="0"/>
              <a:t>Appropriate alternative: There is significant evidence to show that peripheral refraction may play a key role in the onset of myopia. It is necessary to examine how the onset of myopia can be remedied.</a:t>
            </a:r>
          </a:p>
          <a:p>
            <a:pPr marL="0" indent="0" algn="just">
              <a:buNone/>
            </a:pPr>
            <a:endParaRPr lang="en-US" altLang="zh-CN" sz="2000" dirty="0"/>
          </a:p>
        </p:txBody>
      </p:sp>
      <p:sp>
        <p:nvSpPr>
          <p:cNvPr id="7" name="文本框 6">
            <a:extLst>
              <a:ext uri="{FF2B5EF4-FFF2-40B4-BE49-F238E27FC236}">
                <a16:creationId xmlns:a16="http://schemas.microsoft.com/office/drawing/2014/main" id="{821DDC61-C2C3-B3CF-3883-277657003357}"/>
              </a:ext>
            </a:extLst>
          </p:cNvPr>
          <p:cNvSpPr txBox="1"/>
          <p:nvPr/>
        </p:nvSpPr>
        <p:spPr>
          <a:xfrm>
            <a:off x="457200" y="6039346"/>
            <a:ext cx="9145016" cy="461665"/>
          </a:xfrm>
          <a:prstGeom prst="rect">
            <a:avLst/>
          </a:prstGeom>
          <a:noFill/>
        </p:spPr>
        <p:txBody>
          <a:bodyPr wrap="square">
            <a:spAutoFit/>
          </a:bodyPr>
          <a:lstStyle/>
          <a:p>
            <a:r>
              <a:rPr lang="en-US" altLang="zh-CN" sz="2400" i="1" dirty="0"/>
              <a:t>Note</a:t>
            </a:r>
            <a:r>
              <a:rPr lang="en-US" altLang="zh-CN" sz="2400" dirty="0"/>
              <a:t>: The writer uses a statement to follow the first sentence.</a:t>
            </a:r>
            <a:endParaRPr lang="zh-CN" altLang="en-US" sz="2400" dirty="0"/>
          </a:p>
        </p:txBody>
      </p:sp>
    </p:spTree>
    <p:extLst>
      <p:ext uri="{BB962C8B-B14F-4D97-AF65-F5344CB8AC3E}">
        <p14:creationId xmlns:p14="http://schemas.microsoft.com/office/powerpoint/2010/main" val="4107221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10194" y="-171400"/>
            <a:ext cx="8229600" cy="850106"/>
          </a:xfrm>
        </p:spPr>
        <p:txBody>
          <a:bodyPr>
            <a:normAutofit/>
          </a:bodyPr>
          <a:lstStyle/>
          <a:p>
            <a:r>
              <a:rPr lang="en-US" altLang="zh-CN" sz="3600" dirty="0"/>
              <a:t>6. Run-on expressions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34031" y="2276872"/>
            <a:ext cx="8229600" cy="4857403"/>
          </a:xfrm>
        </p:spPr>
        <p:txBody>
          <a:bodyPr>
            <a:normAutofit/>
          </a:bodyPr>
          <a:lstStyle/>
          <a:p>
            <a:pPr marL="0" indent="0" algn="just">
              <a:buNone/>
            </a:pPr>
            <a:r>
              <a:rPr lang="en-US" altLang="zh-CN" sz="2800" dirty="0"/>
              <a:t>Example</a:t>
            </a:r>
            <a:endParaRPr lang="en-US" altLang="zh-CN" sz="2600" dirty="0"/>
          </a:p>
          <a:p>
            <a:pPr marL="0" indent="0" algn="just">
              <a:buNone/>
            </a:pPr>
            <a:r>
              <a:rPr lang="en-US" altLang="zh-CN" sz="2600" dirty="0"/>
              <a:t>Inappropriate version: Various AOTs have been proposed and evaluated within the research community, including stand-alone AOTs. Examples are ozonation (</a:t>
            </a:r>
            <a:r>
              <a:rPr lang="en-US" altLang="zh-CN" sz="2600" dirty="0" err="1"/>
              <a:t>Derco</a:t>
            </a:r>
            <a:r>
              <a:rPr lang="en-US" altLang="zh-CN" sz="2600" dirty="0"/>
              <a:t> et al. 2013), ultraviolet irradiation (UV) (Chen et al. 2009a) and ultrasonic irradiation (US) (</a:t>
            </a:r>
            <a:r>
              <a:rPr lang="en-US" altLang="zh-CN" sz="2600" dirty="0" err="1"/>
              <a:t>Petrier</a:t>
            </a:r>
            <a:r>
              <a:rPr lang="en-US" altLang="zh-CN" sz="2600" dirty="0"/>
              <a:t> et al. 1996) </a:t>
            </a:r>
            <a:r>
              <a:rPr lang="en-US" altLang="zh-CN" sz="2600" b="1" dirty="0"/>
              <a:t>etc.</a:t>
            </a:r>
          </a:p>
          <a:p>
            <a:pPr marL="0" indent="0" algn="just">
              <a:buNone/>
            </a:pPr>
            <a:r>
              <a:rPr lang="en-US" altLang="zh-CN" sz="2600" dirty="0"/>
              <a:t>Appropriate alternative: Various AOTs have been proposed and evaluated within the research community, including stand-alone AOTs </a:t>
            </a:r>
            <a:r>
              <a:rPr lang="en-US" altLang="zh-CN" sz="2600" b="1" dirty="0"/>
              <a:t>such as </a:t>
            </a:r>
            <a:r>
              <a:rPr lang="en-US" altLang="zh-CN" sz="2600" dirty="0"/>
              <a:t>ozonation (</a:t>
            </a:r>
            <a:r>
              <a:rPr lang="en-US" altLang="zh-CN" sz="2600" dirty="0" err="1"/>
              <a:t>Derco</a:t>
            </a:r>
            <a:r>
              <a:rPr lang="en-US" altLang="zh-CN" sz="2600" dirty="0"/>
              <a:t> et al. 2013), ultraviolet irradiation (UV) (Chen et al. 2009a) and ultrasonic irradiation (US) (</a:t>
            </a:r>
            <a:r>
              <a:rPr lang="en-US" altLang="zh-CN" sz="2600" dirty="0" err="1"/>
              <a:t>Petrier</a:t>
            </a:r>
            <a:r>
              <a:rPr lang="en-US" altLang="zh-CN" sz="2600" dirty="0"/>
              <a:t> et al. 1996).</a:t>
            </a:r>
          </a:p>
          <a:p>
            <a:pPr marL="0" indent="0" algn="just">
              <a:buNone/>
            </a:pPr>
            <a:endParaRPr lang="en-US" altLang="zh-CN" sz="2000" dirty="0"/>
          </a:p>
        </p:txBody>
      </p:sp>
      <p:sp>
        <p:nvSpPr>
          <p:cNvPr id="5" name="文本框 4">
            <a:extLst>
              <a:ext uri="{FF2B5EF4-FFF2-40B4-BE49-F238E27FC236}">
                <a16:creationId xmlns:a16="http://schemas.microsoft.com/office/drawing/2014/main" id="{501AAD9A-EC9C-7A5E-D70C-9DDB170A9ED4}"/>
              </a:ext>
            </a:extLst>
          </p:cNvPr>
          <p:cNvSpPr txBox="1"/>
          <p:nvPr/>
        </p:nvSpPr>
        <p:spPr>
          <a:xfrm>
            <a:off x="211594" y="569848"/>
            <a:ext cx="8720811" cy="1815882"/>
          </a:xfrm>
          <a:prstGeom prst="rect">
            <a:avLst/>
          </a:prstGeom>
          <a:noFill/>
        </p:spPr>
        <p:txBody>
          <a:bodyPr wrap="square">
            <a:spAutoFit/>
          </a:bodyPr>
          <a:lstStyle/>
          <a:p>
            <a:pPr marL="0" indent="0" algn="just">
              <a:buNone/>
            </a:pPr>
            <a:r>
              <a:rPr lang="en-US" altLang="zh-CN" sz="2800" dirty="0"/>
              <a:t>Expressions such as “etc.” and “so on” are examples of ‘run-on’ expressions and should not be used in academic writing, as they provide incomplete information to the reader. See below.</a:t>
            </a:r>
          </a:p>
        </p:txBody>
      </p:sp>
    </p:spTree>
    <p:extLst>
      <p:ext uri="{BB962C8B-B14F-4D97-AF65-F5344CB8AC3E}">
        <p14:creationId xmlns:p14="http://schemas.microsoft.com/office/powerpoint/2010/main" val="877433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7. Contractions</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217240" y="3185273"/>
            <a:ext cx="8675240" cy="2581426"/>
          </a:xfrm>
        </p:spPr>
        <p:txBody>
          <a:bodyPr>
            <a:normAutofit/>
          </a:bodyPr>
          <a:lstStyle/>
          <a:p>
            <a:pPr marL="0" indent="0" algn="just">
              <a:buNone/>
            </a:pPr>
            <a:r>
              <a:rPr lang="en-US" altLang="zh-CN" sz="2400" dirty="0"/>
              <a:t>Example</a:t>
            </a:r>
          </a:p>
          <a:p>
            <a:pPr marL="0" indent="0" algn="just">
              <a:buNone/>
            </a:pPr>
            <a:r>
              <a:rPr lang="en-US" altLang="zh-CN" sz="2400" dirty="0"/>
              <a:t>Inappropriate version: </a:t>
            </a:r>
            <a:r>
              <a:rPr lang="en-US" altLang="zh-CN" sz="2400" b="1" dirty="0"/>
              <a:t>It’s </a:t>
            </a:r>
            <a:r>
              <a:rPr lang="en-US" altLang="zh-CN" sz="2400" dirty="0"/>
              <a:t>envisaged that </a:t>
            </a:r>
            <a:r>
              <a:rPr lang="en-US" altLang="zh-CN" sz="2400" b="1" dirty="0"/>
              <a:t>there’ll </a:t>
            </a:r>
            <a:r>
              <a:rPr lang="en-US" altLang="zh-CN" sz="2400" dirty="0"/>
              <a:t>be considerable interest in the application of HFAC technology.</a:t>
            </a:r>
          </a:p>
          <a:p>
            <a:pPr marL="0" indent="0" algn="just">
              <a:buNone/>
            </a:pPr>
            <a:endParaRPr lang="en-US" altLang="zh-CN" sz="2400" dirty="0"/>
          </a:p>
          <a:p>
            <a:pPr marL="0" indent="0" algn="just">
              <a:buNone/>
            </a:pPr>
            <a:r>
              <a:rPr lang="en-US" altLang="zh-CN" sz="2400" dirty="0"/>
              <a:t>Appropriate alternative: </a:t>
            </a:r>
            <a:r>
              <a:rPr lang="en-US" altLang="zh-CN" sz="2400" b="1" dirty="0"/>
              <a:t>It is </a:t>
            </a:r>
            <a:r>
              <a:rPr lang="en-US" altLang="zh-CN" sz="2400" dirty="0"/>
              <a:t>envisaged that </a:t>
            </a:r>
            <a:r>
              <a:rPr lang="en-US" altLang="zh-CN" sz="2400" b="1" dirty="0"/>
              <a:t>there will </a:t>
            </a:r>
            <a:r>
              <a:rPr lang="en-US" altLang="zh-CN" sz="2400" dirty="0"/>
              <a:t>be considerable interest in the application of HFAC technology. </a:t>
            </a:r>
          </a:p>
        </p:txBody>
      </p:sp>
      <p:sp>
        <p:nvSpPr>
          <p:cNvPr id="5" name="文本框 4">
            <a:extLst>
              <a:ext uri="{FF2B5EF4-FFF2-40B4-BE49-F238E27FC236}">
                <a16:creationId xmlns:a16="http://schemas.microsoft.com/office/drawing/2014/main" id="{698A8BB1-B976-6E8D-61F6-87653F97716D}"/>
              </a:ext>
            </a:extLst>
          </p:cNvPr>
          <p:cNvSpPr txBox="1"/>
          <p:nvPr/>
        </p:nvSpPr>
        <p:spPr>
          <a:xfrm>
            <a:off x="251520" y="1091301"/>
            <a:ext cx="8352928" cy="1384995"/>
          </a:xfrm>
          <a:prstGeom prst="rect">
            <a:avLst/>
          </a:prstGeom>
          <a:noFill/>
        </p:spPr>
        <p:txBody>
          <a:bodyPr wrap="square">
            <a:spAutoFit/>
          </a:bodyPr>
          <a:lstStyle/>
          <a:p>
            <a:pPr marL="0" indent="0" algn="just">
              <a:buNone/>
            </a:pPr>
            <a:r>
              <a:rPr lang="en-US" altLang="zh-CN" sz="2800" dirty="0"/>
              <a:t>Contractions including “e.g.”, “I’ve”, “there’s” should not be used as they are too informal. The full forms (“I have” and “there is”) should be used. See below.</a:t>
            </a:r>
          </a:p>
        </p:txBody>
      </p:sp>
    </p:spTree>
    <p:extLst>
      <p:ext uri="{BB962C8B-B14F-4D97-AF65-F5344CB8AC3E}">
        <p14:creationId xmlns:p14="http://schemas.microsoft.com/office/powerpoint/2010/main" val="1027656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8. Personal reference</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23528" y="2708920"/>
            <a:ext cx="8229600" cy="2664296"/>
          </a:xfrm>
        </p:spPr>
        <p:txBody>
          <a:bodyPr>
            <a:normAutofit lnSpcReduction="10000"/>
          </a:bodyPr>
          <a:lstStyle/>
          <a:p>
            <a:pPr marL="0" indent="0" algn="just">
              <a:buNone/>
            </a:pPr>
            <a:endParaRPr lang="en-US" altLang="zh-CN" sz="1600" dirty="0"/>
          </a:p>
          <a:p>
            <a:pPr marL="0" indent="0" algn="just">
              <a:buNone/>
            </a:pPr>
            <a:r>
              <a:rPr lang="en-US" altLang="zh-CN" sz="2400" dirty="0"/>
              <a:t>Example 1</a:t>
            </a:r>
          </a:p>
          <a:p>
            <a:pPr marL="0" indent="0" algn="just">
              <a:buNone/>
            </a:pPr>
            <a:r>
              <a:rPr lang="en-US" altLang="zh-CN" sz="2400" dirty="0"/>
              <a:t>Inappropriate version: In Section 2, I examine the use of advanced oxidation technologies to degrade pollutants.</a:t>
            </a:r>
          </a:p>
          <a:p>
            <a:pPr marL="0" indent="0" algn="just">
              <a:buNone/>
            </a:pPr>
            <a:endParaRPr lang="en-US" altLang="zh-CN" sz="2400" dirty="0"/>
          </a:p>
          <a:p>
            <a:pPr marL="0" indent="0" algn="just">
              <a:buNone/>
            </a:pPr>
            <a:r>
              <a:rPr lang="en-US" altLang="zh-CN" sz="2400" dirty="0"/>
              <a:t>Appropriate alternative: Section 2 examines the use of advanced oxidation technologies to degrade pollutants.</a:t>
            </a:r>
          </a:p>
          <a:p>
            <a:pPr marL="0" indent="0" algn="just">
              <a:buNone/>
            </a:pPr>
            <a:endParaRPr lang="en-US" altLang="zh-CN" sz="1600" dirty="0"/>
          </a:p>
        </p:txBody>
      </p:sp>
      <p:sp>
        <p:nvSpPr>
          <p:cNvPr id="5" name="文本框 4">
            <a:extLst>
              <a:ext uri="{FF2B5EF4-FFF2-40B4-BE49-F238E27FC236}">
                <a16:creationId xmlns:a16="http://schemas.microsoft.com/office/drawing/2014/main" id="{E17C4113-9A45-316F-BC5C-AD5319F0F06D}"/>
              </a:ext>
            </a:extLst>
          </p:cNvPr>
          <p:cNvSpPr txBox="1"/>
          <p:nvPr/>
        </p:nvSpPr>
        <p:spPr>
          <a:xfrm>
            <a:off x="179512" y="908720"/>
            <a:ext cx="8640960" cy="1384995"/>
          </a:xfrm>
          <a:prstGeom prst="rect">
            <a:avLst/>
          </a:prstGeom>
          <a:noFill/>
        </p:spPr>
        <p:txBody>
          <a:bodyPr wrap="square">
            <a:spAutoFit/>
          </a:bodyPr>
          <a:lstStyle/>
          <a:p>
            <a:pPr marL="0" indent="0" algn="just">
              <a:buNone/>
            </a:pPr>
            <a:r>
              <a:rPr lang="en-US" altLang="zh-CN" sz="2800" dirty="0"/>
              <a:t>In academic writing, writers tend to avoid using the personal pronoun “I” because this makes their research appear subjective.</a:t>
            </a:r>
          </a:p>
        </p:txBody>
      </p:sp>
    </p:spTree>
    <p:extLst>
      <p:ext uri="{BB962C8B-B14F-4D97-AF65-F5344CB8AC3E}">
        <p14:creationId xmlns:p14="http://schemas.microsoft.com/office/powerpoint/2010/main" val="396510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Type 2-Dissertations</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457200" y="1600201"/>
            <a:ext cx="8229600" cy="1828800"/>
          </a:xfrm>
        </p:spPr>
        <p:txBody>
          <a:bodyPr>
            <a:normAutofit/>
          </a:bodyPr>
          <a:lstStyle/>
          <a:p>
            <a:pPr algn="just">
              <a:lnSpc>
                <a:spcPct val="80000"/>
              </a:lnSpc>
            </a:pPr>
            <a:r>
              <a:rPr lang="en-US" altLang="zh-CN" sz="2800" dirty="0"/>
              <a:t>A long-form research project, the dissertation is one of the most critical examples of academic writing that PhD students must complete as part of a doctoral program. </a:t>
            </a:r>
          </a:p>
        </p:txBody>
      </p:sp>
      <p:pic>
        <p:nvPicPr>
          <p:cNvPr id="5" name="图片 4">
            <a:extLst>
              <a:ext uri="{FF2B5EF4-FFF2-40B4-BE49-F238E27FC236}">
                <a16:creationId xmlns:a16="http://schemas.microsoft.com/office/drawing/2014/main" id="{9C2B091A-408D-8D20-16D5-4A5E771DD596}"/>
              </a:ext>
            </a:extLst>
          </p:cNvPr>
          <p:cNvPicPr>
            <a:picLocks noChangeAspect="1"/>
          </p:cNvPicPr>
          <p:nvPr/>
        </p:nvPicPr>
        <p:blipFill>
          <a:blip r:embed="rId3"/>
          <a:stretch>
            <a:fillRect/>
          </a:stretch>
        </p:blipFill>
        <p:spPr>
          <a:xfrm>
            <a:off x="2555776" y="3136701"/>
            <a:ext cx="3909814" cy="3490905"/>
          </a:xfrm>
          <a:prstGeom prst="rect">
            <a:avLst/>
          </a:prstGeom>
        </p:spPr>
      </p:pic>
    </p:spTree>
    <p:extLst>
      <p:ext uri="{BB962C8B-B14F-4D97-AF65-F5344CB8AC3E}">
        <p14:creationId xmlns:p14="http://schemas.microsoft.com/office/powerpoint/2010/main" val="33484193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8. Personal reference</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2492896"/>
            <a:ext cx="8229600" cy="3168352"/>
          </a:xfrm>
        </p:spPr>
        <p:txBody>
          <a:bodyPr>
            <a:normAutofit/>
          </a:bodyPr>
          <a:lstStyle/>
          <a:p>
            <a:pPr marL="0" indent="0" algn="just">
              <a:buNone/>
            </a:pPr>
            <a:r>
              <a:rPr lang="en-US" altLang="zh-CN" sz="2400" dirty="0"/>
              <a:t>Example 2</a:t>
            </a:r>
          </a:p>
          <a:p>
            <a:pPr marL="0" indent="0" algn="just">
              <a:buNone/>
            </a:pPr>
            <a:r>
              <a:rPr lang="en-US" altLang="zh-CN" sz="2400" dirty="0"/>
              <a:t>Inappropriate version: It is my goal to build a framework to capture both global and local coherence.</a:t>
            </a:r>
          </a:p>
          <a:p>
            <a:pPr marL="0" indent="0" algn="just">
              <a:buNone/>
            </a:pPr>
            <a:endParaRPr lang="en-US" altLang="zh-CN" sz="2400" dirty="0"/>
          </a:p>
          <a:p>
            <a:pPr marL="0" indent="0" algn="just">
              <a:buNone/>
            </a:pPr>
            <a:r>
              <a:rPr lang="en-US" altLang="zh-CN" sz="2400" dirty="0"/>
              <a:t>Appropriate alternative: This research aims at building a framework that encapsulates both local and global coherence.</a:t>
            </a:r>
          </a:p>
        </p:txBody>
      </p:sp>
      <p:sp>
        <p:nvSpPr>
          <p:cNvPr id="5" name="文本框 4">
            <a:extLst>
              <a:ext uri="{FF2B5EF4-FFF2-40B4-BE49-F238E27FC236}">
                <a16:creationId xmlns:a16="http://schemas.microsoft.com/office/drawing/2014/main" id="{E17C4113-9A45-316F-BC5C-AD5319F0F06D}"/>
              </a:ext>
            </a:extLst>
          </p:cNvPr>
          <p:cNvSpPr txBox="1"/>
          <p:nvPr/>
        </p:nvSpPr>
        <p:spPr>
          <a:xfrm>
            <a:off x="179512" y="908720"/>
            <a:ext cx="8928992" cy="1384995"/>
          </a:xfrm>
          <a:prstGeom prst="rect">
            <a:avLst/>
          </a:prstGeom>
          <a:noFill/>
        </p:spPr>
        <p:txBody>
          <a:bodyPr wrap="square">
            <a:spAutoFit/>
          </a:bodyPr>
          <a:lstStyle/>
          <a:p>
            <a:pPr marL="0" indent="0" algn="just">
              <a:buNone/>
            </a:pPr>
            <a:r>
              <a:rPr lang="en-US" altLang="zh-CN" sz="2800" dirty="0"/>
              <a:t>In academic writing, writers tend to avoid using the personal pronoun “I” because this makes their research appear subjective.</a:t>
            </a:r>
          </a:p>
        </p:txBody>
      </p:sp>
    </p:spTree>
    <p:extLst>
      <p:ext uri="{BB962C8B-B14F-4D97-AF65-F5344CB8AC3E}">
        <p14:creationId xmlns:p14="http://schemas.microsoft.com/office/powerpoint/2010/main" val="3980558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9. Negativity</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755576" y="3452214"/>
            <a:ext cx="8229600" cy="4857403"/>
          </a:xfrm>
        </p:spPr>
        <p:txBody>
          <a:bodyPr>
            <a:normAutofit/>
          </a:bodyPr>
          <a:lstStyle/>
          <a:p>
            <a:pPr marL="0" indent="0" algn="just">
              <a:buNone/>
            </a:pPr>
            <a:r>
              <a:rPr lang="en-US" altLang="zh-CN" sz="2400" dirty="0"/>
              <a:t>Example 1</a:t>
            </a:r>
          </a:p>
          <a:p>
            <a:pPr marL="0" indent="0" algn="just">
              <a:buNone/>
            </a:pPr>
            <a:r>
              <a:rPr lang="en-US" altLang="zh-CN" sz="2400" dirty="0"/>
              <a:t>Inappropriate version: </a:t>
            </a:r>
            <a:r>
              <a:rPr lang="en-US" altLang="zh-CN" sz="2400" b="1" dirty="0"/>
              <a:t>Not much </a:t>
            </a:r>
            <a:r>
              <a:rPr lang="en-US" altLang="zh-CN" sz="2400" dirty="0"/>
              <a:t>research has been conducted into job stress in universities.</a:t>
            </a:r>
          </a:p>
          <a:p>
            <a:pPr marL="0" indent="0" algn="just">
              <a:buNone/>
            </a:pPr>
            <a:endParaRPr lang="en-US" altLang="zh-CN" sz="2400" dirty="0"/>
          </a:p>
          <a:p>
            <a:pPr marL="0" indent="0" algn="just">
              <a:buNone/>
            </a:pPr>
            <a:r>
              <a:rPr lang="en-US" altLang="zh-CN" sz="2400" dirty="0"/>
              <a:t>Appropriate alternative: </a:t>
            </a:r>
            <a:r>
              <a:rPr lang="en-US" altLang="zh-CN" sz="2400" b="1" dirty="0"/>
              <a:t>Little</a:t>
            </a:r>
            <a:r>
              <a:rPr lang="en-US" altLang="zh-CN" sz="2400" dirty="0"/>
              <a:t> research has been conducted into job stress in universities.</a:t>
            </a:r>
          </a:p>
        </p:txBody>
      </p:sp>
      <p:sp>
        <p:nvSpPr>
          <p:cNvPr id="5" name="文本框 4">
            <a:extLst>
              <a:ext uri="{FF2B5EF4-FFF2-40B4-BE49-F238E27FC236}">
                <a16:creationId xmlns:a16="http://schemas.microsoft.com/office/drawing/2014/main" id="{EEC0DAED-0C91-65A1-E0E8-1FC788E4899F}"/>
              </a:ext>
            </a:extLst>
          </p:cNvPr>
          <p:cNvSpPr txBox="1"/>
          <p:nvPr/>
        </p:nvSpPr>
        <p:spPr>
          <a:xfrm>
            <a:off x="457200" y="1268760"/>
            <a:ext cx="8046640" cy="1815882"/>
          </a:xfrm>
          <a:prstGeom prst="rect">
            <a:avLst/>
          </a:prstGeom>
          <a:noFill/>
        </p:spPr>
        <p:txBody>
          <a:bodyPr wrap="square">
            <a:spAutoFit/>
          </a:bodyPr>
          <a:lstStyle/>
          <a:p>
            <a:pPr marL="0" indent="0" algn="just">
              <a:buNone/>
            </a:pPr>
            <a:r>
              <a:rPr lang="en-US" altLang="zh-CN" sz="2800" dirty="0"/>
              <a:t>a) Using “not + adjectives or/and adverbs</a:t>
            </a:r>
          </a:p>
          <a:p>
            <a:pPr marL="0" indent="0" algn="just">
              <a:buNone/>
            </a:pPr>
            <a:r>
              <a:rPr lang="en-US" altLang="zh-CN" sz="2800" dirty="0"/>
              <a:t>Writers should avoid the overuse of negative forms such as, “not many”, “not much” and sentence patterns that highlight the negative aspect of an item.</a:t>
            </a:r>
          </a:p>
        </p:txBody>
      </p:sp>
    </p:spTree>
    <p:extLst>
      <p:ext uri="{BB962C8B-B14F-4D97-AF65-F5344CB8AC3E}">
        <p14:creationId xmlns:p14="http://schemas.microsoft.com/office/powerpoint/2010/main" val="2358976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9. Negativity</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857403"/>
          </a:xfrm>
        </p:spPr>
        <p:txBody>
          <a:bodyPr>
            <a:normAutofit fontScale="92500" lnSpcReduction="20000"/>
          </a:bodyPr>
          <a:lstStyle/>
          <a:p>
            <a:pPr marL="0" indent="0" algn="just">
              <a:buNone/>
            </a:pPr>
            <a:r>
              <a:rPr lang="en-US" altLang="zh-CN" sz="3000" dirty="0"/>
              <a:t>a) Using “not + adjectives or/and adverbs</a:t>
            </a:r>
          </a:p>
          <a:p>
            <a:pPr marL="0" indent="0" algn="just">
              <a:buNone/>
            </a:pPr>
            <a:r>
              <a:rPr lang="en-US" altLang="zh-CN" sz="3000" dirty="0"/>
              <a:t>Writers should avoid the overuse of negative forms such as, “not many”, “not much” and sentence patterns that highlight the negative aspect of an item.</a:t>
            </a:r>
          </a:p>
          <a:p>
            <a:pPr marL="0" indent="0" algn="just">
              <a:buNone/>
            </a:pPr>
            <a:endParaRPr lang="en-US" altLang="zh-CN" sz="2000" dirty="0"/>
          </a:p>
          <a:p>
            <a:pPr marL="0" indent="0" algn="just">
              <a:buNone/>
            </a:pPr>
            <a:endParaRPr lang="en-US" altLang="zh-CN" sz="2000" dirty="0"/>
          </a:p>
          <a:p>
            <a:pPr marL="0" indent="0" algn="just">
              <a:buNone/>
            </a:pPr>
            <a:r>
              <a:rPr lang="en-US" altLang="zh-CN" sz="2600" dirty="0"/>
              <a:t>Example 2</a:t>
            </a:r>
          </a:p>
          <a:p>
            <a:pPr marL="0" indent="0" algn="just">
              <a:buNone/>
            </a:pPr>
            <a:r>
              <a:rPr lang="en-US" altLang="zh-CN" sz="2600" dirty="0"/>
              <a:t>Inappropriate version: These software/tools, however, are intended for advanced users, or too general with results that </a:t>
            </a:r>
            <a:r>
              <a:rPr lang="en-US" altLang="zh-CN" sz="2600" b="1" dirty="0"/>
              <a:t>are not so accurate </a:t>
            </a:r>
            <a:r>
              <a:rPr lang="en-US" altLang="zh-CN" sz="2600" dirty="0"/>
              <a:t>[92].</a:t>
            </a:r>
          </a:p>
          <a:p>
            <a:pPr marL="0" indent="0" algn="just">
              <a:buNone/>
            </a:pPr>
            <a:endParaRPr lang="en-US" altLang="zh-CN" sz="2600" dirty="0"/>
          </a:p>
          <a:p>
            <a:pPr marL="0" indent="0" algn="just">
              <a:buNone/>
            </a:pPr>
            <a:r>
              <a:rPr lang="en-US" altLang="zh-CN" sz="2600" dirty="0"/>
              <a:t>Appropriate alternative: These software/tools, however, are intended for advanced users [98], or too general with results that </a:t>
            </a:r>
            <a:r>
              <a:rPr lang="en-US" altLang="zh-CN" sz="2600" b="1" dirty="0"/>
              <a:t>are inaccurate </a:t>
            </a:r>
            <a:r>
              <a:rPr lang="en-US" altLang="zh-CN" sz="2600" dirty="0"/>
              <a:t>[92].</a:t>
            </a:r>
          </a:p>
          <a:p>
            <a:pPr marL="0" indent="0" algn="just">
              <a:buNone/>
            </a:pPr>
            <a:endParaRPr lang="en-US" altLang="zh-CN" sz="2000" dirty="0"/>
          </a:p>
          <a:p>
            <a:pPr marL="0" indent="0" algn="just">
              <a:buNone/>
            </a:pPr>
            <a:endParaRPr lang="en-US" altLang="zh-CN" sz="2000" dirty="0"/>
          </a:p>
          <a:p>
            <a:pPr marL="0" indent="0" algn="just">
              <a:buNone/>
            </a:pPr>
            <a:endParaRPr lang="en-US" altLang="zh-CN" sz="2000" dirty="0"/>
          </a:p>
        </p:txBody>
      </p:sp>
    </p:spTree>
    <p:extLst>
      <p:ext uri="{BB962C8B-B14F-4D97-AF65-F5344CB8AC3E}">
        <p14:creationId xmlns:p14="http://schemas.microsoft.com/office/powerpoint/2010/main" val="1433772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706090"/>
          </a:xfrm>
        </p:spPr>
        <p:txBody>
          <a:bodyPr>
            <a:normAutofit fontScale="90000"/>
          </a:bodyPr>
          <a:lstStyle/>
          <a:p>
            <a:r>
              <a:rPr lang="en-US" altLang="zh-CN" sz="4400" dirty="0"/>
              <a:t>9. Negativity</a:t>
            </a:r>
            <a:endParaRPr lang="zh-CN" altLang="en-US"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77170" y="1196752"/>
            <a:ext cx="8229600" cy="4824536"/>
          </a:xfrm>
        </p:spPr>
        <p:txBody>
          <a:bodyPr>
            <a:normAutofit fontScale="92500" lnSpcReduction="20000"/>
          </a:bodyPr>
          <a:lstStyle/>
          <a:p>
            <a:pPr marL="0" indent="0" algn="just">
              <a:buNone/>
            </a:pPr>
            <a:endParaRPr lang="en-US" altLang="zh-CN" sz="2000" dirty="0"/>
          </a:p>
          <a:p>
            <a:pPr marL="0" indent="0" algn="just">
              <a:buNone/>
            </a:pPr>
            <a:r>
              <a:rPr lang="en-US" altLang="zh-CN" sz="3000" dirty="0"/>
              <a:t>Here are a few examples of negative forms and their positive equivalents.</a:t>
            </a:r>
          </a:p>
          <a:p>
            <a:pPr marL="0" indent="0" algn="just">
              <a:buNone/>
            </a:pPr>
            <a:r>
              <a:rPr lang="en-US" altLang="zh-CN" sz="3000" b="1" dirty="0"/>
              <a:t>Negative form</a:t>
            </a:r>
            <a:r>
              <a:rPr lang="en-US" altLang="zh-CN" sz="3000" dirty="0"/>
              <a:t>	</a:t>
            </a:r>
            <a:r>
              <a:rPr lang="en-US" altLang="zh-CN" sz="3000" b="1" dirty="0"/>
              <a:t>Positive equivalent</a:t>
            </a:r>
          </a:p>
          <a:p>
            <a:pPr marL="0" indent="0" algn="just">
              <a:buNone/>
            </a:pPr>
            <a:r>
              <a:rPr lang="en-US" altLang="zh-CN" sz="3000" dirty="0"/>
              <a:t>not able		unable</a:t>
            </a:r>
          </a:p>
          <a:p>
            <a:pPr marL="0" indent="0" algn="just">
              <a:buNone/>
            </a:pPr>
            <a:r>
              <a:rPr lang="en-US" altLang="zh-CN" sz="3000" dirty="0"/>
              <a:t>not clear		unclear</a:t>
            </a:r>
          </a:p>
          <a:p>
            <a:pPr marL="0" indent="0" algn="just">
              <a:buNone/>
            </a:pPr>
            <a:r>
              <a:rPr lang="en-US" altLang="zh-CN" sz="3000" dirty="0"/>
              <a:t>not different		alike/similar</a:t>
            </a:r>
          </a:p>
          <a:p>
            <a:pPr marL="0" indent="0" algn="just">
              <a:buNone/>
            </a:pPr>
            <a:r>
              <a:rPr lang="en-US" altLang="zh-CN" sz="3000" dirty="0"/>
              <a:t>not many		few</a:t>
            </a:r>
          </a:p>
          <a:p>
            <a:pPr marL="0" indent="0" algn="just">
              <a:buNone/>
            </a:pPr>
            <a:r>
              <a:rPr lang="en-US" altLang="zh-CN" sz="3000" dirty="0"/>
              <a:t>not possible		impossible</a:t>
            </a:r>
          </a:p>
          <a:p>
            <a:pPr marL="0" indent="0" algn="just">
              <a:buNone/>
            </a:pPr>
            <a:r>
              <a:rPr lang="en-US" altLang="zh-CN" sz="3000" dirty="0"/>
              <a:t>not the same as	different from</a:t>
            </a:r>
          </a:p>
          <a:p>
            <a:pPr marL="0" indent="0" algn="just">
              <a:buNone/>
            </a:pPr>
            <a:r>
              <a:rPr lang="en-US" altLang="zh-CN" sz="3000" dirty="0"/>
              <a:t>not often		rarely</a:t>
            </a:r>
          </a:p>
          <a:p>
            <a:pPr marL="0" indent="0" algn="just">
              <a:buNone/>
            </a:pPr>
            <a:endParaRPr lang="en-US" altLang="zh-CN" sz="2000" dirty="0"/>
          </a:p>
        </p:txBody>
      </p:sp>
    </p:spTree>
    <p:extLst>
      <p:ext uri="{BB962C8B-B14F-4D97-AF65-F5344CB8AC3E}">
        <p14:creationId xmlns:p14="http://schemas.microsoft.com/office/powerpoint/2010/main" val="1038003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706090"/>
          </a:xfrm>
        </p:spPr>
        <p:txBody>
          <a:bodyPr>
            <a:normAutofit fontScale="90000"/>
          </a:bodyPr>
          <a:lstStyle/>
          <a:p>
            <a:r>
              <a:rPr lang="en-US" altLang="zh-CN" sz="4400" dirty="0"/>
              <a:t>9. Negativity</a:t>
            </a:r>
            <a:endParaRPr lang="zh-CN" altLang="en-US"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74957" y="2996952"/>
            <a:ext cx="8229600" cy="3384376"/>
          </a:xfrm>
        </p:spPr>
        <p:txBody>
          <a:bodyPr>
            <a:normAutofit/>
          </a:bodyPr>
          <a:lstStyle/>
          <a:p>
            <a:pPr marL="0" indent="0" algn="just">
              <a:buNone/>
            </a:pPr>
            <a:r>
              <a:rPr lang="en-US" altLang="zh-CN" sz="2400" dirty="0"/>
              <a:t>Example</a:t>
            </a:r>
          </a:p>
          <a:p>
            <a:pPr marL="0" indent="0" algn="just">
              <a:buNone/>
            </a:pPr>
            <a:r>
              <a:rPr lang="en-US" altLang="zh-CN" sz="2400" dirty="0"/>
              <a:t>Inappropriate version: Table 9.7 shows that amino-acid composition and its variant are not </a:t>
            </a:r>
            <a:r>
              <a:rPr lang="en-US" altLang="zh-CN" sz="2400" b="1" dirty="0"/>
              <a:t>good features</a:t>
            </a:r>
            <a:r>
              <a:rPr lang="en-US" altLang="zh-CN" sz="2400" dirty="0"/>
              <a:t> for subcellular localization. AA method performs </a:t>
            </a:r>
            <a:r>
              <a:rPr lang="en-US" altLang="zh-CN" sz="2400" b="1" dirty="0"/>
              <a:t>the worst</a:t>
            </a:r>
            <a:r>
              <a:rPr lang="en-US" altLang="zh-CN" sz="2400" dirty="0"/>
              <a:t>.</a:t>
            </a:r>
          </a:p>
          <a:p>
            <a:pPr marL="0" indent="0" algn="just">
              <a:buNone/>
            </a:pPr>
            <a:r>
              <a:rPr lang="en-US" altLang="zh-CN" sz="2400" dirty="0"/>
              <a:t>Appropriate alternative: Table 9.7 shows that amino-acid composition and its variant </a:t>
            </a:r>
            <a:r>
              <a:rPr lang="en-US" altLang="zh-CN" sz="2400" b="1" dirty="0"/>
              <a:t>are ineffective determinants </a:t>
            </a:r>
            <a:r>
              <a:rPr lang="en-US" altLang="zh-CN" sz="2400" dirty="0"/>
              <a:t>of subcellular localization. Among all methods, the AA method </a:t>
            </a:r>
            <a:r>
              <a:rPr lang="en-US" altLang="zh-CN" sz="2400" b="1" dirty="0"/>
              <a:t>performs most unsatisfactorily</a:t>
            </a:r>
            <a:r>
              <a:rPr lang="en-US" altLang="zh-CN" sz="2400" dirty="0"/>
              <a:t>.</a:t>
            </a:r>
          </a:p>
        </p:txBody>
      </p:sp>
      <p:sp>
        <p:nvSpPr>
          <p:cNvPr id="5" name="文本框 4">
            <a:extLst>
              <a:ext uri="{FF2B5EF4-FFF2-40B4-BE49-F238E27FC236}">
                <a16:creationId xmlns:a16="http://schemas.microsoft.com/office/drawing/2014/main" id="{CDF3EA6B-7D6D-9E68-AC32-1C78F6B4B16D}"/>
              </a:ext>
            </a:extLst>
          </p:cNvPr>
          <p:cNvSpPr txBox="1"/>
          <p:nvPr/>
        </p:nvSpPr>
        <p:spPr>
          <a:xfrm>
            <a:off x="403766" y="908720"/>
            <a:ext cx="8300791" cy="1815882"/>
          </a:xfrm>
          <a:prstGeom prst="rect">
            <a:avLst/>
          </a:prstGeom>
          <a:noFill/>
        </p:spPr>
        <p:txBody>
          <a:bodyPr wrap="square">
            <a:spAutoFit/>
          </a:bodyPr>
          <a:lstStyle/>
          <a:p>
            <a:pPr marL="0" indent="0" algn="just">
              <a:buNone/>
            </a:pPr>
            <a:r>
              <a:rPr lang="en-US" altLang="zh-CN" sz="2800" dirty="0"/>
              <a:t>b) Very strong negative words</a:t>
            </a:r>
          </a:p>
          <a:p>
            <a:pPr marL="0" indent="0" algn="just">
              <a:buNone/>
            </a:pPr>
            <a:r>
              <a:rPr lang="en-US" altLang="zh-CN" sz="2800" dirty="0"/>
              <a:t>Writers should avoid using words such as “useless” and “the worst” and use more cautious language to express negative ideas.</a:t>
            </a:r>
          </a:p>
        </p:txBody>
      </p:sp>
    </p:spTree>
    <p:extLst>
      <p:ext uri="{BB962C8B-B14F-4D97-AF65-F5344CB8AC3E}">
        <p14:creationId xmlns:p14="http://schemas.microsoft.com/office/powerpoint/2010/main" val="3448894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10. Imprecise terminology</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3752" y="3630504"/>
            <a:ext cx="8229600" cy="2500179"/>
          </a:xfrm>
        </p:spPr>
        <p:txBody>
          <a:bodyPr>
            <a:normAutofit/>
          </a:bodyPr>
          <a:lstStyle/>
          <a:p>
            <a:pPr marL="0" indent="0" algn="just">
              <a:buNone/>
            </a:pPr>
            <a:r>
              <a:rPr lang="en-US" altLang="zh-CN" sz="2400" dirty="0"/>
              <a:t>Example 1</a:t>
            </a:r>
          </a:p>
          <a:p>
            <a:pPr marL="0" indent="0" algn="just">
              <a:buNone/>
            </a:pPr>
            <a:r>
              <a:rPr lang="en-US" altLang="zh-CN" sz="2400" dirty="0"/>
              <a:t>Inappropriate version: </a:t>
            </a:r>
            <a:r>
              <a:rPr lang="en-US" altLang="zh-CN" sz="2400" b="1" dirty="0"/>
              <a:t>Many things </a:t>
            </a:r>
            <a:r>
              <a:rPr lang="en-US" altLang="zh-CN" sz="2400" dirty="0"/>
              <a:t>need to be considered when discussing this issue.</a:t>
            </a:r>
          </a:p>
          <a:p>
            <a:pPr marL="0" indent="0" algn="just">
              <a:buNone/>
            </a:pPr>
            <a:r>
              <a:rPr lang="en-US" altLang="zh-CN" sz="2400" dirty="0"/>
              <a:t>Appropriate alternative: </a:t>
            </a:r>
            <a:r>
              <a:rPr lang="en-US" altLang="zh-CN" sz="2400" b="1" dirty="0"/>
              <a:t>A variety of factors </a:t>
            </a:r>
            <a:r>
              <a:rPr lang="en-US" altLang="zh-CN" sz="2400" dirty="0"/>
              <a:t>need to be considered when discussing this issue.</a:t>
            </a:r>
          </a:p>
          <a:p>
            <a:pPr marL="0" indent="0" algn="just">
              <a:buNone/>
            </a:pPr>
            <a:endParaRPr lang="en-US" altLang="zh-CN" sz="2000" dirty="0"/>
          </a:p>
        </p:txBody>
      </p:sp>
      <p:sp>
        <p:nvSpPr>
          <p:cNvPr id="5" name="文本框 4">
            <a:extLst>
              <a:ext uri="{FF2B5EF4-FFF2-40B4-BE49-F238E27FC236}">
                <a16:creationId xmlns:a16="http://schemas.microsoft.com/office/drawing/2014/main" id="{E9F8F363-4643-2B2E-2E50-10FC723AD3D9}"/>
              </a:ext>
            </a:extLst>
          </p:cNvPr>
          <p:cNvSpPr txBox="1"/>
          <p:nvPr/>
        </p:nvSpPr>
        <p:spPr>
          <a:xfrm>
            <a:off x="457200" y="980728"/>
            <a:ext cx="8399784" cy="2246769"/>
          </a:xfrm>
          <a:prstGeom prst="rect">
            <a:avLst/>
          </a:prstGeom>
          <a:noFill/>
        </p:spPr>
        <p:txBody>
          <a:bodyPr wrap="square">
            <a:spAutoFit/>
          </a:bodyPr>
          <a:lstStyle/>
          <a:p>
            <a:pPr marL="0" indent="0" algn="just">
              <a:buNone/>
            </a:pPr>
            <a:r>
              <a:rPr lang="en-US" altLang="zh-CN" sz="2800" dirty="0"/>
              <a:t>Academic communication is precise and explicit to prevent misunderstanding. Words such as “thing”, “someone” “something”, and other similarly vague terms are not used. Writing can be made more precise by avoiding the use of the following items.</a:t>
            </a:r>
          </a:p>
        </p:txBody>
      </p:sp>
    </p:spTree>
    <p:extLst>
      <p:ext uri="{BB962C8B-B14F-4D97-AF65-F5344CB8AC3E}">
        <p14:creationId xmlns:p14="http://schemas.microsoft.com/office/powerpoint/2010/main" val="952257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10. Imprecise terminology</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4857403"/>
          </a:xfrm>
        </p:spPr>
        <p:txBody>
          <a:bodyPr>
            <a:normAutofit/>
          </a:bodyPr>
          <a:lstStyle/>
          <a:p>
            <a:pPr marL="0" indent="0" algn="just">
              <a:buNone/>
            </a:pPr>
            <a:r>
              <a:rPr lang="en-US" altLang="zh-CN" sz="2800" dirty="0"/>
              <a:t>Academic communication is precise and explicit to prevent misunderstanding. Words such as “thing”, “someone” “something”, and other similarly vague terms are not used. Writing can be made more precise by avoiding the use of the following items.</a:t>
            </a:r>
          </a:p>
          <a:p>
            <a:pPr marL="0" indent="0" algn="just">
              <a:buNone/>
            </a:pPr>
            <a:endParaRPr lang="en-US" altLang="zh-CN" sz="2000" dirty="0"/>
          </a:p>
          <a:p>
            <a:pPr marL="0" indent="0" algn="just">
              <a:buNone/>
            </a:pPr>
            <a:r>
              <a:rPr lang="en-US" altLang="zh-CN" sz="2400" dirty="0"/>
              <a:t>Example 2</a:t>
            </a:r>
          </a:p>
          <a:p>
            <a:pPr marL="0" indent="0" algn="just">
              <a:buNone/>
            </a:pPr>
            <a:r>
              <a:rPr lang="en-US" altLang="zh-CN" sz="2400" dirty="0"/>
              <a:t>Inappropriate version: This issue concerns </a:t>
            </a:r>
            <a:r>
              <a:rPr lang="en-US" altLang="zh-CN" sz="2400" b="1" dirty="0"/>
              <a:t>everybody</a:t>
            </a:r>
            <a:r>
              <a:rPr lang="en-US" altLang="zh-CN" sz="2400" dirty="0"/>
              <a:t>.</a:t>
            </a:r>
          </a:p>
          <a:p>
            <a:pPr marL="0" indent="0" algn="just">
              <a:buNone/>
            </a:pPr>
            <a:r>
              <a:rPr lang="en-US" altLang="zh-CN" sz="2400" dirty="0"/>
              <a:t>Appropriate alternative: This issue concerns the </a:t>
            </a:r>
            <a:r>
              <a:rPr lang="en-US" altLang="zh-CN" sz="2400" b="1" dirty="0"/>
              <a:t>general public of Hong Kong</a:t>
            </a:r>
            <a:r>
              <a:rPr lang="en-US" altLang="zh-CN" sz="2400" dirty="0"/>
              <a:t>.</a:t>
            </a:r>
          </a:p>
          <a:p>
            <a:pPr marL="0" indent="0" algn="just">
              <a:buNone/>
            </a:pPr>
            <a:endParaRPr lang="en-US" altLang="zh-CN" sz="2000" dirty="0"/>
          </a:p>
        </p:txBody>
      </p:sp>
    </p:spTree>
    <p:extLst>
      <p:ext uri="{BB962C8B-B14F-4D97-AF65-F5344CB8AC3E}">
        <p14:creationId xmlns:p14="http://schemas.microsoft.com/office/powerpoint/2010/main" val="1234586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0"/>
            <a:ext cx="8229600" cy="850106"/>
          </a:xfrm>
        </p:spPr>
        <p:txBody>
          <a:bodyPr>
            <a:normAutofit/>
          </a:bodyPr>
          <a:lstStyle/>
          <a:p>
            <a:r>
              <a:rPr lang="en-US" altLang="zh-CN" sz="3600" dirty="0"/>
              <a:t>11. Incorrect use of “it”</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274480" y="620687"/>
            <a:ext cx="8229600" cy="1368153"/>
          </a:xfrm>
        </p:spPr>
        <p:txBody>
          <a:bodyPr>
            <a:normAutofit lnSpcReduction="10000"/>
          </a:bodyPr>
          <a:lstStyle/>
          <a:p>
            <a:pPr marL="0" indent="0" algn="just">
              <a:buNone/>
            </a:pPr>
            <a:r>
              <a:rPr lang="en-US" altLang="zh-CN" sz="2800" dirty="0"/>
              <a:t>a) Using “it” when the reference is not clear</a:t>
            </a:r>
          </a:p>
          <a:p>
            <a:pPr marL="0" indent="0" algn="just">
              <a:buNone/>
            </a:pPr>
            <a:r>
              <a:rPr lang="en-US" altLang="zh-CN" sz="2800" dirty="0"/>
              <a:t>The pronoun “it” should not be used when the item it is referring to is not clear.</a:t>
            </a:r>
          </a:p>
          <a:p>
            <a:pPr marL="0" indent="0" algn="just">
              <a:buNone/>
            </a:pPr>
            <a:endParaRPr lang="en-US" altLang="zh-CN" sz="2000" dirty="0"/>
          </a:p>
        </p:txBody>
      </p:sp>
      <p:sp>
        <p:nvSpPr>
          <p:cNvPr id="5" name="文本框 4">
            <a:extLst>
              <a:ext uri="{FF2B5EF4-FFF2-40B4-BE49-F238E27FC236}">
                <a16:creationId xmlns:a16="http://schemas.microsoft.com/office/drawing/2014/main" id="{CE1729B0-3257-2380-9852-2C4B3186F61A}"/>
              </a:ext>
            </a:extLst>
          </p:cNvPr>
          <p:cNvSpPr txBox="1"/>
          <p:nvPr/>
        </p:nvSpPr>
        <p:spPr>
          <a:xfrm>
            <a:off x="256662" y="2087463"/>
            <a:ext cx="8867328" cy="3785652"/>
          </a:xfrm>
          <a:prstGeom prst="rect">
            <a:avLst/>
          </a:prstGeom>
          <a:noFill/>
        </p:spPr>
        <p:txBody>
          <a:bodyPr wrap="square">
            <a:spAutoFit/>
          </a:bodyPr>
          <a:lstStyle/>
          <a:p>
            <a:pPr marL="0" indent="0" algn="just">
              <a:buNone/>
            </a:pPr>
            <a:r>
              <a:rPr lang="en-US" altLang="zh-CN" sz="2400" dirty="0"/>
              <a:t>Example</a:t>
            </a:r>
          </a:p>
          <a:p>
            <a:pPr marL="0" indent="0" algn="just">
              <a:buNone/>
            </a:pPr>
            <a:r>
              <a:rPr lang="en-US" altLang="zh-CN" sz="2400" dirty="0"/>
              <a:t>Inappropriate version:</a:t>
            </a:r>
          </a:p>
          <a:p>
            <a:pPr marL="0" indent="0" algn="just">
              <a:buNone/>
            </a:pPr>
            <a:r>
              <a:rPr lang="en-US" altLang="zh-CN" sz="2400" dirty="0"/>
              <a:t>The circuit diagram of the proposed active quasi-circulator is shown in Fig. 2. </a:t>
            </a:r>
            <a:r>
              <a:rPr lang="en-US" altLang="zh-CN" sz="2400" b="1" dirty="0"/>
              <a:t>Its</a:t>
            </a:r>
            <a:r>
              <a:rPr lang="en-US" altLang="zh-CN" sz="2400" dirty="0"/>
              <a:t> typology is similar to that formed by cascading four single stage distributed amplifiers.</a:t>
            </a:r>
          </a:p>
          <a:p>
            <a:pPr marL="0" indent="0" algn="just">
              <a:buNone/>
            </a:pPr>
            <a:endParaRPr lang="en-US" altLang="zh-CN" sz="2400" dirty="0"/>
          </a:p>
          <a:p>
            <a:pPr marL="0" indent="0" algn="just">
              <a:buNone/>
            </a:pPr>
            <a:r>
              <a:rPr lang="en-US" altLang="zh-CN" sz="2400" dirty="0"/>
              <a:t>Appropriate alternative:</a:t>
            </a:r>
          </a:p>
          <a:p>
            <a:pPr marL="0" indent="0" algn="just">
              <a:buNone/>
            </a:pPr>
            <a:r>
              <a:rPr lang="en-US" altLang="zh-CN" sz="2400" dirty="0"/>
              <a:t>The circuit diagram of the proposed active quasi-circulator is shown in Fig. 2. The typology of the active quasi-circulator is similar to that formed by cascading four single stage distributed amplifiers.</a:t>
            </a:r>
          </a:p>
        </p:txBody>
      </p:sp>
    </p:spTree>
    <p:extLst>
      <p:ext uri="{BB962C8B-B14F-4D97-AF65-F5344CB8AC3E}">
        <p14:creationId xmlns:p14="http://schemas.microsoft.com/office/powerpoint/2010/main" val="3955378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11. Incorrect use of “it”</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23528" y="3212976"/>
            <a:ext cx="8229600" cy="2697163"/>
          </a:xfrm>
        </p:spPr>
        <p:txBody>
          <a:bodyPr>
            <a:normAutofit/>
          </a:bodyPr>
          <a:lstStyle/>
          <a:p>
            <a:pPr marL="0" indent="0" algn="just">
              <a:buNone/>
            </a:pPr>
            <a:r>
              <a:rPr lang="en-US" altLang="zh-CN" sz="2400" dirty="0"/>
              <a:t>Example</a:t>
            </a:r>
          </a:p>
          <a:p>
            <a:pPr marL="0" indent="0" algn="just">
              <a:buNone/>
            </a:pPr>
            <a:r>
              <a:rPr lang="en-US" altLang="zh-CN" sz="2400" dirty="0"/>
              <a:t>Inappropriate version: The study provides a practical framework. </a:t>
            </a:r>
            <a:r>
              <a:rPr lang="en-US" altLang="zh-CN" sz="2400" b="1" dirty="0"/>
              <a:t>It is because </a:t>
            </a:r>
            <a:r>
              <a:rPr lang="en-US" altLang="zh-CN" sz="2400" dirty="0"/>
              <a:t>it is based on empirical data.</a:t>
            </a:r>
          </a:p>
          <a:p>
            <a:pPr marL="0" indent="0" algn="just">
              <a:buNone/>
            </a:pPr>
            <a:endParaRPr lang="en-US" altLang="zh-CN" sz="2400" dirty="0"/>
          </a:p>
          <a:p>
            <a:pPr marL="0" indent="0" algn="just">
              <a:buNone/>
            </a:pPr>
            <a:r>
              <a:rPr lang="en-US" altLang="zh-CN" sz="2400" dirty="0"/>
              <a:t>Appropriate alternative: The study provides a practical framework. </a:t>
            </a:r>
            <a:r>
              <a:rPr lang="en-US" altLang="zh-CN" sz="2400" b="1" dirty="0"/>
              <a:t>This is because </a:t>
            </a:r>
            <a:r>
              <a:rPr lang="en-US" altLang="zh-CN" sz="2400" dirty="0"/>
              <a:t>it is based on empirical data.</a:t>
            </a:r>
          </a:p>
          <a:p>
            <a:pPr marL="0" indent="0" algn="just">
              <a:buNone/>
            </a:pPr>
            <a:endParaRPr lang="en-US" altLang="zh-CN" sz="2000" dirty="0"/>
          </a:p>
        </p:txBody>
      </p:sp>
      <p:sp>
        <p:nvSpPr>
          <p:cNvPr id="5" name="文本框 4">
            <a:extLst>
              <a:ext uri="{FF2B5EF4-FFF2-40B4-BE49-F238E27FC236}">
                <a16:creationId xmlns:a16="http://schemas.microsoft.com/office/drawing/2014/main" id="{2B50F6CA-971F-B4F5-11F0-13B1C143FD5D}"/>
              </a:ext>
            </a:extLst>
          </p:cNvPr>
          <p:cNvSpPr txBox="1"/>
          <p:nvPr/>
        </p:nvSpPr>
        <p:spPr>
          <a:xfrm>
            <a:off x="323528" y="1076991"/>
            <a:ext cx="8640960" cy="1815882"/>
          </a:xfrm>
          <a:prstGeom prst="rect">
            <a:avLst/>
          </a:prstGeom>
          <a:noFill/>
        </p:spPr>
        <p:txBody>
          <a:bodyPr wrap="square">
            <a:spAutoFit/>
          </a:bodyPr>
          <a:lstStyle/>
          <a:p>
            <a:pPr marL="0" indent="0" algn="just">
              <a:buNone/>
            </a:pPr>
            <a:r>
              <a:rPr lang="en-US" altLang="zh-CN" sz="2800" dirty="0"/>
              <a:t>b) Using “it” instead of “this”</a:t>
            </a:r>
          </a:p>
          <a:p>
            <a:pPr marL="0" indent="0" algn="just">
              <a:buNone/>
            </a:pPr>
            <a:r>
              <a:rPr lang="en-US" altLang="zh-CN" sz="2800" dirty="0"/>
              <a:t>“It” cannot be used to point to an earlier sentence as it is a pronoun that is generally used to refer to an item. To refer back to an earlier sentence, “this” should be used.</a:t>
            </a:r>
          </a:p>
        </p:txBody>
      </p:sp>
    </p:spTree>
    <p:extLst>
      <p:ext uri="{BB962C8B-B14F-4D97-AF65-F5344CB8AC3E}">
        <p14:creationId xmlns:p14="http://schemas.microsoft.com/office/powerpoint/2010/main" val="23825436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600" dirty="0"/>
              <a:t>12. Subjective language</a:t>
            </a:r>
            <a:endParaRPr lang="zh-CN" altLang="en-US" sz="36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395536" y="3157223"/>
            <a:ext cx="8229600" cy="3816424"/>
          </a:xfrm>
        </p:spPr>
        <p:txBody>
          <a:bodyPr>
            <a:normAutofit/>
          </a:bodyPr>
          <a:lstStyle/>
          <a:p>
            <a:pPr marL="0" indent="0" algn="just">
              <a:buNone/>
            </a:pPr>
            <a:r>
              <a:rPr lang="en-US" altLang="zh-CN" sz="2400" dirty="0"/>
              <a:t>Example</a:t>
            </a:r>
          </a:p>
          <a:p>
            <a:pPr marL="0" indent="0" algn="just">
              <a:buNone/>
            </a:pPr>
            <a:r>
              <a:rPr lang="en-US" altLang="zh-CN" sz="2400" dirty="0"/>
              <a:t>Inappropriate version: Research shows that Di-n-butyl phthalate (DBP) </a:t>
            </a:r>
            <a:r>
              <a:rPr lang="en-US" altLang="zh-CN" sz="2400" b="1" dirty="0"/>
              <a:t>is one of the most wonderful </a:t>
            </a:r>
            <a:r>
              <a:rPr lang="en-US" altLang="zh-CN" sz="2400" dirty="0"/>
              <a:t>PAEs and </a:t>
            </a:r>
            <a:r>
              <a:rPr lang="en-US" altLang="zh-CN" sz="2400" b="1" dirty="0"/>
              <a:t>always</a:t>
            </a:r>
            <a:r>
              <a:rPr lang="en-US" altLang="zh-CN" sz="2400" dirty="0"/>
              <a:t> used as a plasticizer in the manufacture of non-vinyl commercial products. </a:t>
            </a:r>
          </a:p>
          <a:p>
            <a:pPr marL="0" indent="0" algn="just">
              <a:buNone/>
            </a:pPr>
            <a:endParaRPr lang="en-US" altLang="zh-CN" sz="2400" dirty="0"/>
          </a:p>
          <a:p>
            <a:pPr marL="0" indent="0" algn="just">
              <a:buNone/>
            </a:pPr>
            <a:r>
              <a:rPr lang="en-US" altLang="zh-CN" sz="2400" dirty="0"/>
              <a:t>Appropriate alternative: Di-n-butyl phthalate (DBP) </a:t>
            </a:r>
            <a:r>
              <a:rPr lang="en-US" altLang="zh-CN" sz="2400" b="1" dirty="0"/>
              <a:t>is one of the most common </a:t>
            </a:r>
            <a:r>
              <a:rPr lang="en-US" altLang="zh-CN" sz="2400" dirty="0"/>
              <a:t>PAEs and </a:t>
            </a:r>
            <a:r>
              <a:rPr lang="en-US" altLang="zh-CN" sz="2400" b="1" dirty="0"/>
              <a:t>mainly</a:t>
            </a:r>
            <a:r>
              <a:rPr lang="en-US" altLang="zh-CN" sz="2400" dirty="0"/>
              <a:t> used as a plasticizer in the manufacture of non-vinyl commercial products (Lau et al. 2005, Staples et al. 2011). </a:t>
            </a:r>
          </a:p>
        </p:txBody>
      </p:sp>
      <p:sp>
        <p:nvSpPr>
          <p:cNvPr id="5" name="文本框 4">
            <a:extLst>
              <a:ext uri="{FF2B5EF4-FFF2-40B4-BE49-F238E27FC236}">
                <a16:creationId xmlns:a16="http://schemas.microsoft.com/office/drawing/2014/main" id="{1DEBDBFA-C574-76D6-F7ED-77F20EA60BD4}"/>
              </a:ext>
            </a:extLst>
          </p:cNvPr>
          <p:cNvSpPr txBox="1"/>
          <p:nvPr/>
        </p:nvSpPr>
        <p:spPr>
          <a:xfrm>
            <a:off x="395536" y="908720"/>
            <a:ext cx="8496944" cy="2246769"/>
          </a:xfrm>
          <a:prstGeom prst="rect">
            <a:avLst/>
          </a:prstGeom>
          <a:noFill/>
        </p:spPr>
        <p:txBody>
          <a:bodyPr wrap="square">
            <a:spAutoFit/>
          </a:bodyPr>
          <a:lstStyle/>
          <a:p>
            <a:pPr marL="0" indent="0" algn="just">
              <a:buNone/>
            </a:pPr>
            <a:r>
              <a:rPr lang="en-US" altLang="zh-CN" sz="2800" dirty="0"/>
              <a:t>Subjective expressions should be avoided because statements made should be factual, impersonal and unemotional. They should also be logical and supported by academically sound sources to strengthen one’s arguments.</a:t>
            </a:r>
          </a:p>
        </p:txBody>
      </p:sp>
    </p:spTree>
    <p:extLst>
      <p:ext uri="{BB962C8B-B14F-4D97-AF65-F5344CB8AC3E}">
        <p14:creationId xmlns:p14="http://schemas.microsoft.com/office/powerpoint/2010/main" val="383418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CE5D-E188-2CDA-4B50-B356CD140CB8}"/>
              </a:ext>
            </a:extLst>
          </p:cNvPr>
          <p:cNvSpPr>
            <a:spLocks noGrp="1"/>
          </p:cNvSpPr>
          <p:nvPr>
            <p:ph type="title"/>
          </p:nvPr>
        </p:nvSpPr>
        <p:spPr/>
        <p:txBody>
          <a:bodyPr>
            <a:normAutofit/>
          </a:bodyPr>
          <a:lstStyle/>
          <a:p>
            <a:r>
              <a:rPr lang="en-US" altLang="zh-CN" sz="4000" dirty="0"/>
              <a:t>Type 3- Abstracts</a:t>
            </a:r>
            <a:endParaRPr lang="zh-CN" altLang="en-US" sz="4000" dirty="0"/>
          </a:p>
        </p:txBody>
      </p:sp>
      <p:sp>
        <p:nvSpPr>
          <p:cNvPr id="3" name="内容占位符 2">
            <a:extLst>
              <a:ext uri="{FF2B5EF4-FFF2-40B4-BE49-F238E27FC236}">
                <a16:creationId xmlns:a16="http://schemas.microsoft.com/office/drawing/2014/main" id="{F531F5D1-C098-5473-B5E9-C4919524DE15}"/>
              </a:ext>
            </a:extLst>
          </p:cNvPr>
          <p:cNvSpPr>
            <a:spLocks noGrp="1"/>
          </p:cNvSpPr>
          <p:nvPr>
            <p:ph idx="1"/>
          </p:nvPr>
        </p:nvSpPr>
        <p:spPr>
          <a:xfrm>
            <a:off x="457200" y="1600200"/>
            <a:ext cx="8229600" cy="3484983"/>
          </a:xfrm>
        </p:spPr>
        <p:txBody>
          <a:bodyPr>
            <a:normAutofit/>
          </a:bodyPr>
          <a:lstStyle/>
          <a:p>
            <a:pPr algn="just"/>
            <a:r>
              <a:rPr lang="en-US" altLang="zh-CN" sz="2800" dirty="0"/>
              <a:t>Concise summaries of an academic article, book or research project, abstracts are an important example of academic writing. </a:t>
            </a:r>
          </a:p>
          <a:p>
            <a:pPr algn="just"/>
            <a:r>
              <a:rPr lang="en-US" altLang="zh-CN" sz="2800" dirty="0"/>
              <a:t>The purpose of an abstract is to provide the audience with a quick understanding of the work’s main ideas and findings, helping them decide whether it is worth going through.</a:t>
            </a:r>
            <a:endParaRPr lang="zh-CN" altLang="en-US" sz="2800" dirty="0"/>
          </a:p>
        </p:txBody>
      </p:sp>
    </p:spTree>
    <p:extLst>
      <p:ext uri="{BB962C8B-B14F-4D97-AF65-F5344CB8AC3E}">
        <p14:creationId xmlns:p14="http://schemas.microsoft.com/office/powerpoint/2010/main" val="38825206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468560" y="44624"/>
            <a:ext cx="9875440" cy="1143000"/>
          </a:xfrm>
        </p:spPr>
        <p:txBody>
          <a:bodyPr>
            <a:noAutofit/>
          </a:bodyPr>
          <a:lstStyle/>
          <a:p>
            <a:r>
              <a:rPr lang="en-US" altLang="zh-CN" sz="3600" dirty="0"/>
              <a:t>Academic Writing Style Guide</a:t>
            </a:r>
            <a:br>
              <a:rPr lang="en-US" altLang="zh-CN" sz="3600" dirty="0"/>
            </a:br>
            <a:r>
              <a:rPr lang="en-US" altLang="zh-CN" sz="3600" dirty="0"/>
              <a:t>Adopting Appropriate Academic Style</a:t>
            </a:r>
            <a:endParaRPr lang="zh-CN" altLang="en-US" sz="3600"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a:xfrm>
            <a:off x="228600" y="1412776"/>
            <a:ext cx="8686800" cy="4525963"/>
          </a:xfrm>
        </p:spPr>
        <p:txBody>
          <a:bodyPr>
            <a:normAutofit/>
          </a:bodyPr>
          <a:lstStyle/>
          <a:p>
            <a:pPr algn="just"/>
            <a:r>
              <a:rPr lang="en-US" altLang="zh-CN" sz="2800" dirty="0"/>
              <a:t>Hedging (using cautious language)</a:t>
            </a:r>
          </a:p>
          <a:p>
            <a:pPr lvl="1" algn="just"/>
            <a:r>
              <a:rPr lang="en-US" altLang="zh-CN" dirty="0"/>
              <a:t>Academics communicate their message in a tentative (less emphatic or forceful) manner instead of using an assertive tone to avoid being challenged or </a:t>
            </a:r>
            <a:r>
              <a:rPr lang="en-US" altLang="zh-CN" dirty="0" err="1"/>
              <a:t>criticised</a:t>
            </a:r>
            <a:r>
              <a:rPr lang="en-US" altLang="zh-CN" dirty="0"/>
              <a:t>. This is true when they critique fellow researchers or make claims about their own research. The technique used to make their statements more cautious is called hedging.</a:t>
            </a:r>
          </a:p>
          <a:p>
            <a:pPr algn="just"/>
            <a:endParaRPr lang="en-US" altLang="zh-CN" dirty="0"/>
          </a:p>
          <a:p>
            <a:pPr marL="0" indent="0" algn="just">
              <a:buNone/>
            </a:pPr>
            <a:endParaRPr lang="en-US" altLang="zh-CN" dirty="0"/>
          </a:p>
        </p:txBody>
      </p:sp>
    </p:spTree>
    <p:extLst>
      <p:ext uri="{BB962C8B-B14F-4D97-AF65-F5344CB8AC3E}">
        <p14:creationId xmlns:p14="http://schemas.microsoft.com/office/powerpoint/2010/main" val="2695711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468560" y="44624"/>
            <a:ext cx="9875440" cy="1143000"/>
          </a:xfrm>
        </p:spPr>
        <p:txBody>
          <a:bodyPr>
            <a:noAutofit/>
          </a:bodyPr>
          <a:lstStyle/>
          <a:p>
            <a:r>
              <a:rPr lang="en-US" altLang="zh-CN" sz="3600" dirty="0"/>
              <a:t>Academic Writing Style Guide</a:t>
            </a:r>
            <a:br>
              <a:rPr lang="en-US" altLang="zh-CN" sz="3600" dirty="0"/>
            </a:br>
            <a:r>
              <a:rPr lang="en-US" altLang="zh-CN" sz="3600" dirty="0"/>
              <a:t>Adopting Appropriate Academic Style</a:t>
            </a:r>
            <a:endParaRPr lang="zh-CN" altLang="en-US" sz="3600"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p:txBody>
          <a:bodyPr>
            <a:normAutofit/>
          </a:bodyPr>
          <a:lstStyle/>
          <a:p>
            <a:endParaRPr lang="en-US" altLang="zh-CN" dirty="0"/>
          </a:p>
          <a:p>
            <a:r>
              <a:rPr lang="en-US" altLang="zh-CN" sz="2800" dirty="0"/>
              <a:t>Avoid using overly assertive expressions such as:</a:t>
            </a:r>
          </a:p>
          <a:p>
            <a:pPr lvl="1"/>
            <a:r>
              <a:rPr lang="en-US" altLang="zh-CN" dirty="0"/>
              <a:t>clearly	obviously	without a doubt	certainly</a:t>
            </a:r>
          </a:p>
          <a:p>
            <a:pPr lvl="1"/>
            <a:r>
              <a:rPr lang="en-US" altLang="zh-CN" dirty="0"/>
              <a:t>undoubtedly	definitely	there is no doubt that	absolutely</a:t>
            </a:r>
          </a:p>
          <a:p>
            <a:endParaRPr lang="en-US" altLang="zh-CN" dirty="0"/>
          </a:p>
          <a:p>
            <a:pPr marL="0" indent="0">
              <a:buNone/>
            </a:pPr>
            <a:endParaRPr lang="en-US" altLang="zh-CN" dirty="0"/>
          </a:p>
        </p:txBody>
      </p:sp>
    </p:spTree>
    <p:extLst>
      <p:ext uri="{BB962C8B-B14F-4D97-AF65-F5344CB8AC3E}">
        <p14:creationId xmlns:p14="http://schemas.microsoft.com/office/powerpoint/2010/main" val="38699855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29EDB-873A-09C2-D985-AE495F65C63D}"/>
              </a:ext>
            </a:extLst>
          </p:cNvPr>
          <p:cNvSpPr>
            <a:spLocks noGrp="1"/>
          </p:cNvSpPr>
          <p:nvPr>
            <p:ph type="title"/>
          </p:nvPr>
        </p:nvSpPr>
        <p:spPr>
          <a:xfrm>
            <a:off x="-468560" y="44624"/>
            <a:ext cx="9875440" cy="1143000"/>
          </a:xfrm>
        </p:spPr>
        <p:txBody>
          <a:bodyPr>
            <a:noAutofit/>
          </a:bodyPr>
          <a:lstStyle/>
          <a:p>
            <a:r>
              <a:rPr lang="en-US" altLang="zh-CN" sz="3600" dirty="0"/>
              <a:t>Academic Writing Style Guide</a:t>
            </a:r>
            <a:br>
              <a:rPr lang="en-US" altLang="zh-CN" sz="3600" dirty="0"/>
            </a:br>
            <a:r>
              <a:rPr lang="en-US" altLang="zh-CN" sz="3600" dirty="0"/>
              <a:t>Adopting Appropriate Academic Style</a:t>
            </a:r>
            <a:endParaRPr lang="zh-CN" altLang="en-US" sz="3600" dirty="0"/>
          </a:p>
        </p:txBody>
      </p:sp>
      <p:sp>
        <p:nvSpPr>
          <p:cNvPr id="6" name="内容占位符 5">
            <a:extLst>
              <a:ext uri="{FF2B5EF4-FFF2-40B4-BE49-F238E27FC236}">
                <a16:creationId xmlns:a16="http://schemas.microsoft.com/office/drawing/2014/main" id="{D98D3BC6-C28E-E9D7-78A8-B3EF9BD18376}"/>
              </a:ext>
            </a:extLst>
          </p:cNvPr>
          <p:cNvSpPr>
            <a:spLocks noGrp="1"/>
          </p:cNvSpPr>
          <p:nvPr>
            <p:ph idx="1"/>
          </p:nvPr>
        </p:nvSpPr>
        <p:spPr/>
        <p:txBody>
          <a:bodyPr>
            <a:normAutofit/>
          </a:bodyPr>
          <a:lstStyle/>
          <a:p>
            <a:r>
              <a:rPr lang="en-US" altLang="zh-CN" sz="2800" dirty="0"/>
              <a:t>Words such as “always”, “never”, “every” and “all” convey a strong message of certainty which may not be accurate or applicable to all situations. Writers also ‘hedge’ their claims by using:</a:t>
            </a:r>
          </a:p>
          <a:p>
            <a:pPr lvl="1"/>
            <a:r>
              <a:rPr lang="en-US" altLang="zh-CN" sz="2400" dirty="0"/>
              <a:t>a) Useful hedging verbs; </a:t>
            </a:r>
          </a:p>
          <a:p>
            <a:pPr lvl="1"/>
            <a:r>
              <a:rPr lang="en-US" altLang="zh-CN" sz="2400" dirty="0"/>
              <a:t>b) Useful modal verbs for hedging; </a:t>
            </a:r>
          </a:p>
          <a:p>
            <a:pPr lvl="1"/>
            <a:r>
              <a:rPr lang="en-US" altLang="zh-CN" sz="2400" dirty="0"/>
              <a:t>c) Useful adverbs for hedging; </a:t>
            </a:r>
          </a:p>
          <a:p>
            <a:pPr lvl="1"/>
            <a:r>
              <a:rPr lang="en-US" altLang="zh-CN" sz="2400" dirty="0"/>
              <a:t>d) Useful adjectives for hedging; </a:t>
            </a:r>
          </a:p>
          <a:p>
            <a:pPr lvl="1"/>
            <a:r>
              <a:rPr lang="en-US" altLang="zh-CN" sz="2400" dirty="0"/>
              <a:t>e) Useful nouns for hedging</a:t>
            </a:r>
          </a:p>
        </p:txBody>
      </p:sp>
    </p:spTree>
    <p:extLst>
      <p:ext uri="{BB962C8B-B14F-4D97-AF65-F5344CB8AC3E}">
        <p14:creationId xmlns:p14="http://schemas.microsoft.com/office/powerpoint/2010/main" val="19922506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a) Useful hedging verbs</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251520" y="1052736"/>
            <a:ext cx="8784976" cy="5616624"/>
          </a:xfrm>
        </p:spPr>
        <p:txBody>
          <a:bodyPr>
            <a:noAutofit/>
          </a:bodyPr>
          <a:lstStyle/>
          <a:p>
            <a:pPr marL="0" indent="0" algn="just">
              <a:buNone/>
            </a:pPr>
            <a:r>
              <a:rPr lang="en-US" altLang="zh-CN" sz="2800" dirty="0"/>
              <a:t>Hedging verbs such as “suggest”, “indicate”, “estimate” and “imply”, “appear” and “seem to”, “tend to” are frequently used in academic writing to reduce the strength of claims.</a:t>
            </a:r>
          </a:p>
          <a:p>
            <a:pPr marL="0" indent="0" algn="just">
              <a:buNone/>
            </a:pPr>
            <a:endParaRPr lang="en-US" altLang="zh-CN" sz="2000" dirty="0"/>
          </a:p>
          <a:p>
            <a:pPr marL="0" indent="0" algn="just">
              <a:buNone/>
            </a:pPr>
            <a:r>
              <a:rPr lang="en-US" altLang="zh-CN" sz="2400" dirty="0"/>
              <a:t>Example 1</a:t>
            </a:r>
          </a:p>
          <a:p>
            <a:pPr marL="0" indent="0" algn="just">
              <a:buNone/>
            </a:pPr>
            <a:r>
              <a:rPr lang="en-US" altLang="zh-CN" sz="2400" dirty="0"/>
              <a:t>Inappropriate version: ANNs are unstable predictors and the proposed model (Jin &amp; Zhang, 2011) has a roughly 20% error rate in forecasting, </a:t>
            </a:r>
            <a:r>
              <a:rPr lang="en-US" altLang="zh-CN" sz="2400" b="1" dirty="0"/>
              <a:t>proving</a:t>
            </a:r>
            <a:r>
              <a:rPr lang="en-US" altLang="zh-CN" sz="2400" dirty="0"/>
              <a:t> that allocation of an evaluated risk may be distorted.</a:t>
            </a:r>
          </a:p>
          <a:p>
            <a:pPr marL="0" indent="0" algn="just">
              <a:buNone/>
            </a:pPr>
            <a:endParaRPr lang="en-US" altLang="zh-CN" sz="2400" dirty="0"/>
          </a:p>
          <a:p>
            <a:pPr marL="0" indent="0" algn="just">
              <a:buNone/>
            </a:pPr>
            <a:r>
              <a:rPr lang="en-US" altLang="zh-CN" sz="2400" dirty="0"/>
              <a:t>Appropriate alternative: ANNs are unstable predictors and the proposed model (Jin &amp; Zhang, 2011) has a roughly 20% error rate in forecasting, </a:t>
            </a:r>
            <a:r>
              <a:rPr lang="en-US" altLang="zh-CN" sz="2400" b="1" dirty="0"/>
              <a:t>suggesting</a:t>
            </a:r>
            <a:r>
              <a:rPr lang="en-US" altLang="zh-CN" sz="2400" dirty="0"/>
              <a:t> that allocation of an evaluated risk may be distorted.</a:t>
            </a:r>
          </a:p>
          <a:p>
            <a:pPr marL="0" indent="0" algn="just">
              <a:buNone/>
            </a:pPr>
            <a:endParaRPr lang="en-US" altLang="zh-CN" sz="2000" dirty="0"/>
          </a:p>
        </p:txBody>
      </p:sp>
    </p:spTree>
    <p:extLst>
      <p:ext uri="{BB962C8B-B14F-4D97-AF65-F5344CB8AC3E}">
        <p14:creationId xmlns:p14="http://schemas.microsoft.com/office/powerpoint/2010/main" val="9473580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a) Useful hedging verbs</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67544" y="1268760"/>
            <a:ext cx="8219256" cy="5472608"/>
          </a:xfrm>
        </p:spPr>
        <p:txBody>
          <a:bodyPr>
            <a:normAutofit/>
          </a:bodyPr>
          <a:lstStyle/>
          <a:p>
            <a:pPr marL="0" indent="0" algn="just">
              <a:buNone/>
            </a:pPr>
            <a:r>
              <a:rPr lang="en-US" altLang="zh-CN" sz="2800" dirty="0"/>
              <a:t>Hedging verbs such as “suggest”, “indicate”, “estimate” and “imply”, “appear” and “seem to”, “tend to” are frequently used in academic writing to reduce the strength of claims.</a:t>
            </a:r>
          </a:p>
          <a:p>
            <a:pPr marL="0" indent="0" algn="just">
              <a:buNone/>
            </a:pPr>
            <a:endParaRPr lang="en-US" altLang="zh-CN" sz="2000" dirty="0"/>
          </a:p>
          <a:p>
            <a:pPr marL="0" indent="0" algn="just">
              <a:buNone/>
            </a:pPr>
            <a:r>
              <a:rPr lang="en-US" altLang="zh-CN" sz="2400" dirty="0"/>
              <a:t>Example 2</a:t>
            </a:r>
          </a:p>
          <a:p>
            <a:pPr marL="0" indent="0" algn="just">
              <a:buNone/>
            </a:pPr>
            <a:r>
              <a:rPr lang="en-US" altLang="zh-CN" sz="2400" dirty="0"/>
              <a:t>Inappropriate version: This is </a:t>
            </a:r>
            <a:r>
              <a:rPr lang="en-US" altLang="zh-CN" sz="2400" b="1" dirty="0"/>
              <a:t>certainly not </a:t>
            </a:r>
            <a:r>
              <a:rPr lang="en-US" altLang="zh-CN" sz="2400" dirty="0"/>
              <a:t>the case for the ultrasound process since the chloride ion is restricted to the bulk-aqueous phase.</a:t>
            </a:r>
          </a:p>
          <a:p>
            <a:pPr marL="0" indent="0" algn="just">
              <a:buNone/>
            </a:pPr>
            <a:endParaRPr lang="en-US" altLang="zh-CN" sz="2400" dirty="0"/>
          </a:p>
          <a:p>
            <a:pPr marL="0" indent="0" algn="just">
              <a:buNone/>
            </a:pPr>
            <a:r>
              <a:rPr lang="en-US" altLang="zh-CN" sz="2400" dirty="0"/>
              <a:t>Appropriate alternative: This does not </a:t>
            </a:r>
            <a:r>
              <a:rPr lang="en-US" altLang="zh-CN" sz="2400" b="1" dirty="0"/>
              <a:t>appear</a:t>
            </a:r>
            <a:r>
              <a:rPr lang="en-US" altLang="zh-CN" sz="2400" dirty="0"/>
              <a:t> to be the case for the ultrasound process since the chloride ion is restricted to the bulk-aqueous phase. </a:t>
            </a:r>
          </a:p>
          <a:p>
            <a:pPr marL="0" indent="0" algn="just">
              <a:buNone/>
            </a:pPr>
            <a:endParaRPr lang="en-US" altLang="zh-CN" sz="2000" dirty="0"/>
          </a:p>
        </p:txBody>
      </p:sp>
    </p:spTree>
    <p:extLst>
      <p:ext uri="{BB962C8B-B14F-4D97-AF65-F5344CB8AC3E}">
        <p14:creationId xmlns:p14="http://schemas.microsoft.com/office/powerpoint/2010/main" val="815085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b) Useful modal verbs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64318" y="1254770"/>
            <a:ext cx="8229600" cy="5328592"/>
          </a:xfrm>
        </p:spPr>
        <p:txBody>
          <a:bodyPr>
            <a:noAutofit/>
          </a:bodyPr>
          <a:lstStyle/>
          <a:p>
            <a:pPr marL="0" indent="0" algn="just">
              <a:buNone/>
            </a:pPr>
            <a:r>
              <a:rPr lang="en-US" altLang="zh-CN" sz="2800" dirty="0"/>
              <a:t>Modal verbs are used to reduce the certainty of the writer’s claims and make them more tentative. Examples of modal verbs are “may”, “might”, “can” and “could”.</a:t>
            </a:r>
          </a:p>
          <a:p>
            <a:pPr marL="0" indent="0" algn="just">
              <a:buNone/>
            </a:pPr>
            <a:endParaRPr lang="en-US" altLang="zh-CN" sz="2000" dirty="0"/>
          </a:p>
          <a:p>
            <a:pPr marL="0" indent="0" algn="just">
              <a:buNone/>
            </a:pPr>
            <a:r>
              <a:rPr lang="en-US" altLang="zh-CN" sz="2400" dirty="0"/>
              <a:t>Example 1</a:t>
            </a:r>
          </a:p>
          <a:p>
            <a:pPr marL="0" indent="0" algn="just">
              <a:buNone/>
            </a:pPr>
            <a:r>
              <a:rPr lang="en-US" altLang="zh-CN" sz="2400" dirty="0"/>
              <a:t>Inappropriate version: Though the model was developed based on the regeneration process, the model can </a:t>
            </a:r>
            <a:r>
              <a:rPr lang="en-US" altLang="zh-CN" sz="2400" b="1" dirty="0"/>
              <a:t>without a doubt </a:t>
            </a:r>
            <a:r>
              <a:rPr lang="en-US" altLang="zh-CN" sz="2400" dirty="0"/>
              <a:t>be applied for the dehumidification process.</a:t>
            </a:r>
          </a:p>
          <a:p>
            <a:pPr marL="0" indent="0" algn="just">
              <a:buNone/>
            </a:pPr>
            <a:endParaRPr lang="en-US" altLang="zh-CN" sz="2400" dirty="0"/>
          </a:p>
          <a:p>
            <a:pPr marL="0" indent="0" algn="just">
              <a:buNone/>
            </a:pPr>
            <a:r>
              <a:rPr lang="en-US" altLang="zh-CN" sz="2400" dirty="0"/>
              <a:t>Appropriate alternative: Though the model was developed based on the regeneration process, the model </a:t>
            </a:r>
            <a:r>
              <a:rPr lang="en-US" altLang="zh-CN" sz="2400" b="1" dirty="0"/>
              <a:t>could be </a:t>
            </a:r>
            <a:r>
              <a:rPr lang="en-US" altLang="zh-CN" sz="2400" dirty="0"/>
              <a:t>applied for the dehumidification process.</a:t>
            </a:r>
          </a:p>
          <a:p>
            <a:pPr marL="0" indent="0" algn="just">
              <a:buNone/>
            </a:pPr>
            <a:endParaRPr lang="en-US" altLang="zh-CN" sz="2000" dirty="0"/>
          </a:p>
        </p:txBody>
      </p:sp>
    </p:spTree>
    <p:extLst>
      <p:ext uri="{BB962C8B-B14F-4D97-AF65-F5344CB8AC3E}">
        <p14:creationId xmlns:p14="http://schemas.microsoft.com/office/powerpoint/2010/main" val="20417657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b) Useful modal verbs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328592"/>
          </a:xfrm>
        </p:spPr>
        <p:txBody>
          <a:bodyPr>
            <a:normAutofit/>
          </a:bodyPr>
          <a:lstStyle/>
          <a:p>
            <a:pPr marL="0" indent="0" algn="just">
              <a:buNone/>
            </a:pPr>
            <a:r>
              <a:rPr lang="en-US" altLang="zh-CN" sz="2800" dirty="0"/>
              <a:t>Modal verbs are used to reduce the certainty of the writer’s claims and make them more tentative. Examples of modal verbs are “may”, “might”, “can” and “could”.</a:t>
            </a:r>
            <a:endParaRPr lang="en-US" altLang="zh-CN" sz="2000" dirty="0"/>
          </a:p>
          <a:p>
            <a:pPr marL="0" indent="0" algn="just">
              <a:buNone/>
            </a:pPr>
            <a:endParaRPr lang="en-US" altLang="zh-CN" sz="2000" dirty="0"/>
          </a:p>
          <a:p>
            <a:pPr marL="0" indent="0" algn="just">
              <a:buNone/>
            </a:pPr>
            <a:r>
              <a:rPr lang="en-US" altLang="zh-CN" sz="2400" dirty="0"/>
              <a:t>Example 2</a:t>
            </a:r>
          </a:p>
          <a:p>
            <a:pPr marL="0" indent="0" algn="just">
              <a:buNone/>
            </a:pPr>
            <a:r>
              <a:rPr lang="en-US" altLang="zh-CN" sz="2400" dirty="0"/>
              <a:t>Inappropriate version: The proposed model </a:t>
            </a:r>
            <a:r>
              <a:rPr lang="en-US" altLang="zh-CN" sz="2400" b="1" dirty="0"/>
              <a:t>will </a:t>
            </a:r>
            <a:r>
              <a:rPr lang="en-US" altLang="zh-CN" sz="2400" dirty="0"/>
              <a:t>improve the rate of error detection.</a:t>
            </a:r>
          </a:p>
          <a:p>
            <a:pPr marL="0" indent="0" algn="just">
              <a:buNone/>
            </a:pPr>
            <a:endParaRPr lang="en-US" altLang="zh-CN" sz="2400" dirty="0"/>
          </a:p>
          <a:p>
            <a:pPr marL="0" indent="0" algn="just">
              <a:buNone/>
            </a:pPr>
            <a:r>
              <a:rPr lang="en-US" altLang="zh-CN" sz="2400" dirty="0"/>
              <a:t>Appropriate alternative: The proposed model </a:t>
            </a:r>
            <a:r>
              <a:rPr lang="en-US" altLang="zh-CN" sz="2400" b="1" dirty="0"/>
              <a:t>may</a:t>
            </a:r>
            <a:r>
              <a:rPr lang="en-US" altLang="zh-CN" sz="2400" dirty="0"/>
              <a:t> improve the rate of error detection.</a:t>
            </a:r>
          </a:p>
        </p:txBody>
      </p:sp>
    </p:spTree>
    <p:extLst>
      <p:ext uri="{BB962C8B-B14F-4D97-AF65-F5344CB8AC3E}">
        <p14:creationId xmlns:p14="http://schemas.microsoft.com/office/powerpoint/2010/main" val="27948762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c) Useful adverbs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328592"/>
          </a:xfrm>
        </p:spPr>
        <p:txBody>
          <a:bodyPr>
            <a:noAutofit/>
          </a:bodyPr>
          <a:lstStyle/>
          <a:p>
            <a:pPr marL="0" indent="0" algn="just">
              <a:buNone/>
            </a:pPr>
            <a:r>
              <a:rPr lang="en-US" altLang="zh-CN" sz="2800" dirty="0"/>
              <a:t>Adverbs are often used when a writer wishes to be cautious when making observations. Some examples are listed below:</a:t>
            </a:r>
          </a:p>
          <a:p>
            <a:pPr marL="0" indent="0" algn="just">
              <a:buNone/>
            </a:pPr>
            <a:r>
              <a:rPr lang="en-US" altLang="zh-CN" sz="2400" b="1" dirty="0"/>
              <a:t>Probably possibly perhaps arguably apparently seemingly presumably conceivably generally largely primarily   predominantly   mainly  usually	</a:t>
            </a:r>
            <a:r>
              <a:rPr lang="en-US" altLang="zh-CN" sz="2000" dirty="0"/>
              <a:t>	</a:t>
            </a:r>
          </a:p>
          <a:p>
            <a:pPr marL="0" indent="0" algn="just">
              <a:buNone/>
            </a:pPr>
            <a:endParaRPr lang="en-US" altLang="zh-CN" sz="2000" dirty="0"/>
          </a:p>
          <a:p>
            <a:pPr marL="0" indent="0" algn="just">
              <a:buNone/>
            </a:pPr>
            <a:r>
              <a:rPr lang="en-US" altLang="zh-CN" sz="2400" dirty="0"/>
              <a:t>Example 1</a:t>
            </a:r>
          </a:p>
          <a:p>
            <a:pPr marL="0" indent="0" algn="just">
              <a:buNone/>
            </a:pPr>
            <a:r>
              <a:rPr lang="en-US" altLang="zh-CN" sz="2400" dirty="0"/>
              <a:t>Inappropriate version: </a:t>
            </a:r>
            <a:r>
              <a:rPr lang="en-US" altLang="zh-CN" sz="2400" dirty="0" err="1"/>
              <a:t>Fossilisation</a:t>
            </a:r>
            <a:r>
              <a:rPr lang="en-US" altLang="zh-CN" sz="2400" dirty="0"/>
              <a:t> accounts for many language errors that occur in the writing of adults.</a:t>
            </a:r>
          </a:p>
          <a:p>
            <a:pPr marL="0" indent="0" algn="just">
              <a:buNone/>
            </a:pPr>
            <a:endParaRPr lang="en-US" altLang="zh-CN" sz="2400" dirty="0"/>
          </a:p>
          <a:p>
            <a:pPr marL="0" indent="0" algn="just">
              <a:buNone/>
            </a:pPr>
            <a:r>
              <a:rPr lang="en-US" altLang="zh-CN" sz="2400" dirty="0"/>
              <a:t>Appropriate alternative: </a:t>
            </a:r>
            <a:r>
              <a:rPr lang="en-US" altLang="zh-CN" sz="2400" dirty="0" err="1"/>
              <a:t>Fossilisation</a:t>
            </a:r>
            <a:r>
              <a:rPr lang="en-US" altLang="zh-CN" sz="2400" dirty="0"/>
              <a:t> </a:t>
            </a:r>
            <a:r>
              <a:rPr lang="en-US" altLang="zh-CN" sz="2400" b="1" dirty="0"/>
              <a:t>possibly</a:t>
            </a:r>
            <a:r>
              <a:rPr lang="en-US" altLang="zh-CN" sz="2400" dirty="0"/>
              <a:t> accounts for many language errors that occur in the writing of adults.</a:t>
            </a:r>
          </a:p>
        </p:txBody>
      </p:sp>
    </p:spTree>
    <p:extLst>
      <p:ext uri="{BB962C8B-B14F-4D97-AF65-F5344CB8AC3E}">
        <p14:creationId xmlns:p14="http://schemas.microsoft.com/office/powerpoint/2010/main" val="29501534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c) Useful adverbs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472608"/>
          </a:xfrm>
        </p:spPr>
        <p:txBody>
          <a:bodyPr>
            <a:noAutofit/>
          </a:bodyPr>
          <a:lstStyle/>
          <a:p>
            <a:pPr marL="0" indent="0" algn="just">
              <a:buNone/>
            </a:pPr>
            <a:r>
              <a:rPr lang="en-US" altLang="zh-CN" sz="2800" dirty="0"/>
              <a:t>Adverbs are often used when a writer wishes to be cautious when making observations. Some examples are listed below:</a:t>
            </a:r>
          </a:p>
          <a:p>
            <a:pPr marL="0" indent="0" algn="just">
              <a:buNone/>
            </a:pPr>
            <a:r>
              <a:rPr lang="en-US" altLang="zh-CN" sz="2400" b="1" dirty="0"/>
              <a:t>Probably possibly perhaps arguably apparently seemingly presumably conceivably generally largely primarily   predominantly   mainly  usually </a:t>
            </a:r>
            <a:r>
              <a:rPr lang="en-US" altLang="zh-CN" sz="2400" dirty="0"/>
              <a:t>	</a:t>
            </a:r>
          </a:p>
          <a:p>
            <a:pPr marL="0" indent="0" algn="just">
              <a:buNone/>
            </a:pPr>
            <a:endParaRPr lang="en-US" altLang="zh-CN" sz="2400" dirty="0"/>
          </a:p>
          <a:p>
            <a:pPr marL="0" indent="0" algn="just">
              <a:buNone/>
            </a:pPr>
            <a:r>
              <a:rPr lang="en-US" altLang="zh-CN" sz="2400" dirty="0"/>
              <a:t>Example 2</a:t>
            </a:r>
          </a:p>
          <a:p>
            <a:pPr marL="0" indent="0" algn="just">
              <a:buNone/>
            </a:pPr>
            <a:r>
              <a:rPr lang="en-US" altLang="zh-CN" sz="2400" dirty="0"/>
              <a:t>Inappropriate version: Support from parents has a large impact on a child’s academic success.</a:t>
            </a:r>
          </a:p>
          <a:p>
            <a:pPr marL="0" indent="0" algn="just">
              <a:buNone/>
            </a:pPr>
            <a:endParaRPr lang="en-US" altLang="zh-CN" sz="2400" dirty="0"/>
          </a:p>
          <a:p>
            <a:pPr marL="0" indent="0" algn="just">
              <a:buNone/>
            </a:pPr>
            <a:r>
              <a:rPr lang="en-US" altLang="zh-CN" sz="2400" dirty="0"/>
              <a:t>Appropriate alternative: Support from parents </a:t>
            </a:r>
            <a:r>
              <a:rPr lang="en-US" altLang="zh-CN" sz="2400" b="1" dirty="0"/>
              <a:t>arguably</a:t>
            </a:r>
            <a:r>
              <a:rPr lang="en-US" altLang="zh-CN" sz="2400" dirty="0"/>
              <a:t> has a large impact on a child’s academic success.</a:t>
            </a:r>
          </a:p>
        </p:txBody>
      </p:sp>
    </p:spTree>
    <p:extLst>
      <p:ext uri="{BB962C8B-B14F-4D97-AF65-F5344CB8AC3E}">
        <p14:creationId xmlns:p14="http://schemas.microsoft.com/office/powerpoint/2010/main" val="3701471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C98E-523C-DDB7-134D-92C04A7907F7}"/>
              </a:ext>
            </a:extLst>
          </p:cNvPr>
          <p:cNvSpPr>
            <a:spLocks noGrp="1"/>
          </p:cNvSpPr>
          <p:nvPr>
            <p:ph type="title"/>
          </p:nvPr>
        </p:nvSpPr>
        <p:spPr>
          <a:xfrm>
            <a:off x="457200" y="274638"/>
            <a:ext cx="8229600" cy="850106"/>
          </a:xfrm>
        </p:spPr>
        <p:txBody>
          <a:bodyPr>
            <a:normAutofit/>
          </a:bodyPr>
          <a:lstStyle/>
          <a:p>
            <a:r>
              <a:rPr lang="en-US" altLang="zh-CN" sz="3200" dirty="0"/>
              <a:t>d) Useful adjectives for hedging</a:t>
            </a:r>
            <a:endParaRPr lang="zh-CN" altLang="en-US" sz="3200" dirty="0"/>
          </a:p>
        </p:txBody>
      </p:sp>
      <p:sp>
        <p:nvSpPr>
          <p:cNvPr id="3" name="内容占位符 2">
            <a:extLst>
              <a:ext uri="{FF2B5EF4-FFF2-40B4-BE49-F238E27FC236}">
                <a16:creationId xmlns:a16="http://schemas.microsoft.com/office/drawing/2014/main" id="{46220FB6-FDD5-C46F-89C8-D3013BC4D575}"/>
              </a:ext>
            </a:extLst>
          </p:cNvPr>
          <p:cNvSpPr>
            <a:spLocks noGrp="1"/>
          </p:cNvSpPr>
          <p:nvPr>
            <p:ph idx="1"/>
          </p:nvPr>
        </p:nvSpPr>
        <p:spPr>
          <a:xfrm>
            <a:off x="457200" y="1268760"/>
            <a:ext cx="8229600" cy="5328592"/>
          </a:xfrm>
        </p:spPr>
        <p:txBody>
          <a:bodyPr>
            <a:noAutofit/>
          </a:bodyPr>
          <a:lstStyle/>
          <a:p>
            <a:pPr marL="0" indent="0" algn="just">
              <a:buNone/>
            </a:pPr>
            <a:r>
              <a:rPr lang="en-US" altLang="zh-CN" sz="2800" dirty="0"/>
              <a:t>Another technique to reduce the certainty of one’s claims is to use an adjective.</a:t>
            </a:r>
          </a:p>
          <a:p>
            <a:pPr marL="0" indent="0" algn="just">
              <a:buNone/>
            </a:pPr>
            <a:r>
              <a:rPr lang="en-US" altLang="zh-CN" sz="2400" b="1" dirty="0"/>
              <a:t>probable	possible	arguable	unlikely	likely</a:t>
            </a:r>
          </a:p>
          <a:p>
            <a:pPr marL="0" indent="0" algn="just">
              <a:buNone/>
            </a:pPr>
            <a:endParaRPr lang="en-US" altLang="zh-CN" sz="2000" dirty="0"/>
          </a:p>
          <a:p>
            <a:pPr marL="0" indent="0" algn="just">
              <a:buNone/>
            </a:pPr>
            <a:r>
              <a:rPr lang="en-US" altLang="zh-CN" sz="2400" dirty="0"/>
              <a:t>Example 1</a:t>
            </a:r>
          </a:p>
          <a:p>
            <a:pPr marL="0" indent="0" algn="just">
              <a:buNone/>
            </a:pPr>
            <a:r>
              <a:rPr lang="en-US" altLang="zh-CN" sz="2400" dirty="0"/>
              <a:t>Inappropriate version: The U.S. Environmental Protection Agency determined in 2000 that ATZ </a:t>
            </a:r>
            <a:r>
              <a:rPr lang="en-US" altLang="zh-CN" sz="2400" b="1" dirty="0"/>
              <a:t>does not </a:t>
            </a:r>
            <a:r>
              <a:rPr lang="en-US" altLang="zh-CN" sz="2400" dirty="0"/>
              <a:t>cause cancer in humans.</a:t>
            </a:r>
          </a:p>
          <a:p>
            <a:pPr marL="0" indent="0" algn="just">
              <a:buNone/>
            </a:pPr>
            <a:endParaRPr lang="en-US" altLang="zh-CN" sz="2400" dirty="0"/>
          </a:p>
          <a:p>
            <a:pPr marL="0" indent="0" algn="just">
              <a:buNone/>
            </a:pPr>
            <a:r>
              <a:rPr lang="en-US" altLang="zh-CN" sz="2400" dirty="0"/>
              <a:t>Appropriate alternative: The U.S. Environmental Agency determined in 2000 that ATZ is not </a:t>
            </a:r>
            <a:r>
              <a:rPr lang="en-US" altLang="zh-CN" sz="2400" b="1" dirty="0"/>
              <a:t>likely</a:t>
            </a:r>
            <a:r>
              <a:rPr lang="en-US" altLang="zh-CN" sz="2400" dirty="0"/>
              <a:t> to cause cancer in humans.</a:t>
            </a:r>
          </a:p>
          <a:p>
            <a:pPr marL="0" indent="0" algn="just">
              <a:buNone/>
            </a:pPr>
            <a:endParaRPr lang="en-US" altLang="zh-CN" sz="2000" dirty="0"/>
          </a:p>
        </p:txBody>
      </p:sp>
    </p:spTree>
    <p:extLst>
      <p:ext uri="{BB962C8B-B14F-4D97-AF65-F5344CB8AC3E}">
        <p14:creationId xmlns:p14="http://schemas.microsoft.com/office/powerpoint/2010/main" val="5658514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8992</TotalTime>
  <Words>11829</Words>
  <Application>Microsoft Office PowerPoint</Application>
  <PresentationFormat>全屏显示(4:3)</PresentationFormat>
  <Paragraphs>968</Paragraphs>
  <Slides>110</Slides>
  <Notes>81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110</vt:i4>
      </vt:variant>
    </vt:vector>
  </HeadingPairs>
  <TitlesOfParts>
    <vt:vector size="117" baseType="lpstr">
      <vt:lpstr>Montserrat</vt:lpstr>
      <vt:lpstr>Open Sans</vt:lpstr>
      <vt:lpstr>PingFang SC</vt:lpstr>
      <vt:lpstr>宋体</vt:lpstr>
      <vt:lpstr>Arial</vt:lpstr>
      <vt:lpstr>Calibri</vt:lpstr>
      <vt:lpstr>Office 主题</vt:lpstr>
      <vt:lpstr>Class3: Paper Writing Style</vt:lpstr>
      <vt:lpstr>PowerPoint 演示文稿</vt:lpstr>
      <vt:lpstr>PowerPoint 演示文稿</vt:lpstr>
      <vt:lpstr>What is academic writing?</vt:lpstr>
      <vt:lpstr>How is academic writing different from general writing?</vt:lpstr>
      <vt:lpstr>Types of academic writing</vt:lpstr>
      <vt:lpstr>Type 1- Research proposals</vt:lpstr>
      <vt:lpstr>Type 2-Dissertations</vt:lpstr>
      <vt:lpstr>Type 3- Abstracts</vt:lpstr>
      <vt:lpstr>Type 4- Research articles</vt:lpstr>
      <vt:lpstr>Academic writing styles</vt:lpstr>
      <vt:lpstr>Style 1- Descriptive writing</vt:lpstr>
      <vt:lpstr>Style 2- Analytical writing </vt:lpstr>
      <vt:lpstr>Style 3- Persuasive writing</vt:lpstr>
      <vt:lpstr>Style 4- Critical writing </vt:lpstr>
      <vt:lpstr>Importance of Good Academic Writing</vt:lpstr>
      <vt:lpstr>1. The Big Picture </vt:lpstr>
      <vt:lpstr>2. The Tone</vt:lpstr>
      <vt:lpstr>3. The Language</vt:lpstr>
      <vt:lpstr>4. Academic Conventions</vt:lpstr>
      <vt:lpstr>5. Evidence-Based Arguments</vt:lpstr>
      <vt:lpstr>6. Thesis-Driven Analysis</vt:lpstr>
      <vt:lpstr>7. Complexity and Higher-Order Thinking</vt:lpstr>
      <vt:lpstr>Make good writing style</vt:lpstr>
      <vt:lpstr>What makes good writing?</vt:lpstr>
      <vt:lpstr>Writing Style</vt:lpstr>
      <vt:lpstr>Writing Style</vt:lpstr>
      <vt:lpstr>Writing Style - Economy</vt:lpstr>
      <vt:lpstr>Economy</vt:lpstr>
      <vt:lpstr>Economy</vt:lpstr>
      <vt:lpstr>Writing Style - Tone</vt:lpstr>
      <vt:lpstr>PowerPoint 演示文稿</vt:lpstr>
      <vt:lpstr>Writing Style - Examples</vt:lpstr>
      <vt:lpstr>Writing Style - Balance</vt:lpstr>
      <vt:lpstr>Writing Style - Voice</vt:lpstr>
      <vt:lpstr>Obfuscation</vt:lpstr>
      <vt:lpstr>Obfuscation</vt:lpstr>
      <vt:lpstr>Obfuscation</vt:lpstr>
      <vt:lpstr>Obfuscation</vt:lpstr>
      <vt:lpstr>Writing Style - Straw men</vt:lpstr>
      <vt:lpstr>Writing Style – Reference and Citation</vt:lpstr>
      <vt:lpstr>Writing Style – Quotations</vt:lpstr>
      <vt:lpstr>Writing Style – Acknowledgements</vt:lpstr>
      <vt:lpstr>Style Specific</vt:lpstr>
      <vt:lpstr>PowerPoint 演示文稿</vt:lpstr>
      <vt:lpstr>Style Specific</vt:lpstr>
      <vt:lpstr>Style Specific – Sentence Structure</vt:lpstr>
      <vt:lpstr>Style Specific – Tense</vt:lpstr>
      <vt:lpstr>Style Specific – Repetition and parallelism</vt:lpstr>
      <vt:lpstr>Style Specific – Emphasis </vt:lpstr>
      <vt:lpstr>Style Specific – Choice of words </vt:lpstr>
      <vt:lpstr>Style Specific -- Misused words</vt:lpstr>
      <vt:lpstr>Style Specific -- Misused words</vt:lpstr>
      <vt:lpstr>Style Specific -- Misused words</vt:lpstr>
      <vt:lpstr>Style Specific -- Abbreviations</vt:lpstr>
      <vt:lpstr>Style Specific – Qualifiers</vt:lpstr>
      <vt:lpstr>Punctuation -- Stops</vt:lpstr>
      <vt:lpstr>Punctuation -- Commas</vt:lpstr>
      <vt:lpstr>Punctuation -- Colons and semicolons</vt:lpstr>
      <vt:lpstr>Punctuation -- Apostrophes</vt:lpstr>
      <vt:lpstr>Punctuation -- Quotation</vt:lpstr>
      <vt:lpstr>Punctuation -- Exclamations</vt:lpstr>
      <vt:lpstr>Punctuation -- Parentheses</vt:lpstr>
      <vt:lpstr>Punctuation -- Citations</vt:lpstr>
      <vt:lpstr>Academic Writing Style Guide  Key Problems to Avoid</vt:lpstr>
      <vt:lpstr>Academic Writing Style Guide  Key Problems to Avoid</vt:lpstr>
      <vt:lpstr>Academic Writing Style Guide  Avoiding inappropriate style</vt:lpstr>
      <vt:lpstr>1. Phrasal Verbs</vt:lpstr>
      <vt:lpstr>1. Phrasal Verbs</vt:lpstr>
      <vt:lpstr>2. Colloquial Expressions</vt:lpstr>
      <vt:lpstr>2. Colloquial Expressions</vt:lpstr>
      <vt:lpstr>3. Clichés</vt:lpstr>
      <vt:lpstr>3. Clichés</vt:lpstr>
      <vt:lpstr>4. Connectives at the beginning of each sentence</vt:lpstr>
      <vt:lpstr>4. Connectives at the beginning of each sentence</vt:lpstr>
      <vt:lpstr>5. Rhetorical questions</vt:lpstr>
      <vt:lpstr>6. Run-on expressions</vt:lpstr>
      <vt:lpstr>7. Contractions</vt:lpstr>
      <vt:lpstr>8. Personal reference</vt:lpstr>
      <vt:lpstr>8. Personal reference</vt:lpstr>
      <vt:lpstr>9. Negativity</vt:lpstr>
      <vt:lpstr>9. Negativity</vt:lpstr>
      <vt:lpstr>9. Negativity</vt:lpstr>
      <vt:lpstr>9. Negativity</vt:lpstr>
      <vt:lpstr>10. Imprecise terminology</vt:lpstr>
      <vt:lpstr>10. Imprecise terminology</vt:lpstr>
      <vt:lpstr>11. Incorrect use of “it”</vt:lpstr>
      <vt:lpstr>11. Incorrect use of “it”</vt:lpstr>
      <vt:lpstr>12. Subjective language</vt:lpstr>
      <vt:lpstr>Academic Writing Style Guide Adopting Appropriate Academic Style</vt:lpstr>
      <vt:lpstr>Academic Writing Style Guide Adopting Appropriate Academic Style</vt:lpstr>
      <vt:lpstr>Academic Writing Style Guide Adopting Appropriate Academic Style</vt:lpstr>
      <vt:lpstr>a) Useful hedging verbs</vt:lpstr>
      <vt:lpstr>a) Useful hedging verbs</vt:lpstr>
      <vt:lpstr>b) Useful modal verbs for hedging</vt:lpstr>
      <vt:lpstr>b) Useful modal verbs for hedging</vt:lpstr>
      <vt:lpstr>c) Useful adverbs for hedging</vt:lpstr>
      <vt:lpstr>c) Useful adverbs for hedging</vt:lpstr>
      <vt:lpstr>d) Useful adjectives for hedging</vt:lpstr>
      <vt:lpstr>d) Useful adjectives for hedging</vt:lpstr>
      <vt:lpstr>e) Useful nouns for hedging</vt:lpstr>
      <vt:lpstr>e) Useful nouns for hedging</vt:lpstr>
      <vt:lpstr>Structure and Writing Style</vt:lpstr>
      <vt:lpstr>Improving Academic Writing</vt:lpstr>
      <vt:lpstr>Improving Academic Writing</vt:lpstr>
      <vt:lpstr>Improving Academic Writing</vt:lpstr>
      <vt:lpstr>Evaluating Quality of Writing</vt:lpstr>
      <vt:lpstr>Evaluating Quality of Writing</vt:lpstr>
      <vt:lpstr>Evaluating Quality of Writing</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Writing</dc:title>
  <dc:creator>Lenovo User</dc:creator>
  <cp:lastModifiedBy>rongyes</cp:lastModifiedBy>
  <cp:revision>363</cp:revision>
  <dcterms:created xsi:type="dcterms:W3CDTF">2011-02-07T08:24:30Z</dcterms:created>
  <dcterms:modified xsi:type="dcterms:W3CDTF">2024-08-28T09:08:07Z</dcterms:modified>
</cp:coreProperties>
</file>