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tags/tag17.xml" ContentType="application/vnd.openxmlformats-officedocument.presentationml.tags+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9.xml" ContentType="application/vnd.openxmlformats-officedocument.presentationml.tags+xml"/>
  <Override PartName="/ppt/notesSlides/notesSlide53.xml" ContentType="application/vnd.openxmlformats-officedocument.presentationml.notesSlide+xml"/>
  <Override PartName="/ppt/tags/tag20.xml" ContentType="application/vnd.openxmlformats-officedocument.presentationml.tags+xml"/>
  <Override PartName="/ppt/notesSlides/notesSlide5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55.xml" ContentType="application/vnd.openxmlformats-officedocument.presentationml.notesSlide+xml"/>
  <Override PartName="/ppt/tags/tag23.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4.xml" ContentType="application/vnd.openxmlformats-officedocument.presentationml.tags+xml"/>
  <Override PartName="/ppt/notesSlides/notesSlide69.xml" ContentType="application/vnd.openxmlformats-officedocument.presentationml.notesSlide+xml"/>
  <Override PartName="/ppt/tags/tag25.xml" ContentType="application/vnd.openxmlformats-officedocument.presentationml.tags+xml"/>
  <Override PartName="/ppt/notesSlides/notesSlide70.xml" ContentType="application/vnd.openxmlformats-officedocument.presentationml.notesSlide+xml"/>
  <Override PartName="/ppt/tags/tag26.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27.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28.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29.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30.xml" ContentType="application/vnd.openxmlformats-officedocument.presentationml.tags+xml"/>
  <Override PartName="/ppt/notesSlides/notesSlide123.xml" ContentType="application/vnd.openxmlformats-officedocument.presentationml.notesSlide+xml"/>
  <Override PartName="/ppt/tags/tag31.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3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36.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48"/>
  </p:notesMasterIdLst>
  <p:handoutMasterIdLst>
    <p:handoutMasterId r:id="rId149"/>
  </p:handoutMasterIdLst>
  <p:sldIdLst>
    <p:sldId id="256" r:id="rId3"/>
    <p:sldId id="311" r:id="rId4"/>
    <p:sldId id="312" r:id="rId5"/>
    <p:sldId id="619" r:id="rId6"/>
    <p:sldId id="620" r:id="rId7"/>
    <p:sldId id="439" r:id="rId8"/>
    <p:sldId id="448" r:id="rId9"/>
    <p:sldId id="257" r:id="rId10"/>
    <p:sldId id="258" r:id="rId11"/>
    <p:sldId id="259" r:id="rId12"/>
    <p:sldId id="447" r:id="rId13"/>
    <p:sldId id="441" r:id="rId14"/>
    <p:sldId id="442" r:id="rId15"/>
    <p:sldId id="594" r:id="rId16"/>
    <p:sldId id="595" r:id="rId17"/>
    <p:sldId id="443" r:id="rId18"/>
    <p:sldId id="605" r:id="rId19"/>
    <p:sldId id="643" r:id="rId20"/>
    <p:sldId id="645" r:id="rId21"/>
    <p:sldId id="644" r:id="rId22"/>
    <p:sldId id="621" r:id="rId23"/>
    <p:sldId id="260" r:id="rId24"/>
    <p:sldId id="261" r:id="rId25"/>
    <p:sldId id="604" r:id="rId26"/>
    <p:sldId id="262" r:id="rId27"/>
    <p:sldId id="440" r:id="rId28"/>
    <p:sldId id="600" r:id="rId29"/>
    <p:sldId id="599" r:id="rId30"/>
    <p:sldId id="402" r:id="rId31"/>
    <p:sldId id="403" r:id="rId32"/>
    <p:sldId id="404" r:id="rId33"/>
    <p:sldId id="406" r:id="rId34"/>
    <p:sldId id="407" r:id="rId35"/>
    <p:sldId id="405" r:id="rId36"/>
    <p:sldId id="408" r:id="rId37"/>
    <p:sldId id="622" r:id="rId38"/>
    <p:sldId id="263" r:id="rId39"/>
    <p:sldId id="264" r:id="rId40"/>
    <p:sldId id="265" r:id="rId41"/>
    <p:sldId id="266" r:id="rId42"/>
    <p:sldId id="267" r:id="rId43"/>
    <p:sldId id="623" r:id="rId44"/>
    <p:sldId id="269" r:id="rId45"/>
    <p:sldId id="556" r:id="rId46"/>
    <p:sldId id="272" r:id="rId47"/>
    <p:sldId id="275" r:id="rId48"/>
    <p:sldId id="273" r:id="rId49"/>
    <p:sldId id="276" r:id="rId50"/>
    <p:sldId id="274" r:id="rId51"/>
    <p:sldId id="277" r:id="rId52"/>
    <p:sldId id="624" r:id="rId53"/>
    <p:sldId id="279" r:id="rId54"/>
    <p:sldId id="278" r:id="rId55"/>
    <p:sldId id="280" r:id="rId56"/>
    <p:sldId id="281" r:id="rId57"/>
    <p:sldId id="282" r:id="rId58"/>
    <p:sldId id="601" r:id="rId59"/>
    <p:sldId id="602" r:id="rId60"/>
    <p:sldId id="603" r:id="rId61"/>
    <p:sldId id="283" r:id="rId62"/>
    <p:sldId id="284" r:id="rId63"/>
    <p:sldId id="285" r:id="rId64"/>
    <p:sldId id="590" r:id="rId65"/>
    <p:sldId id="632" r:id="rId66"/>
    <p:sldId id="286" r:id="rId67"/>
    <p:sldId id="596" r:id="rId68"/>
    <p:sldId id="625" r:id="rId69"/>
    <p:sldId id="287" r:id="rId70"/>
    <p:sldId id="288" r:id="rId71"/>
    <p:sldId id="289" r:id="rId72"/>
    <p:sldId id="290" r:id="rId73"/>
    <p:sldId id="638" r:id="rId74"/>
    <p:sldId id="639" r:id="rId75"/>
    <p:sldId id="640" r:id="rId76"/>
    <p:sldId id="641" r:id="rId77"/>
    <p:sldId id="626" r:id="rId78"/>
    <p:sldId id="642" r:id="rId79"/>
    <p:sldId id="558" r:id="rId80"/>
    <p:sldId id="562" r:id="rId81"/>
    <p:sldId id="563" r:id="rId82"/>
    <p:sldId id="557" r:id="rId83"/>
    <p:sldId id="559" r:id="rId84"/>
    <p:sldId id="561" r:id="rId85"/>
    <p:sldId id="560" r:id="rId86"/>
    <p:sldId id="570" r:id="rId87"/>
    <p:sldId id="651" r:id="rId88"/>
    <p:sldId id="652" r:id="rId89"/>
    <p:sldId id="653" r:id="rId90"/>
    <p:sldId id="648" r:id="rId91"/>
    <p:sldId id="649" r:id="rId92"/>
    <p:sldId id="650" r:id="rId93"/>
    <p:sldId id="646" r:id="rId94"/>
    <p:sldId id="647" r:id="rId95"/>
    <p:sldId id="627" r:id="rId96"/>
    <p:sldId id="582" r:id="rId97"/>
    <p:sldId id="583" r:id="rId98"/>
    <p:sldId id="589" r:id="rId99"/>
    <p:sldId id="584" r:id="rId100"/>
    <p:sldId id="585" r:id="rId101"/>
    <p:sldId id="567" r:id="rId102"/>
    <p:sldId id="568" r:id="rId103"/>
    <p:sldId id="569" r:id="rId104"/>
    <p:sldId id="598" r:id="rId105"/>
    <p:sldId id="586" r:id="rId106"/>
    <p:sldId id="628" r:id="rId107"/>
    <p:sldId id="291" r:id="rId108"/>
    <p:sldId id="292" r:id="rId109"/>
    <p:sldId id="293" r:id="rId110"/>
    <p:sldId id="579" r:id="rId111"/>
    <p:sldId id="580" r:id="rId112"/>
    <p:sldId id="581" r:id="rId113"/>
    <p:sldId id="577" r:id="rId114"/>
    <p:sldId id="294" r:id="rId115"/>
    <p:sldId id="295" r:id="rId116"/>
    <p:sldId id="296" r:id="rId117"/>
    <p:sldId id="297" r:id="rId118"/>
    <p:sldId id="566" r:id="rId119"/>
    <p:sldId id="565" r:id="rId120"/>
    <p:sldId id="571" r:id="rId121"/>
    <p:sldId id="572" r:id="rId122"/>
    <p:sldId id="573" r:id="rId123"/>
    <p:sldId id="574" r:id="rId124"/>
    <p:sldId id="298" r:id="rId125"/>
    <p:sldId id="300" r:id="rId126"/>
    <p:sldId id="301" r:id="rId127"/>
    <p:sldId id="303" r:id="rId128"/>
    <p:sldId id="302" r:id="rId129"/>
    <p:sldId id="592" r:id="rId130"/>
    <p:sldId id="593" r:id="rId131"/>
    <p:sldId id="629" r:id="rId132"/>
    <p:sldId id="304" r:id="rId133"/>
    <p:sldId id="305" r:id="rId134"/>
    <p:sldId id="306" r:id="rId135"/>
    <p:sldId id="307" r:id="rId136"/>
    <p:sldId id="308" r:id="rId137"/>
    <p:sldId id="309" r:id="rId138"/>
    <p:sldId id="310" r:id="rId139"/>
    <p:sldId id="433" r:id="rId140"/>
    <p:sldId id="422" r:id="rId141"/>
    <p:sldId id="630" r:id="rId142"/>
    <p:sldId id="431" r:id="rId143"/>
    <p:sldId id="432" r:id="rId144"/>
    <p:sldId id="597" r:id="rId145"/>
    <p:sldId id="429" r:id="rId146"/>
    <p:sldId id="633" r:id="rId147"/>
  </p:sldIdLst>
  <p:sldSz cx="9144000" cy="6858000" type="screen4x3"/>
  <p:notesSz cx="6858000" cy="9144000"/>
  <p:custDataLst>
    <p:tags r:id="rId1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7C33825E-EFE4-404B-9F66-128AD1924BE3}">
          <p14:sldIdLst>
            <p14:sldId id="256"/>
          </p14:sldIdLst>
        </p14:section>
        <p14:section name="Cycles in writing and publication" id="{849D0435-27A0-43D9-84D9-486DEAD02C28}">
          <p14:sldIdLst>
            <p14:sldId id="311"/>
            <p14:sldId id="312"/>
            <p14:sldId id="619"/>
          </p14:sldIdLst>
        </p14:section>
        <p14:section name="shaping a research projects" id="{186FBA30-F4C3-4C52-B39B-065ABADE3186}">
          <p14:sldIdLst>
            <p14:sldId id="620"/>
            <p14:sldId id="439"/>
            <p14:sldId id="448"/>
            <p14:sldId id="257"/>
            <p14:sldId id="258"/>
            <p14:sldId id="259"/>
            <p14:sldId id="447"/>
            <p14:sldId id="441"/>
            <p14:sldId id="442"/>
            <p14:sldId id="594"/>
            <p14:sldId id="595"/>
            <p14:sldId id="443"/>
            <p14:sldId id="605"/>
            <p14:sldId id="643"/>
            <p14:sldId id="645"/>
            <p14:sldId id="644"/>
          </p14:sldIdLst>
        </p14:section>
        <p14:section name="finding and reading literature" id="{60E10D83-CD0A-402A-8129-E791359C00DF}">
          <p14:sldIdLst>
            <p14:sldId id="621"/>
            <p14:sldId id="260"/>
            <p14:sldId id="261"/>
            <p14:sldId id="604"/>
            <p14:sldId id="262"/>
            <p14:sldId id="440"/>
            <p14:sldId id="600"/>
            <p14:sldId id="599"/>
            <p14:sldId id="402"/>
            <p14:sldId id="403"/>
            <p14:sldId id="404"/>
            <p14:sldId id="406"/>
            <p14:sldId id="407"/>
            <p14:sldId id="405"/>
            <p14:sldId id="408"/>
          </p14:sldIdLst>
        </p14:section>
        <p14:section name="research planning" id="{6813BEF7-C096-4E7F-8688-B925BEC5E0BD}">
          <p14:sldIdLst>
            <p14:sldId id="622"/>
            <p14:sldId id="263"/>
            <p14:sldId id="264"/>
            <p14:sldId id="265"/>
            <p14:sldId id="266"/>
            <p14:sldId id="267"/>
          </p14:sldIdLst>
        </p14:section>
        <p14:section name="hypotheses" id="{18500367-9C38-4DCA-B43F-D0392A6AABEC}">
          <p14:sldIdLst>
            <p14:sldId id="623"/>
            <p14:sldId id="269"/>
            <p14:sldId id="556"/>
            <p14:sldId id="272"/>
            <p14:sldId id="275"/>
            <p14:sldId id="273"/>
            <p14:sldId id="276"/>
            <p14:sldId id="274"/>
            <p14:sldId id="277"/>
          </p14:sldIdLst>
        </p14:section>
        <p14:section name="evidence" id="{E5B4A186-AFA8-4E23-9EFB-23081B0222CF}">
          <p14:sldIdLst>
            <p14:sldId id="624"/>
            <p14:sldId id="279"/>
            <p14:sldId id="278"/>
            <p14:sldId id="280"/>
            <p14:sldId id="281"/>
            <p14:sldId id="282"/>
            <p14:sldId id="601"/>
            <p14:sldId id="602"/>
            <p14:sldId id="603"/>
            <p14:sldId id="283"/>
            <p14:sldId id="284"/>
            <p14:sldId id="285"/>
            <p14:sldId id="590"/>
          </p14:sldIdLst>
        </p14:section>
        <p14:section name="experimention" id="{6C197C82-70B8-41D7-81ED-AE933EBD13BC}">
          <p14:sldIdLst>
            <p14:sldId id="632"/>
            <p14:sldId id="286"/>
            <p14:sldId id="596"/>
          </p14:sldIdLst>
        </p14:section>
        <p14:section name="designing experiment" id="{CB18DF92-3E92-42CA-8EE9-AF1893D0FFA7}">
          <p14:sldIdLst>
            <p14:sldId id="625"/>
            <p14:sldId id="287"/>
            <p14:sldId id="288"/>
            <p14:sldId id="289"/>
            <p14:sldId id="290"/>
            <p14:sldId id="638"/>
            <p14:sldId id="639"/>
            <p14:sldId id="640"/>
            <p14:sldId id="641"/>
          </p14:sldIdLst>
        </p14:section>
        <p14:section name="AI experiment" id="{28E0282D-696E-4A0B-8C0E-9E51FF922355}">
          <p14:sldIdLst>
            <p14:sldId id="626"/>
            <p14:sldId id="642"/>
            <p14:sldId id="558"/>
            <p14:sldId id="562"/>
            <p14:sldId id="563"/>
            <p14:sldId id="557"/>
            <p14:sldId id="559"/>
            <p14:sldId id="561"/>
            <p14:sldId id="560"/>
            <p14:sldId id="570"/>
            <p14:sldId id="651"/>
            <p14:sldId id="652"/>
            <p14:sldId id="653"/>
            <p14:sldId id="648"/>
            <p14:sldId id="649"/>
            <p14:sldId id="650"/>
            <p14:sldId id="646"/>
            <p14:sldId id="647"/>
          </p14:sldIdLst>
        </p14:section>
        <p14:section name="dataset" id="{0EF7ECA7-1AA7-4CAA-BDF8-65A7F613E8D3}">
          <p14:sldIdLst>
            <p14:sldId id="627"/>
            <p14:sldId id="582"/>
            <p14:sldId id="583"/>
            <p14:sldId id="589"/>
            <p14:sldId id="584"/>
            <p14:sldId id="585"/>
            <p14:sldId id="567"/>
            <p14:sldId id="568"/>
            <p14:sldId id="569"/>
            <p14:sldId id="598"/>
            <p14:sldId id="586"/>
          </p14:sldIdLst>
        </p14:section>
        <p14:section name="mearment and coding" id="{142E9E51-EEB4-4E8D-9BDF-3B66B3528C84}">
          <p14:sldIdLst>
            <p14:sldId id="628"/>
            <p14:sldId id="291"/>
            <p14:sldId id="292"/>
            <p14:sldId id="293"/>
            <p14:sldId id="579"/>
            <p14:sldId id="580"/>
            <p14:sldId id="581"/>
            <p14:sldId id="577"/>
            <p14:sldId id="294"/>
            <p14:sldId id="295"/>
            <p14:sldId id="296"/>
            <p14:sldId id="297"/>
            <p14:sldId id="566"/>
            <p14:sldId id="565"/>
            <p14:sldId id="571"/>
            <p14:sldId id="572"/>
            <p14:sldId id="573"/>
            <p14:sldId id="574"/>
            <p14:sldId id="298"/>
            <p14:sldId id="300"/>
            <p14:sldId id="301"/>
            <p14:sldId id="303"/>
            <p14:sldId id="302"/>
            <p14:sldId id="592"/>
            <p14:sldId id="593"/>
          </p14:sldIdLst>
        </p14:section>
        <p14:section name="statistics" id="{CCB7FC9E-7DE3-4664-8C98-9899334CF097}">
          <p14:sldIdLst>
            <p14:sldId id="629"/>
            <p14:sldId id="304"/>
            <p14:sldId id="305"/>
            <p14:sldId id="306"/>
            <p14:sldId id="307"/>
            <p14:sldId id="308"/>
            <p14:sldId id="309"/>
            <p14:sldId id="310"/>
            <p14:sldId id="433"/>
            <p14:sldId id="422"/>
          </p14:sldIdLst>
        </p14:section>
        <p14:section name="designing experiments using AI" id="{9CB5E3B8-0A2C-4A23-B1C1-9D68583E49B2}">
          <p14:sldIdLst>
            <p14:sldId id="630"/>
            <p14:sldId id="431"/>
            <p14:sldId id="432"/>
            <p14:sldId id="597"/>
            <p14:sldId id="429"/>
            <p14:sldId id="633"/>
          </p14:sldIdLst>
        </p14:section>
        <p14:section name="Writing" id="{CC27868E-778E-4203-AB53-313ACDFE566A}">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03" autoAdjust="0"/>
    <p:restoredTop sz="96721" autoAdjust="0"/>
  </p:normalViewPr>
  <p:slideViewPr>
    <p:cSldViewPr showGuides="1">
      <p:cViewPr>
        <p:scale>
          <a:sx n="125" d="100"/>
          <a:sy n="125" d="100"/>
        </p:scale>
        <p:origin x="1450" y="8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gs" Target="tags/tag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notesMaster" Target="notesMasters/notesMaster1.xml"/><Relationship Id="rId15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D8E93B-F9F1-4C2F-B96B-0D624B3B3F5D}" type="datetimeFigureOut">
              <a:rPr lang="zh-CN" altLang="en-US" smtClean="0"/>
              <a:t>2024/10/13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DD3D32-0F1F-4839-BF0A-CB396DE6830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提纲</a:t>
            </a:r>
            <a:r>
              <a:rPr lang="en-US" altLang="zh-CN"/>
              <a:t>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前提：学生被给予课题去写论文</a:t>
            </a:r>
          </a:p>
          <a:p>
            <a:r>
              <a:rPr lang="zh-CN" altLang="en-US"/>
              <a:t>建议：</a:t>
            </a:r>
          </a:p>
          <a:p>
            <a:r>
              <a:rPr lang="en-US" altLang="zh-CN"/>
              <a:t>1. </a:t>
            </a:r>
            <a:r>
              <a:rPr lang="zh-CN" altLang="en-US"/>
              <a:t>明确术语和概念</a:t>
            </a:r>
          </a:p>
          <a:p>
            <a:r>
              <a:rPr lang="en-US" altLang="zh-CN"/>
              <a:t>2. </a:t>
            </a:r>
            <a:r>
              <a:rPr lang="zh-CN" altLang="en-US"/>
              <a:t>浏览相关文献</a:t>
            </a:r>
          </a:p>
          <a:p>
            <a:r>
              <a:rPr lang="en-US" altLang="zh-CN"/>
              <a:t>3. </a:t>
            </a:r>
            <a:r>
              <a:rPr lang="zh-CN" altLang="en-US"/>
              <a:t>寻找在线资源</a:t>
            </a:r>
          </a:p>
          <a:p>
            <a:r>
              <a:rPr lang="en-US" altLang="zh-CN"/>
              <a:t>4. </a:t>
            </a:r>
            <a:r>
              <a:rPr lang="zh-CN" altLang="en-US"/>
              <a:t>撰写大纲并找到和理想情况的差距</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第三步：数据标注</a:t>
            </a:r>
          </a:p>
          <a:p>
            <a:r>
              <a:rPr lang="zh-CN" altLang="en-US"/>
              <a:t>确保自己的数据是计算机能够理解的</a:t>
            </a:r>
          </a:p>
          <a:p>
            <a:endParaRPr lang="en-US" altLang="zh-CN"/>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提纲</a:t>
            </a:r>
            <a:r>
              <a:rPr lang="en-US" altLang="zh-CN"/>
              <a:t>1</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此页</a:t>
            </a:r>
            <a:r>
              <a:rPr lang="en-US" altLang="zh-CN" dirty="0"/>
              <a:t>PPT</a:t>
            </a:r>
            <a:r>
              <a:rPr lang="zh-CN" altLang="en-US" dirty="0"/>
              <a:t>主要介绍了</a:t>
            </a:r>
            <a:r>
              <a:rPr lang="en-US" altLang="zh-CN" dirty="0"/>
              <a:t>AI</a:t>
            </a:r>
            <a:r>
              <a:rPr lang="zh-CN" altLang="en-US" dirty="0"/>
              <a:t>实验测量环节的分类并举了一些例子</a:t>
            </a:r>
          </a:p>
          <a:p>
            <a:r>
              <a:rPr lang="zh-CN" altLang="en-US" dirty="0"/>
              <a:t>定量测量</a:t>
            </a:r>
          </a:p>
          <a:p>
            <a:r>
              <a:rPr lang="zh-CN" altLang="en-US" dirty="0"/>
              <a:t>定性测量</a:t>
            </a:r>
          </a:p>
          <a:p>
            <a:r>
              <a:rPr lang="zh-CN" altLang="en-US" dirty="0"/>
              <a:t>自动化测量</a:t>
            </a:r>
          </a:p>
        </p:txBody>
      </p:sp>
      <p:sp>
        <p:nvSpPr>
          <p:cNvPr id="4" name="灯片编号占位符 3"/>
          <p:cNvSpPr>
            <a:spLocks noGrp="1"/>
          </p:cNvSpPr>
          <p:nvPr>
            <p:ph type="sldNum" sz="quarter" idx="10"/>
          </p:nvPr>
        </p:nvSpPr>
        <p:spPr/>
        <p:txBody>
          <a:bodyPr/>
          <a:lstStyle/>
          <a:p>
            <a:fld id="{32DD3D32-0F1F-4839-BF0A-CB396DE6830A}" type="slidenum">
              <a:rPr lang="zh-CN" altLang="en-US" smtClean="0"/>
              <a:t>106</a:t>
            </a:fld>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计算机</a:t>
            </a:r>
            <a:r>
              <a:rPr lang="en-US" altLang="zh-CN"/>
              <a:t>coding</a:t>
            </a:r>
            <a:r>
              <a:rPr lang="zh-CN" altLang="en-US"/>
              <a:t>的原则：</a:t>
            </a:r>
          </a:p>
          <a:p>
            <a:r>
              <a:rPr lang="zh-CN" altLang="en-US"/>
              <a:t>建立工具或者探针</a:t>
            </a:r>
          </a:p>
          <a:p>
            <a:r>
              <a:rPr lang="zh-CN" altLang="en-US"/>
              <a:t>简化</a:t>
            </a:r>
          </a:p>
          <a:p>
            <a:r>
              <a:rPr lang="zh-CN" altLang="en-US"/>
              <a:t>避免过分关注局部</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更好的编码方法：</a:t>
            </a:r>
          </a:p>
          <a:p>
            <a:r>
              <a:rPr lang="zh-CN" altLang="en-US"/>
              <a:t>通过脚本的方式一次跑完全部的实验</a:t>
            </a:r>
          </a:p>
          <a:p>
            <a:r>
              <a:rPr lang="zh-CN" altLang="en-US"/>
              <a:t>使用脚本调节参数</a:t>
            </a:r>
          </a:p>
          <a:p>
            <a:r>
              <a:rPr lang="zh-CN" altLang="en-US"/>
              <a:t>并将结果通过</a:t>
            </a:r>
            <a:r>
              <a:rPr lang="en-US" altLang="zh-CN"/>
              <a:t>log</a:t>
            </a:r>
            <a:r>
              <a:rPr lang="zh-CN" altLang="en-US"/>
              <a:t>日志的方式打印</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设计实验时需要考虑的三个问题</a:t>
            </a:r>
          </a:p>
          <a:p>
            <a:r>
              <a:rPr lang="zh-CN" altLang="en-US"/>
              <a:t>确定实验目标和实验运行环境</a:t>
            </a:r>
          </a:p>
          <a:p>
            <a:r>
              <a:rPr lang="zh-CN" altLang="en-US"/>
              <a:t>举例来说，运行环境可能由类分布（class distribution）决定。但问题在于，我们可能没有先验知识来告诉我们哪些分布更可能出现。这意味着在评估模型时，我们可能需要在不确定的情况下考虑多种可能的情景或分布。</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如何测量结果</a:t>
            </a:r>
          </a:p>
          <a:p>
            <a:r>
              <a:rPr lang="zh-CN" altLang="en-US"/>
              <a:t>需要确定评估的标准</a:t>
            </a:r>
          </a:p>
          <a:p>
            <a:r>
              <a:rPr lang="zh-CN" altLang="en-US"/>
              <a:t>最常用的方法时</a:t>
            </a:r>
            <a:r>
              <a:rPr lang="en-US" altLang="zh-CN"/>
              <a:t>K</a:t>
            </a:r>
            <a:r>
              <a:rPr lang="zh-CN" altLang="en-US"/>
              <a:t>折交叉验证</a:t>
            </a:r>
          </a:p>
          <a:p>
            <a:endParaRPr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如何分析实验结果？</a:t>
            </a:r>
          </a:p>
          <a:p>
            <a:r>
              <a:rPr lang="zh-CN" altLang="en-US"/>
              <a:t>在评估完成后，需要解释评估结果并处理不确定性</a:t>
            </a:r>
          </a:p>
          <a:p>
            <a:r>
              <a:rPr lang="zh-CN" altLang="en-US"/>
              <a:t>不确定性的处理方法：</a:t>
            </a:r>
          </a:p>
          <a:p>
            <a:r>
              <a:rPr lang="zh-CN" altLang="en-US"/>
              <a:t>置信区间（Confidence intervals）：通过计算置信区间，可以量化估计值的不确定性范围，从而了解结果的可靠性。</a:t>
            </a:r>
          </a:p>
          <a:p>
            <a:r>
              <a:rPr lang="zh-CN" altLang="en-US"/>
              <a:t>显著性检验（Significance tests）：显著性检验帮助我们判断观察到的差异是否具有统计意义，即是否可能由随机因素导致，从而进一步验证结果的可靠性。</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AI</a:t>
            </a:r>
            <a:r>
              <a:rPr lang="zh-CN" altLang="en-US"/>
              <a:t>领域研究者设计实验时比较感兴趣的问题</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如何有效描述实验及其结果</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背景</a:t>
            </a:r>
            <a:r>
              <a:rPr lang="en-US" altLang="zh-CN"/>
              <a:t>: </a:t>
            </a:r>
            <a:r>
              <a:rPr lang="zh-CN" altLang="en-US"/>
              <a:t>学生被给予了一系列课题去选择</a:t>
            </a:r>
          </a:p>
          <a:p>
            <a:r>
              <a:rPr lang="zh-CN" altLang="en-US"/>
              <a:t>建议：</a:t>
            </a:r>
          </a:p>
          <a:p>
            <a:r>
              <a:rPr lang="zh-CN" altLang="en-US"/>
              <a:t>不要选择一个困难复杂到无法用实验去验证的课题</a:t>
            </a:r>
          </a:p>
          <a:p>
            <a:r>
              <a:rPr lang="zh-CN" altLang="en-US"/>
              <a:t>同时不要选择非常简单的课题</a:t>
            </a:r>
          </a:p>
          <a:p>
            <a:r>
              <a:rPr lang="zh-CN" altLang="en-US"/>
              <a:t>要选择具有以下特征的问题：</a:t>
            </a:r>
          </a:p>
          <a:p>
            <a:r>
              <a:rPr lang="en-US" altLang="zh-CN"/>
              <a:t>1. </a:t>
            </a:r>
            <a:r>
              <a:rPr lang="zh-CN" altLang="en-US"/>
              <a:t>有争议的</a:t>
            </a:r>
          </a:p>
          <a:p>
            <a:r>
              <a:rPr lang="en-US" altLang="zh-CN"/>
              <a:t>2. </a:t>
            </a:r>
            <a:r>
              <a:rPr lang="zh-CN" altLang="en-US"/>
              <a:t>自己观点鲜明的</a:t>
            </a:r>
          </a:p>
          <a:p>
            <a:r>
              <a:rPr lang="en-US" altLang="zh-CN"/>
              <a:t>3. </a:t>
            </a:r>
            <a:r>
              <a:rPr lang="zh-CN" altLang="en-US"/>
              <a:t>有个人意义的</a:t>
            </a:r>
          </a:p>
          <a:p>
            <a:r>
              <a:rPr lang="en-US" altLang="zh-CN"/>
              <a:t>4. </a:t>
            </a:r>
            <a:r>
              <a:rPr lang="zh-CN" altLang="en-US"/>
              <a:t>符合自己专业的</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好的实验和描述应该是怎样的</a:t>
            </a:r>
          </a:p>
          <a:p>
            <a:r>
              <a:rPr lang="en-US" altLang="zh-CN"/>
              <a:t>1.</a:t>
            </a:r>
            <a:r>
              <a:rPr lang="zh-CN" altLang="en-US"/>
              <a:t>实验是可证明和复现的</a:t>
            </a:r>
          </a:p>
          <a:p>
            <a:r>
              <a:rPr lang="en-US" altLang="zh-CN"/>
              <a:t>2.</a:t>
            </a:r>
            <a:r>
              <a:rPr lang="zh-CN" altLang="en-US"/>
              <a:t>对假说和实验的描述应当是非常细节的</a:t>
            </a:r>
          </a:p>
          <a:p>
            <a:r>
              <a:rPr lang="en-US" altLang="zh-CN"/>
              <a:t>3.</a:t>
            </a:r>
            <a:r>
              <a:rPr lang="zh-CN" altLang="en-US"/>
              <a:t>结果是充分反应实验产出的</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主要介绍了如何记录实验笔记的方法</a:t>
            </a:r>
          </a:p>
          <a:p>
            <a:r>
              <a:rPr lang="zh-CN" altLang="en-US" dirty="0"/>
              <a:t>记录软件的版本和位置</a:t>
            </a:r>
          </a:p>
          <a:p>
            <a:r>
              <a:rPr lang="zh-CN" altLang="en-US" dirty="0"/>
              <a:t>记录实验参数和输入数据</a:t>
            </a:r>
          </a:p>
          <a:p>
            <a:r>
              <a:rPr lang="zh-CN" altLang="en-US" dirty="0"/>
              <a:t>记录输出日志和结果解释</a:t>
            </a:r>
          </a:p>
          <a:p>
            <a:r>
              <a:rPr lang="zh-CN" altLang="en-US" dirty="0"/>
              <a:t>记录程序运行时间</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实验中变量的重要性和挑战</a:t>
            </a:r>
          </a:p>
          <a:p>
            <a:r>
              <a:rPr lang="zh-CN" altLang="en-US"/>
              <a:t>理想的实验</a:t>
            </a:r>
            <a:r>
              <a:rPr lang="en-US" altLang="zh-CN"/>
              <a:t>--通过控制变量来研究单一变量对研究对象行为的影响。</a:t>
            </a:r>
          </a:p>
          <a:p>
            <a:r>
              <a:rPr lang="zh-CN" altLang="en-US"/>
              <a:t>但在实际操作中，完全消除其他变量的影响是非常困难的。</a:t>
            </a:r>
          </a:p>
          <a:p>
            <a:r>
              <a:rPr lang="zh-CN" altLang="en-US"/>
              <a:t>即使是基本的属性，在实验中也可能非常难以准确测量。</a:t>
            </a:r>
          </a:p>
          <a:p>
            <a:endParaRPr lang="zh-CN" altLang="en-US"/>
          </a:p>
          <a:p>
            <a:r>
              <a:rPr lang="zh-CN" altLang="en-US"/>
              <a:t>解决方法：</a:t>
            </a:r>
          </a:p>
          <a:p>
            <a:r>
              <a:rPr lang="zh-CN" altLang="en-US"/>
              <a:t>在实验中使用标准数据集，如基准测试问题（Benchmark）和语料库（Corpora），以便对方法进行测试和比较。</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机器学习中的</a:t>
            </a:r>
            <a:r>
              <a:rPr lang="en-US" altLang="zh-CN"/>
              <a:t>benchmark</a:t>
            </a:r>
            <a:r>
              <a:rPr lang="zh-CN" altLang="en-US"/>
              <a:t>的定义</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好的</a:t>
            </a:r>
            <a:r>
              <a:rPr lang="en-US" altLang="zh-CN"/>
              <a:t>benchmark</a:t>
            </a:r>
            <a:r>
              <a:rPr lang="zh-CN" altLang="en-US"/>
              <a:t>的特征</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训练过程的</a:t>
            </a:r>
            <a:r>
              <a:rPr lang="en-US" altLang="zh-CN"/>
              <a:t>bencmark</a:t>
            </a:r>
          </a:p>
          <a:p>
            <a:r>
              <a:rPr lang="zh-CN" altLang="en-US"/>
              <a:t>既要考虑</a:t>
            </a:r>
            <a:r>
              <a:rPr lang="en-US" altLang="zh-CN"/>
              <a:t>performance</a:t>
            </a:r>
            <a:r>
              <a:rPr lang="zh-CN" altLang="en-US"/>
              <a:t>又要考虑系统资源利用率</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training benmark</a:t>
            </a:r>
            <a:r>
              <a:rPr lang="zh-CN" altLang="en-US"/>
              <a:t>的几个常用</a:t>
            </a:r>
            <a:r>
              <a:rPr lang="en-US" altLang="zh-CN"/>
              <a:t>mertircs</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推理过程的</a:t>
            </a:r>
            <a:r>
              <a:rPr lang="en-US" altLang="zh-CN">
                <a:sym typeface="+mn-ea"/>
              </a:rPr>
              <a:t>bencmark</a:t>
            </a:r>
            <a:endParaRPr lang="en-US" altLang="zh-CN"/>
          </a:p>
          <a:p>
            <a:r>
              <a:rPr lang="zh-CN" altLang="en-US"/>
              <a:t>需要利用已经学习的知识在未知的数据上做预测</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sym typeface="+mn-ea"/>
              </a:rPr>
              <a:t>inference benmark</a:t>
            </a:r>
            <a:r>
              <a:rPr lang="zh-CN" altLang="en-US">
                <a:sym typeface="+mn-ea"/>
              </a:rPr>
              <a:t>的几个常用</a:t>
            </a:r>
            <a:r>
              <a:rPr lang="en-US" altLang="zh-CN">
                <a:sym typeface="+mn-ea"/>
              </a:rPr>
              <a:t>mertircs</a:t>
            </a:r>
            <a:endParaRPr lang="en-US" altLang="zh-CN"/>
          </a:p>
          <a:p>
            <a:endParaRPr lang="zh-CN"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介绍实验中的一类具体的变量：硬件</a:t>
            </a:r>
            <a:r>
              <a:rPr lang="en-US" altLang="zh-CN"/>
              <a:t>(</a:t>
            </a:r>
            <a:r>
              <a:rPr lang="zh-CN" altLang="en-US"/>
              <a:t>环境</a:t>
            </a:r>
            <a:r>
              <a:rPr lang="en-US" altLang="zh-CN"/>
              <a:t>)</a:t>
            </a:r>
            <a:r>
              <a:rPr lang="zh-CN" altLang="en-US"/>
              <a:t>变量</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导师让学生选择研究问题</a:t>
            </a:r>
          </a:p>
          <a:p>
            <a:r>
              <a:rPr lang="zh-CN" altLang="en-US"/>
              <a:t>根据下两页的</a:t>
            </a:r>
            <a:r>
              <a:rPr lang="en-US" altLang="zh-CN"/>
              <a:t>PPT</a:t>
            </a:r>
            <a:r>
              <a:rPr lang="zh-CN" altLang="en-US"/>
              <a:t>内容放缩自己的</a:t>
            </a:r>
            <a:r>
              <a:rPr lang="en-US" altLang="zh-CN"/>
              <a:t>idea</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这页</a:t>
            </a:r>
            <a:r>
              <a:rPr lang="en-US" altLang="zh-CN"/>
              <a:t>PPT</a:t>
            </a:r>
            <a:r>
              <a:rPr lang="zh-CN" altLang="en-US"/>
              <a:t>主要强调用户体验在计算机和</a:t>
            </a:r>
            <a:r>
              <a:rPr lang="en-US" altLang="zh-CN"/>
              <a:t>AI</a:t>
            </a:r>
            <a:r>
              <a:rPr lang="zh-CN" altLang="en-US"/>
              <a:t>实验中的重要性并举了三个例子</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“在计算机科学中涉及人类参与的研究中，很多研究都显得不够专业且无效。” 这意味着许多涉及用户研究的实验设计存在缺陷，可能导致结果不可靠或无效。</a:t>
            </a:r>
          </a:p>
          <a:p>
            <a:endParaRPr lang="zh-CN" altLang="en-US"/>
          </a:p>
          <a:p>
            <a:r>
              <a:rPr lang="zh-CN" altLang="en-US"/>
              <a:t>实验指导的清晰性：“对实验参与者的指导应当明确。” 这意味着在实验过程中，研究者需要确保给参与者的指示是清晰且易于理解的，以避免参与者因为误解而影响实验结果。</a:t>
            </a:r>
          </a:p>
          <a:p>
            <a:endParaRPr lang="zh-CN" altLang="en-US"/>
          </a:p>
          <a:p>
            <a:r>
              <a:rPr lang="zh-CN" altLang="en-US"/>
              <a:t>样本的代表性：“参与实验的人类样本应具有代表性。” 这强调了样本选择的重要性。参与者应当反映目标用户群体的多样性，以确保实验结果具有广泛的适用性。</a:t>
            </a:r>
          </a:p>
          <a:p>
            <a:endParaRPr lang="zh-CN" altLang="en-US"/>
          </a:p>
          <a:p>
            <a:r>
              <a:rPr lang="zh-CN" altLang="en-US"/>
              <a:t>避免偏见：</a:t>
            </a:r>
            <a:r>
              <a:rPr lang="en-US" altLang="zh-CN"/>
              <a:t>”</a:t>
            </a:r>
            <a:r>
              <a:rPr lang="zh-CN" altLang="en-US"/>
              <a:t>参与者不应知道所测试的竞争方法中，哪一种是研究者提出的。” </a:t>
            </a:r>
          </a:p>
          <a:p>
            <a:endParaRPr lang="zh-CN" altLang="en-US"/>
          </a:p>
          <a:p>
            <a:r>
              <a:rPr lang="zh-CN" altLang="en-US"/>
              <a:t>保持匿名性</a:t>
            </a:r>
            <a:r>
              <a:rPr lang="en-US" altLang="zh-CN"/>
              <a:t>:</a:t>
            </a:r>
            <a:r>
              <a:rPr lang="zh-CN" altLang="en-US"/>
              <a:t>“应保持参与者的匿名性。” 这有助于保护参与者的隐私，并减少任何可能因为身份暴露而带来的偏见。</a:t>
            </a:r>
          </a:p>
          <a:p>
            <a:endParaRPr lang="zh-CN" altLang="en-US"/>
          </a:p>
          <a:p>
            <a:r>
              <a:rPr lang="zh-CN" altLang="en-US"/>
              <a:t>控制组的设置</a:t>
            </a:r>
            <a:r>
              <a:rPr lang="en-US" altLang="zh-CN"/>
              <a:t>:</a:t>
            </a:r>
            <a:r>
              <a:rPr lang="zh-CN" altLang="en-US"/>
              <a:t>“应设置类似于医学试验中安慰剂的控制组。” 这意味着在设计实验时，应该有适当的对照机制，以便能够有效区分实验效果和偶然因素。</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一个用户作为实验中重要变量的例子 </a:t>
            </a:r>
          </a:p>
          <a:p>
            <a:r>
              <a:rPr lang="en-US" altLang="zh-CN" dirty="0"/>
              <a:t>1. </a:t>
            </a:r>
            <a:r>
              <a:rPr lang="en-US" altLang="zh-CN" dirty="0" err="1"/>
              <a:t>人类反馈强化学习（HIRL</a:t>
            </a:r>
            <a:r>
              <a:rPr lang="en-US" altLang="zh-CN" dirty="0"/>
              <a:t>），</a:t>
            </a:r>
            <a:r>
              <a:rPr lang="en-US" altLang="zh-CN" dirty="0" err="1"/>
              <a:t>这是通过人类实时反馈引导AI学习的一种方法</a:t>
            </a:r>
            <a:r>
              <a:rPr lang="en-US" altLang="zh-CN" dirty="0"/>
              <a:t>。</a:t>
            </a:r>
          </a:p>
          <a:p>
            <a:r>
              <a:rPr lang="en-US" altLang="zh-CN" dirty="0"/>
              <a:t>2. 首先，来自全球的研究团队参与了HIRL实验，通过用户反馈帮助强化学习智能体优化行为。然后，系统的表现通过它从不同用户反馈中学习的效果进行评估。实验结果在不同用户之间是可比的，这让我们可以分析用户反馈对学习过程的影响。</a:t>
            </a:r>
          </a:p>
          <a:p>
            <a:r>
              <a:rPr lang="en-US" altLang="zh-CN" dirty="0"/>
              <a:t>3. </a:t>
            </a:r>
            <a:r>
              <a:rPr lang="en-US" altLang="zh-CN" dirty="0" err="1"/>
              <a:t>这种方法显著提升了AI系统的鲁棒性，加速了人机协作领域的进展，使得未来的AI能更好地适应复杂环境</a:t>
            </a:r>
            <a:r>
              <a:rPr lang="en-US" altLang="zh-CN" dirty="0"/>
              <a:t>。</a:t>
            </a:r>
          </a:p>
          <a:p>
            <a:endParaRPr lang="en-US" altLang="zh-CN"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以人机交互为例介绍计算机实验设计</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AI</a:t>
            </a:r>
            <a:r>
              <a:rPr lang="zh-CN" altLang="en-US"/>
              <a:t>领域的著名</a:t>
            </a:r>
            <a:r>
              <a:rPr lang="en-US" altLang="zh-CN"/>
              <a:t>”</a:t>
            </a:r>
            <a:r>
              <a:rPr lang="zh-CN" altLang="en-US"/>
              <a:t>实验</a:t>
            </a:r>
            <a:r>
              <a:rPr lang="en-US" altLang="zh-CN"/>
              <a:t>”</a:t>
            </a:r>
          </a:p>
          <a:p>
            <a:endParaRPr lang="en-US" altLang="zh-CN"/>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AI</a:t>
            </a:r>
            <a:r>
              <a:rPr lang="zh-CN" altLang="en-US"/>
              <a:t>领域著名测试：图灵测试</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介绍了统计学在实验设计中的作用</a:t>
            </a:r>
          </a:p>
          <a:p>
            <a:endParaRPr lang="zh-CN" altLang="en-US"/>
          </a:p>
          <a:p>
            <a:r>
              <a:rPr lang="zh-CN" altLang="en-US"/>
              <a:t>这里提到的“平均”意味着结论是从总体结果中得出的，而不仅仅是个别测试案例的结果。</a:t>
            </a:r>
          </a:p>
          <a:p>
            <a:r>
              <a:rPr lang="zh-CN" altLang="en-US"/>
              <a:t>总体：总体指的是所有可能的运行或场景集合，即算法可以被测试的所有情境的集合。这代表了算法可能应用的整个领域。</a:t>
            </a:r>
          </a:p>
          <a:p>
            <a:r>
              <a:rPr lang="zh-CN" altLang="en-US"/>
              <a:t>代表性样本：在实际操作中，实验是在总体的代表性样本上进行的。这些样本旨在作为典型例子，准确反映更广泛的总体，从而使研究人员能够对算法的性能做出一般化的结论。</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baseline="0" dirty="0">
                <a:solidFill>
                  <a:schemeClr val="tx1"/>
                </a:solidFill>
                <a:latin typeface="+mn-lt"/>
                <a:ea typeface="+mn-ea"/>
                <a:cs typeface="+mn-cs"/>
              </a:rPr>
              <a:t>统计示例</a:t>
            </a:r>
            <a:r>
              <a:rPr lang="en-US" altLang="zh-CN" sz="1200" kern="1200" baseline="0" dirty="0">
                <a:solidFill>
                  <a:schemeClr val="tx1"/>
                </a:solidFill>
                <a:latin typeface="+mn-lt"/>
                <a:ea typeface="+mn-ea"/>
                <a:cs typeface="+mn-cs"/>
              </a:rPr>
              <a:t>：</a:t>
            </a:r>
          </a:p>
          <a:p>
            <a:r>
              <a:rPr lang="en-US" altLang="zh-CN" sz="1200" kern="1200" baseline="0" dirty="0">
                <a:solidFill>
                  <a:schemeClr val="tx1"/>
                </a:solidFill>
                <a:latin typeface="+mn-lt"/>
                <a:ea typeface="+mn-ea"/>
                <a:cs typeface="+mn-cs"/>
              </a:rPr>
              <a:t>确定有多少个字符串可能会在实际操作中被哈希到相同的槽位（slot）。</a:t>
            </a:r>
          </a:p>
          <a:p>
            <a:endParaRPr lang="en-US" altLang="zh-CN" sz="1200" kern="1200" baseline="0" dirty="0">
              <a:solidFill>
                <a:schemeClr val="tx1"/>
              </a:solidFill>
              <a:latin typeface="+mn-lt"/>
              <a:ea typeface="+mn-ea"/>
              <a:cs typeface="+mn-cs"/>
            </a:endParaRPr>
          </a:p>
          <a:p>
            <a:r>
              <a:rPr lang="zh-CN" altLang="en-US" sz="1200" kern="1200" baseline="0" dirty="0">
                <a:solidFill>
                  <a:schemeClr val="tx1"/>
                </a:solidFill>
                <a:latin typeface="+mn-lt"/>
                <a:ea typeface="+mn-ea"/>
                <a:cs typeface="+mn-cs"/>
              </a:rPr>
              <a:t>影响统计结果的因素：</a:t>
            </a:r>
            <a:endParaRPr lang="en-US" altLang="zh-CN" sz="1200" kern="1200" baseline="0" dirty="0">
              <a:solidFill>
                <a:schemeClr val="tx1"/>
              </a:solidFill>
              <a:latin typeface="+mn-lt"/>
              <a:ea typeface="+mn-ea"/>
              <a:cs typeface="+mn-cs"/>
            </a:endParaRPr>
          </a:p>
          <a:p>
            <a:r>
              <a:rPr lang="en-US" altLang="zh-CN" sz="1200" kern="1200" baseline="0" dirty="0">
                <a:solidFill>
                  <a:schemeClr val="tx1"/>
                </a:solidFill>
                <a:latin typeface="+mn-lt"/>
                <a:ea typeface="+mn-ea"/>
                <a:cs typeface="+mn-cs"/>
              </a:rPr>
              <a:t>哈希表大小：哈希表的槽位数量越多，碰撞的概率越低。</a:t>
            </a:r>
          </a:p>
          <a:p>
            <a:r>
              <a:rPr lang="en-US" altLang="zh-CN" sz="1200" kern="1200" baseline="0" dirty="0">
                <a:solidFill>
                  <a:schemeClr val="tx1"/>
                </a:solidFill>
                <a:latin typeface="+mn-lt"/>
                <a:ea typeface="+mn-ea"/>
                <a:cs typeface="+mn-cs"/>
              </a:rPr>
              <a:t>输入字符串数量：输入的字符串数量越多，发生碰撞的概率越高。</a:t>
            </a:r>
          </a:p>
          <a:p>
            <a:r>
              <a:rPr lang="en-US" altLang="zh-CN" sz="1200" kern="1200" baseline="0" dirty="0">
                <a:solidFill>
                  <a:schemeClr val="tx1"/>
                </a:solidFill>
                <a:latin typeface="+mn-lt"/>
                <a:ea typeface="+mn-ea"/>
                <a:cs typeface="+mn-cs"/>
              </a:rPr>
              <a:t>字符串内容：字符串的具体内容决定了它们通过哈希函数生成的哈希值。</a:t>
            </a:r>
          </a:p>
          <a:p>
            <a:r>
              <a:rPr lang="en-US" altLang="zh-CN" sz="1200" kern="1200" baseline="0" dirty="0">
                <a:solidFill>
                  <a:schemeClr val="tx1"/>
                </a:solidFill>
                <a:latin typeface="+mn-lt"/>
                <a:ea typeface="+mn-ea"/>
                <a:cs typeface="+mn-cs"/>
              </a:rPr>
              <a:t>哈希函数选择：不同的哈希函数会对同一组字符串生成不同的哈希值，从而影响碰撞的发生概率。</a:t>
            </a:r>
          </a:p>
          <a:p>
            <a:endParaRPr lang="en-US" altLang="zh-CN" sz="1200" kern="1200" baseline="0" dirty="0">
              <a:solidFill>
                <a:schemeClr val="tx1"/>
              </a:solidFill>
              <a:latin typeface="+mn-lt"/>
              <a:ea typeface="+mn-ea"/>
              <a:cs typeface="+mn-cs"/>
            </a:endParaRPr>
          </a:p>
          <a:p>
            <a:r>
              <a:rPr lang="zh-CN" altLang="en-US" sz="1200" kern="1200" baseline="0" dirty="0">
                <a:solidFill>
                  <a:schemeClr val="tx1"/>
                </a:solidFill>
                <a:latin typeface="+mn-lt"/>
                <a:ea typeface="+mn-ea"/>
                <a:cs typeface="+mn-cs"/>
              </a:rPr>
              <a:t>还需要统计的结果</a:t>
            </a:r>
            <a:r>
              <a:rPr lang="en-US" altLang="zh-CN" sz="1200" kern="1200" baseline="0" dirty="0">
                <a:solidFill>
                  <a:schemeClr val="tx1"/>
                </a:solidFill>
                <a:latin typeface="+mn-lt"/>
                <a:ea typeface="+mn-ea"/>
                <a:cs typeface="+mn-cs"/>
              </a:rPr>
              <a:t>:</a:t>
            </a:r>
          </a:p>
          <a:p>
            <a:r>
              <a:rPr lang="en-US" altLang="zh-CN" sz="1200" kern="1200" baseline="0" dirty="0">
                <a:solidFill>
                  <a:schemeClr val="tx1"/>
                </a:solidFill>
                <a:latin typeface="+mn-lt"/>
                <a:ea typeface="+mn-ea"/>
                <a:cs typeface="+mn-cs"/>
              </a:rPr>
              <a:t>哈希函数的种子值：种子值的不同会导致哈希函数对相同输入生成不同的哈希值，这是影响碰撞的一个重要因素。</a:t>
            </a:r>
          </a:p>
          <a:p>
            <a:endParaRPr lang="en-US" altLang="zh-CN" sz="1200" kern="1200" baseline="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32DD3D32-0F1F-4839-BF0A-CB396DE6830A}" type="slidenum">
              <a:rPr lang="zh-CN" altLang="en-US" smtClean="0"/>
              <a:t>132</a:t>
            </a:fld>
            <a:endParaRPr lang="zh-CN"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在人工智能领域，常用的统计工具包括相关性分析（correlation）、回归分析（regression）和假设检验（hypothesis testing）。</a:t>
            </a:r>
          </a:p>
          <a:p>
            <a:r>
              <a:rPr lang="zh-CN" altLang="en-US" dirty="0"/>
              <a:t>相关性分析用于确定两个变量之间是否存在相互依赖关系。</a:t>
            </a:r>
          </a:p>
          <a:p>
            <a:r>
              <a:rPr lang="zh-CN" altLang="en-US" dirty="0"/>
              <a:t>回归分析用于识别两个变量之间的关系。</a:t>
            </a:r>
          </a:p>
          <a:p>
            <a:r>
              <a:rPr lang="zh-CN" altLang="en-US" dirty="0"/>
              <a:t>假设检验用于研究改进是否具有显著性。</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在计算机科学或AI研究中，选择一个特定的方面或视角来研究问题是非常重要的。例如，在研究机器学习算法时，你可能会选择关注模型的可解释性、训练时间的优化，或者是算法在特定数据集上的性能。</a:t>
            </a:r>
          </a:p>
          <a:p>
            <a:endParaRPr lang="zh-CN" altLang="en-US"/>
          </a:p>
          <a:p>
            <a:r>
              <a:rPr lang="zh-CN" altLang="en-US"/>
              <a:t>计算机科学研究通常涉及复杂的系统或算法，研究人员需要将其分解成更小的组件。例如，在研究一个复杂的系统架构时，可以将其分解为多个模块或子系统，每个模块可以单独进行分析和优化。</a:t>
            </a:r>
          </a:p>
          <a:p>
            <a:endParaRPr lang="zh-CN" altLang="en-US"/>
          </a:p>
          <a:p>
            <a:r>
              <a:rPr lang="zh-CN" altLang="en-US"/>
              <a:t>在计算机科学和AI研究中，方法论的选择决定了如何收集和分析数据。例如，研究人员可能会使用实验设计、模拟、数据挖掘或统计分析来减少解释性分析的范围。</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介绍假设检验</a:t>
            </a:r>
          </a:p>
          <a:p>
            <a:r>
              <a:rPr lang="zh-CN" altLang="en-US" dirty="0"/>
              <a:t>在左侧图形中，两个样本的均值不同，但样本来自同一群体。这从两个分布有很大的重叠可以看出。尽管均值有差异，但由于分布重叠显著，表明这些样本是从同一群体中抽取的。</a:t>
            </a:r>
          </a:p>
          <a:p>
            <a:r>
              <a:rPr lang="zh-CN" altLang="en-US" dirty="0"/>
              <a:t>在右侧图形中，两个样本的均值同样不同，但分布之间的差异非常明显，且分布是分离的。这种情况表明，这些样本是从不同群体中抽取的。</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直觉在统计学中非常不靠谱</a:t>
            </a:r>
          </a:p>
          <a:p>
            <a:endParaRPr lang="zh-CN" altLang="en-US"/>
          </a:p>
          <a:p>
            <a:r>
              <a:rPr lang="zh-CN" altLang="en-US"/>
              <a:t>举例：一个由多个有规律的短序列组成的长序列</a:t>
            </a:r>
            <a:r>
              <a:rPr lang="en-US" altLang="zh-CN"/>
              <a:t>”</a:t>
            </a:r>
            <a:r>
              <a:rPr lang="zh-CN" altLang="en-US"/>
              <a:t>看起来</a:t>
            </a:r>
            <a:r>
              <a:rPr lang="en-US" altLang="zh-CN"/>
              <a:t>”</a:t>
            </a:r>
            <a:r>
              <a:rPr lang="zh-CN" altLang="en-US"/>
              <a:t>会是</a:t>
            </a:r>
            <a:r>
              <a:rPr lang="en-US" altLang="zh-CN"/>
              <a:t>”</a:t>
            </a:r>
            <a:r>
              <a:rPr lang="zh-CN" altLang="en-US"/>
              <a:t>随机的</a:t>
            </a:r>
            <a:r>
              <a:rPr lang="en-US" altLang="zh-CN"/>
              <a:t>”</a:t>
            </a:r>
          </a:p>
          <a:p>
            <a:r>
              <a:rPr lang="zh-CN" altLang="en-US"/>
              <a:t>通过直接很容易产生错误的结论</a:t>
            </a:r>
          </a:p>
          <a:p>
            <a:r>
              <a:rPr lang="zh-CN" altLang="en-US"/>
              <a:t>观察者往往会根据少量事件做出没有依据的推断</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实验时需要检查的事项列表</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实验时需要检查的事项列表</a:t>
            </a:r>
            <a:endParaRPr lang="zh-CN" altLang="en-US"/>
          </a:p>
          <a:p>
            <a:endParaRPr lang="zh-CN"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关于实验设计的科学</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AI</a:t>
            </a:r>
            <a:r>
              <a:rPr lang="zh-CN" altLang="en-US"/>
              <a:t>在</a:t>
            </a:r>
            <a:r>
              <a:rPr lang="en-US" altLang="zh-CN"/>
              <a:t>Science of Design</a:t>
            </a:r>
            <a:r>
              <a:rPr lang="zh-CN" altLang="en-US"/>
              <a:t>的三个部分中能过够起到的作用</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提纲</a:t>
            </a:r>
            <a:r>
              <a:rPr lang="en-US" altLang="zh-CN"/>
              <a:t>1</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AI</a:t>
            </a:r>
            <a:r>
              <a:rPr lang="zh-CN" altLang="en-US"/>
              <a:t>如何对研究起到作用</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使用</a:t>
            </a:r>
            <a:r>
              <a:rPr lang="en-US" altLang="zh-CN">
                <a:sym typeface="+mn-ea"/>
              </a:rPr>
              <a:t>AI</a:t>
            </a:r>
            <a:r>
              <a:rPr lang="zh-CN" altLang="en-US">
                <a:sym typeface="+mn-ea"/>
              </a:rPr>
              <a:t>进行理论构建的特点</a:t>
            </a:r>
            <a:r>
              <a:rPr lang="en-US" altLang="zh-CN">
                <a:sym typeface="+mn-ea"/>
              </a:rPr>
              <a:t>(</a:t>
            </a:r>
            <a:r>
              <a:rPr lang="zh-CN" altLang="en-US">
                <a:sym typeface="+mn-ea"/>
              </a:rPr>
              <a:t>图表，文字介绍在下一页</a:t>
            </a:r>
            <a:r>
              <a:rPr lang="en-US" altLang="zh-CN">
                <a:sym typeface="+mn-ea"/>
              </a:rPr>
              <a:t>)</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使用</a:t>
            </a:r>
            <a:r>
              <a:rPr lang="en-US" altLang="zh-CN"/>
              <a:t>AI</a:t>
            </a:r>
            <a:r>
              <a:rPr lang="zh-CN" altLang="en-US"/>
              <a:t>进行理论构建的特点</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信息不足或不相关：在计算机科学和AI领域，如果你发现现有的文献或数据非常有限或与研究主题没有直接关系，这可能是一个信号，表明研究问题过于狭窄。</a:t>
            </a:r>
          </a:p>
          <a:p>
            <a:r>
              <a:rPr lang="zh-CN" altLang="en-US"/>
              <a:t>过于具体的信息：当你找到的信息过于具体，无法得出有意义的结论时，表明研究主题可能过于狭窄。</a:t>
            </a:r>
            <a:r>
              <a:rPr lang="en-US" altLang="zh-CN"/>
              <a:t> 例如，如果你研究某种特定数据集上的表现，但这个数据集非常小或特殊，可能无法推广到其他情况，你可能需要扩大研究的适用范围或引入更多的数据集来获得更广泛的结论。</a:t>
            </a:r>
          </a:p>
          <a:p>
            <a:r>
              <a:rPr lang="en-US" altLang="zh-CN"/>
              <a:t>来源覆盖的想法有限：如果你的信息来源非常有限，无法支持一篇有深度的研究论文，可能意味着你的研究范围过于狭窄。</a:t>
            </a:r>
          </a:p>
          <a:p>
            <a:r>
              <a:rPr lang="en-US" altLang="zh-CN"/>
              <a:t>研究问题的意义有限：如果研究问题的意义仅限于一个非常小的、独特的领域，这可能表明需要拓宽研究主题。</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使用</a:t>
            </a:r>
            <a:r>
              <a:rPr lang="en-US" altLang="zh-CN" dirty="0"/>
              <a:t>AI</a:t>
            </a:r>
            <a:r>
              <a:rPr lang="zh-CN" altLang="en-US" dirty="0"/>
              <a:t>进行理论构建 目录，加小节，替换老的例子，增加</a:t>
            </a:r>
            <a:r>
              <a:rPr lang="en-US" altLang="zh-CN" dirty="0"/>
              <a:t>AI</a:t>
            </a:r>
            <a:r>
              <a:rPr lang="zh-CN" altLang="en-US" dirty="0"/>
              <a:t>的内容，文字多图少</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缺少</a:t>
            </a:r>
            <a:r>
              <a:rPr lang="en-US" altLang="zh-CN"/>
              <a:t>Idea</a:t>
            </a:r>
            <a:r>
              <a:rPr lang="zh-CN" altLang="en-US"/>
              <a:t>时该如何做</a:t>
            </a:r>
          </a:p>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尤其当你在</a:t>
            </a:r>
            <a:r>
              <a:rPr lang="en-US" altLang="zh-CN"/>
              <a:t> AI </a:t>
            </a:r>
            <a:r>
              <a:rPr lang="zh-CN" altLang="en-US"/>
              <a:t>领域缺少</a:t>
            </a:r>
            <a:r>
              <a:rPr lang="en-US" altLang="zh-CN"/>
              <a:t> idea </a:t>
            </a:r>
            <a:r>
              <a:rPr lang="zh-CN" altLang="en-US"/>
              <a:t>的时候可以按照下边的思路去做：</a:t>
            </a:r>
          </a:p>
          <a:p>
            <a:r>
              <a:rPr lang="en-US" altLang="zh-CN"/>
              <a:t>1. </a:t>
            </a:r>
            <a:r>
              <a:rPr lang="zh-CN" altLang="en-US"/>
              <a:t>可以探索</a:t>
            </a:r>
            <a:r>
              <a:rPr lang="en-US" altLang="zh-CN"/>
              <a:t> Github </a:t>
            </a:r>
            <a:r>
              <a:rPr lang="zh-CN" altLang="en-US"/>
              <a:t>等开源平台的相关资料</a:t>
            </a:r>
          </a:p>
          <a:p>
            <a:r>
              <a:rPr lang="en-US" altLang="zh-CN"/>
              <a:t>2. </a:t>
            </a:r>
            <a:r>
              <a:rPr lang="zh-CN" altLang="en-US"/>
              <a:t>参加</a:t>
            </a:r>
            <a:r>
              <a:rPr lang="en-US" altLang="zh-CN"/>
              <a:t> AI </a:t>
            </a:r>
            <a:r>
              <a:rPr lang="zh-CN" altLang="en-US"/>
              <a:t>领域的学术会议</a:t>
            </a:r>
          </a:p>
          <a:p>
            <a:r>
              <a:rPr lang="en-US" altLang="zh-CN"/>
              <a:t>3. </a:t>
            </a:r>
            <a:r>
              <a:rPr lang="zh-CN" altLang="en-US"/>
              <a:t>跟进相同领域的前沿课题组的进展</a:t>
            </a:r>
          </a:p>
          <a:p>
            <a:r>
              <a:rPr lang="en-US" altLang="zh-CN"/>
              <a:t>4. </a:t>
            </a:r>
            <a:r>
              <a:rPr lang="zh-CN" altLang="en-US"/>
              <a:t>跨学科融合</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其中 </a:t>
            </a:r>
            <a:r>
              <a:rPr lang="en-US" altLang="zh-CN" dirty="0"/>
              <a:t>AI</a:t>
            </a:r>
            <a:r>
              <a:rPr lang="zh-CN" altLang="en-US" dirty="0"/>
              <a:t>中也有许多受人脑启发的研究，比如神经网络、注意力机制等。</a:t>
            </a:r>
            <a:endParaRPr lang="en-US" altLang="zh-CN" dirty="0"/>
          </a:p>
          <a:p>
            <a:r>
              <a:rPr lang="zh-CN" altLang="en-US" dirty="0"/>
              <a:t>神经网络受生物神经的启发，由互相连接的节点组成，他们层层传递数据，从而完成图像、语音处理等工作。</a:t>
            </a:r>
            <a:endParaRPr lang="en-US" altLang="zh-CN" dirty="0"/>
          </a:p>
          <a:p>
            <a:r>
              <a:rPr lang="zh-CN" altLang="en-US" dirty="0"/>
              <a:t>其中卷积神经网络通过局部感受野的概念，模拟了生物视觉皮层中神经元的工作方式，每个神经元只关注输入数据的一部分，从而有效提取局部特征。</a:t>
            </a:r>
            <a:endParaRPr lang="en-US" altLang="zh-CN" dirty="0"/>
          </a:p>
          <a:p>
            <a:r>
              <a:rPr lang="zh-CN" altLang="en-US" dirty="0"/>
              <a:t>除此之外 大模型中常用的注意力机制也是受人脑启发。注意力机制受人脑选择性聚焦、上下文感知、资源分配、并行处理等启发，在大语言模型中发挥着极其重要的作用。</a:t>
            </a:r>
            <a:endParaRPr lang="en-US" altLang="zh-CN" dirty="0"/>
          </a:p>
          <a:p>
            <a:r>
              <a:rPr lang="zh-CN" altLang="en-US" b="1" dirty="0"/>
              <a:t>选择性聚焦</a:t>
            </a:r>
            <a:r>
              <a:rPr lang="zh-CN" altLang="en-US" dirty="0"/>
              <a:t>：就像人类能够在复杂场景中聚焦于某些元素（例如人群中的某个人），注意力机制使模型能够更重视输入数据的不同部分，从而增强特定特征的相关性。</a:t>
            </a:r>
          </a:p>
          <a:p>
            <a:r>
              <a:rPr lang="zh-CN" altLang="en-US" b="1" dirty="0"/>
              <a:t>上下文感知</a:t>
            </a:r>
            <a:r>
              <a:rPr lang="zh-CN" altLang="en-US" dirty="0"/>
              <a:t>：注意力机制帮助模型理解上下文，通过根据当前任务的相关性优先处理某些输入，类似于人类的注意力根据重要性进行转移。</a:t>
            </a:r>
          </a:p>
          <a:p>
            <a:r>
              <a:rPr lang="zh-CN" altLang="en-US" b="1" dirty="0"/>
              <a:t>资源分配</a:t>
            </a:r>
            <a:r>
              <a:rPr lang="zh-CN" altLang="en-US" dirty="0"/>
              <a:t>：人脑会将认知资源分配给重要刺激，注意力机制通过动态调整处理的输入部分来模拟这一过程。</a:t>
            </a:r>
          </a:p>
          <a:p>
            <a:r>
              <a:rPr lang="zh-CN" altLang="en-US" b="1" dirty="0"/>
              <a:t>并行处理</a:t>
            </a:r>
            <a:r>
              <a:rPr lang="zh-CN" altLang="en-US" dirty="0"/>
              <a:t>：注意力机制允许模型同时考虑多个输入方面，反映出人类能够通过同时聚焦于多个事物来进行多任务处理的能力。</a:t>
            </a:r>
          </a:p>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如何寻找研究文献</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提纲</a:t>
            </a:r>
            <a:r>
              <a:rPr lang="en-US" altLang="zh-CN"/>
              <a:t>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如何查找文献</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如何查找文献</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阅读文献时需要考虑的问题</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阅读相关文献的技巧</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理想</a:t>
            </a:r>
            <a:r>
              <a:rPr kumimoji="1" lang="en-US" altLang="zh-CN" dirty="0"/>
              <a:t>AI</a:t>
            </a:r>
            <a:r>
              <a:rPr kumimoji="1" lang="zh-CN" altLang="en-US" dirty="0"/>
              <a:t>论文中应该包括的内容</a:t>
            </a:r>
          </a:p>
        </p:txBody>
      </p:sp>
      <p:sp>
        <p:nvSpPr>
          <p:cNvPr id="4" name="灯片编号占位符 3"/>
          <p:cNvSpPr>
            <a:spLocks noGrp="1"/>
          </p:cNvSpPr>
          <p:nvPr>
            <p:ph type="sldNum" sz="quarter" idx="5"/>
          </p:nvPr>
        </p:nvSpPr>
        <p:spPr/>
        <p:txBody>
          <a:bodyPr/>
          <a:lstStyle/>
          <a:p>
            <a:fld id="{32DD3D32-0F1F-4839-BF0A-CB396DE6830A}" type="slidenum">
              <a:rPr lang="zh-CN" altLang="en-US" smtClean="0"/>
              <a:t>27</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dirty="0"/>
              <a:t>理想</a:t>
            </a:r>
            <a:r>
              <a:rPr kumimoji="1" lang="en-US" altLang="zh-CN" dirty="0"/>
              <a:t>AI</a:t>
            </a:r>
            <a:r>
              <a:rPr kumimoji="1" lang="zh-CN" altLang="en-US" dirty="0"/>
              <a:t>论文中应该包括的内容</a:t>
            </a:r>
          </a:p>
          <a:p>
            <a:endParaRPr kumimoji="1" lang="zh-CN" altLang="en-US" dirty="0"/>
          </a:p>
        </p:txBody>
      </p:sp>
      <p:sp>
        <p:nvSpPr>
          <p:cNvPr id="4" name="灯片编号占位符 3"/>
          <p:cNvSpPr>
            <a:spLocks noGrp="1"/>
          </p:cNvSpPr>
          <p:nvPr>
            <p:ph type="sldNum" sz="quarter" idx="5"/>
          </p:nvPr>
        </p:nvSpPr>
        <p:spPr/>
        <p:txBody>
          <a:bodyPr/>
          <a:lstStyle/>
          <a:p>
            <a:fld id="{32DD3D32-0F1F-4839-BF0A-CB396DE6830A}" type="slidenum">
              <a:rPr lang="zh-CN" altLang="en-US" smtClean="0"/>
              <a:t>28</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摘要部分要考虑的问题</a:t>
            </a:r>
            <a:endParaRPr lang="zh-CN" altLang="en-US" dirty="0">
              <a:highlight>
                <a:srgbClr val="FFFF00"/>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介绍部分要考虑的问题</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阅读相关文献介绍要思考的问题</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阅读研究方法时要考虑的问题</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提纲</a:t>
            </a:r>
            <a:r>
              <a:rPr lang="en-US" altLang="zh-CN"/>
              <a:t>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阅读结果部分时要考虑的问题</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阅读结论部分时要考虑的问题</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阅读</a:t>
            </a:r>
            <a:r>
              <a:rPr lang="en-US" altLang="zh-CN"/>
              <a:t>referenc</a:t>
            </a:r>
            <a:r>
              <a:rPr lang="zh-CN" altLang="en-US"/>
              <a:t>时要考虑的问题</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经典方法</a:t>
            </a:r>
          </a:p>
          <a:p>
            <a:r>
              <a:rPr lang="zh-CN" altLang="en-US"/>
              <a:t>先做实验再写作</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更好的方法是</a:t>
            </a:r>
          </a:p>
          <a:p>
            <a:r>
              <a:rPr lang="zh-CN" altLang="en-US"/>
              <a:t>先确定要实现什么，再做实验</a:t>
            </a:r>
          </a:p>
          <a:p>
            <a:r>
              <a:rPr lang="zh-CN" altLang="en-US"/>
              <a:t>举例：一个需要一系列实验的研究需要撰写的关键组成部分</a:t>
            </a:r>
            <a:r>
              <a:rPr lang="en-US" altLang="zh-CN"/>
              <a:t>(</a:t>
            </a:r>
            <a:r>
              <a:rPr lang="zh-CN" altLang="en-US"/>
              <a:t>里程碑</a:t>
            </a:r>
            <a:r>
              <a:rPr lang="en-US" altLang="zh-CN"/>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实验性研究的特点</a:t>
            </a:r>
          </a:p>
          <a:p>
            <a:endParaRPr lang="zh-CN" altLang="en-US"/>
          </a:p>
          <a:p>
            <a:r>
              <a:rPr lang="zh-CN" altLang="en-US"/>
              <a:t>逆向推理：在设计实验时，从最终目标或假设的验证结果出发，推导出实验的必要步骤和形式。</a:t>
            </a:r>
          </a:p>
          <a:p>
            <a:endParaRPr lang="zh-CN" altLang="en-US"/>
          </a:p>
          <a:p>
            <a:r>
              <a:rPr lang="zh-CN" altLang="en-US"/>
              <a:t>实验形式的确定：下一步是确定实验将采取何种形式，这意味着需要明确实验的具体设计和方法。</a:t>
            </a:r>
          </a:p>
          <a:p>
            <a:endParaRPr lang="zh-CN" altLang="en-US"/>
          </a:p>
          <a:p>
            <a:r>
              <a:rPr lang="zh-CN" altLang="en-US"/>
              <a:t>实验设计前的考虑：在设计实验之前，研究者必须考虑这些实验将如何被使用，或者说，实验结果的应用场景和意义。</a:t>
            </a:r>
          </a:p>
          <a:p>
            <a:endParaRPr lang="zh-CN" altLang="en-US"/>
          </a:p>
          <a:p>
            <a:r>
              <a:rPr lang="zh-CN" altLang="en-US"/>
              <a:t>假设验证：实验应该明确展示在假设成立时将会观察到什么结果，以及如果假设不成立，结果会有什么不同。这涉及到实验的对比和验证设计。</a:t>
            </a:r>
          </a:p>
          <a:p>
            <a:endParaRPr lang="zh-CN" altLang="en-US"/>
          </a:p>
          <a:p>
            <a:r>
              <a:rPr lang="zh-CN" altLang="en-US"/>
              <a:t>实验的目的：实验是为了评估某个假设现象是否真的被观察到。也就是说，通过实验来验证假设是否符合现实。</a:t>
            </a:r>
          </a:p>
          <a:p>
            <a:endParaRPr lang="zh-CN" altLang="en-US"/>
          </a:p>
          <a:p>
            <a:r>
              <a:rPr lang="zh-CN" altLang="en-US"/>
              <a:t>实验的组成部分：实验涉及数据、代码以及某种平台，这说明实验研究通常依赖于数据分析、编程实现以及实验运行的具体环境或平台。</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非实验性研究的特点</a:t>
            </a:r>
          </a:p>
          <a:p>
            <a:r>
              <a:rPr lang="zh-CN" altLang="en-US"/>
              <a:t>形式调查：对系统和算法属性的正式调查。这种研究通常不涉及实验操作，而是通过理论分析或模型推导来研究系统的性质。</a:t>
            </a:r>
          </a:p>
          <a:p>
            <a:r>
              <a:rPr lang="zh-CN" altLang="en-US"/>
              <a:t>难以分类的广泛研究，包括</a:t>
            </a:r>
            <a:r>
              <a:rPr lang="en-US" altLang="zh-CN"/>
              <a:t>(</a:t>
            </a:r>
            <a:r>
              <a:rPr lang="zh-CN" altLang="en-US"/>
              <a:t>举例</a:t>
            </a:r>
            <a:r>
              <a:rPr lang="en-US" altLang="zh-CN"/>
              <a:t>):</a:t>
            </a:r>
            <a:endParaRPr lang="zh-CN" altLang="en-US"/>
          </a:p>
          <a:p>
            <a:r>
              <a:rPr lang="zh-CN" altLang="en-US"/>
              <a:t>提议新的编程语言功能或设计XML模板的草图。</a:t>
            </a:r>
          </a:p>
          <a:p>
            <a:r>
              <a:rPr lang="zh-CN" altLang="en-US"/>
              <a:t>针对特定类型数据的研究，或对研究趋势的反思与比较。</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博士研究生（PhD）的研究规划</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提纲</a:t>
            </a:r>
            <a:r>
              <a:rPr lang="en-US" altLang="zh-CN"/>
              <a:t>1</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传统科学和人工智能领域对假说的定义</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AI</a:t>
            </a:r>
            <a:r>
              <a:rPr lang="zh-CN" altLang="en-US"/>
              <a:t>方面的经典假说：强</a:t>
            </a:r>
            <a:r>
              <a:rPr lang="en-US" altLang="zh-CN"/>
              <a:t>AI</a:t>
            </a:r>
            <a:r>
              <a:rPr lang="zh-CN" altLang="en-US"/>
              <a:t>假说</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Model-based</a:t>
            </a:r>
            <a:r>
              <a:rPr lang="zh-CN" altLang="en-US" dirty="0"/>
              <a:t>和</a:t>
            </a:r>
            <a:r>
              <a:rPr lang="en-US" altLang="zh-CN" dirty="0"/>
              <a:t>Model-free</a:t>
            </a:r>
            <a:r>
              <a:rPr lang="zh-CN" altLang="en-US" dirty="0"/>
              <a:t>是强化学习领域两种常用的方法。</a:t>
            </a:r>
          </a:p>
          <a:p>
            <a:r>
              <a:rPr lang="en-US" altLang="zh-CN" dirty="0"/>
              <a:t>Model-free</a:t>
            </a:r>
            <a:r>
              <a:rPr lang="zh-CN" altLang="en-US" dirty="0"/>
              <a:t>方法不对环境进行建模，直接通过与环境交互来进行学习。</a:t>
            </a:r>
          </a:p>
          <a:p>
            <a:r>
              <a:rPr lang="en-US" altLang="zh-CN" dirty="0"/>
              <a:t>Model-based</a:t>
            </a:r>
            <a:r>
              <a:rPr lang="zh-CN" altLang="en-US" dirty="0"/>
              <a:t>方法对环境进行建模，根据环境模型推测未来的状态转移和奖励从而进行学习，在环境可预测的场景具有更好的采用效率和更快的收敛性能。</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以</a:t>
            </a:r>
            <a:r>
              <a:rPr lang="en-US" altLang="zh-CN" dirty="0">
                <a:sym typeface="+mn-ea"/>
              </a:rPr>
              <a:t>Model-based</a:t>
            </a:r>
            <a:r>
              <a:rPr lang="zh-CN" altLang="en-US" dirty="0">
                <a:sym typeface="+mn-ea"/>
              </a:rPr>
              <a:t>和</a:t>
            </a:r>
            <a:r>
              <a:rPr lang="en-US" altLang="zh-CN" dirty="0">
                <a:sym typeface="+mn-ea"/>
              </a:rPr>
              <a:t>Model-free</a:t>
            </a:r>
            <a:r>
              <a:rPr lang="zh-CN" altLang="en-US" dirty="0">
                <a:sym typeface="+mn-ea"/>
              </a:rPr>
              <a:t>的比较为例，我们应该如何建立合理的假说</a:t>
            </a:r>
          </a:p>
          <a:p>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以</a:t>
            </a:r>
            <a:r>
              <a:rPr lang="en-US" altLang="zh-CN" dirty="0">
                <a:sym typeface="+mn-ea"/>
              </a:rPr>
              <a:t>Model-based</a:t>
            </a:r>
            <a:r>
              <a:rPr lang="zh-CN" altLang="en-US" dirty="0">
                <a:sym typeface="+mn-ea"/>
              </a:rPr>
              <a:t>和</a:t>
            </a:r>
            <a:r>
              <a:rPr lang="en-US" altLang="zh-CN" dirty="0">
                <a:sym typeface="+mn-ea"/>
              </a:rPr>
              <a:t>Model-free</a:t>
            </a:r>
            <a:r>
              <a:rPr lang="zh-CN" altLang="en-US" dirty="0">
                <a:sym typeface="+mn-ea"/>
              </a:rPr>
              <a:t>的比较为例，我们应该如何建立合理的假说</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renaming fallacy”（命名谬误）：重新命名或包装已有的概念、技术或研究来试图使其看起来更加新颖或属于不同的领域。</a:t>
            </a:r>
          </a:p>
          <a:p>
            <a:r>
              <a:rPr lang="zh-CN" altLang="en-US"/>
              <a:t>需要避免此问题的原因：</a:t>
            </a:r>
          </a:p>
          <a:p>
            <a:r>
              <a:rPr lang="zh-CN" altLang="en-US"/>
              <a:t>改变名称不改变本质</a:t>
            </a:r>
          </a:p>
          <a:p>
            <a:r>
              <a:rPr lang="zh-CN" altLang="en-US"/>
              <a:t>简单改进不足以使技术变得“智能”</a:t>
            </a:r>
          </a:p>
          <a:p>
            <a:r>
              <a:rPr lang="zh-CN" altLang="en-US"/>
              <a:t>将现有研究重新命名为另一个领域是不科学的</a:t>
            </a:r>
          </a:p>
          <a:p>
            <a:endParaRPr lang="zh-CN" altLang="en-US"/>
          </a:p>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如何证实自己的假说：</a:t>
            </a:r>
          </a:p>
          <a:p>
            <a:r>
              <a:rPr lang="zh-CN" altLang="en-US" dirty="0"/>
              <a:t>收集支持的证据</a:t>
            </a:r>
          </a:p>
          <a:p>
            <a:r>
              <a:rPr lang="zh-CN" altLang="en-US" dirty="0"/>
              <a:t>提出对假说的质疑并且搜集证据否定这些质疑</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在强化学习领域，策略优化和假设检验同样面临诸多性能问题。我们可以从以下几个方面来分析该假设：</a:t>
            </a:r>
          </a:p>
          <a:p>
            <a:r>
              <a:rPr lang="en-US" altLang="zh-CN" dirty="0"/>
              <a:t>1. </a:t>
            </a:r>
            <a:r>
              <a:rPr lang="zh-CN" altLang="en-US" dirty="0"/>
              <a:t>策略优化的效率问题：即使不涉及复杂的计算操作，如果策略更新依赖于频繁的梯度计算，且这些计算需要大量的数据样本和更新频次，计算成本可能成为系统性能的瓶颈。强化学习算法的收敛速度和数据效率在策略评估时至关重要，这可能影响训练时间。</a:t>
            </a:r>
          </a:p>
          <a:p>
            <a:r>
              <a:rPr lang="en-US" altLang="zh-CN" dirty="0"/>
              <a:t>2. </a:t>
            </a:r>
            <a:r>
              <a:rPr lang="zh-CN" altLang="en-US" dirty="0"/>
              <a:t>状态空间查找的复杂性：在某些复杂环境下，智能体的状态空间非常大，策略需要根据不同状态作出决策。频繁的状态查找和决策更新，尤其是在状态空间维度较高或策略复杂度较大的情况下，可能会增加训练时间和计算开销。</a:t>
            </a:r>
          </a:p>
          <a:p>
            <a:r>
              <a:rPr lang="en-US" altLang="zh-CN" dirty="0"/>
              <a:t>3. </a:t>
            </a:r>
            <a:r>
              <a:rPr lang="zh-CN" altLang="en-US" dirty="0"/>
              <a:t>探索与利用的平衡：策略的效果还取决于探索（exploration）与利用（exploitation）之间的平衡。强化学习模型可能在探索阶段消耗大量时间，特别是在没有适当引导的情况下。若探索过度，模型可能无法有效收敛；若利用不足，则难以找到全局最优解，从而影响长期表现。</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关于证据的选择方式：</a:t>
            </a:r>
          </a:p>
          <a:p>
            <a:r>
              <a:rPr lang="zh-CN" altLang="en-US"/>
              <a:t>选择证据的目的：应优先考虑如何使论点更具说服力，而不是仅仅为了节省时间或减少工作量。</a:t>
            </a:r>
          </a:p>
          <a:p>
            <a:r>
              <a:rPr lang="zh-CN" altLang="en-US"/>
              <a:t>选择证据的说服力：选择哪种形式的证据应基于它对目标受众的说服力。</a:t>
            </a:r>
          </a:p>
          <a:p>
            <a:r>
              <a:rPr lang="zh-CN" altLang="en-US"/>
              <a:t>不同形式的证据之间是可以相互验证的</a:t>
            </a:r>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研究是什么</a:t>
            </a:r>
          </a:p>
          <a:p>
            <a:r>
              <a:rPr lang="zh-CN" altLang="en-US"/>
              <a:t>研究主题通常被定义为一个需要研究以获得更深理解的问题，从而提出解决方案或更有效的实践方法。</a:t>
            </a:r>
          </a:p>
          <a:p>
            <a:r>
              <a:rPr lang="zh-CN" altLang="en-US"/>
              <a:t>研究问题是引导研究分析的主要原则，是撰写和表达的核心焦点。</a:t>
            </a:r>
          </a:p>
          <a:p>
            <a:r>
              <a:rPr lang="zh-CN" altLang="en-US"/>
              <a:t>研究代表了学术交流的核心内容，并帮助学者探索新知识和理解。</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四种证据用来证明假说</a:t>
            </a:r>
          </a:p>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好科学，坏科学和伪科学</a:t>
            </a:r>
          </a:p>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伪科学的特征</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通过</a:t>
            </a:r>
            <a:r>
              <a:rPr lang="en-US" altLang="zh-CN" dirty="0"/>
              <a:t>AI</a:t>
            </a:r>
            <a:r>
              <a:rPr lang="zh-CN" altLang="en-US" dirty="0"/>
              <a:t>产生的一个伪科学的例子：</a:t>
            </a:r>
          </a:p>
          <a:p>
            <a:r>
              <a:rPr lang="en-US" altLang="zh-CN" dirty="0"/>
              <a:t>1. </a:t>
            </a:r>
            <a:r>
              <a:rPr lang="zh-CN" altLang="en-US" dirty="0"/>
              <a:t>在谷歌推出Gemini 1.0 的演示视频中，大模型可以轻松从石头剪子布的 demo视频 中分析出来这是玩家在玩石头剪子布游戏</a:t>
            </a:r>
          </a:p>
          <a:p>
            <a:r>
              <a:rPr lang="en-US" altLang="zh-CN" dirty="0"/>
              <a:t>2. </a:t>
            </a:r>
            <a:r>
              <a:rPr lang="zh-CN" altLang="en-US" dirty="0"/>
              <a:t>实际上是把“布”“拳头”“剪刀”三张照片依次传给Gemini，然后加上良好的提示词，才能让Gemini给出回答，然后再由员工配音念出来是把“布”“拳头”“剪刀”三张照片依次传给Gemini，然后加上良好的提示词，才能让Gemini给出回答，然后再由员工配音念出来</a:t>
            </a:r>
          </a:p>
          <a:p>
            <a:endParaRPr lang="zh-CN"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通过</a:t>
            </a:r>
            <a:r>
              <a:rPr lang="en-US" altLang="zh-CN" dirty="0"/>
              <a:t>AI</a:t>
            </a:r>
            <a:r>
              <a:rPr lang="zh-CN" altLang="en-US" dirty="0"/>
              <a:t>产生的一个伪科学的例子：</a:t>
            </a:r>
          </a:p>
          <a:p>
            <a:r>
              <a:rPr lang="en-US" altLang="zh-CN" dirty="0"/>
              <a:t>1. </a:t>
            </a:r>
            <a:r>
              <a:rPr lang="zh-CN" altLang="en-US" dirty="0"/>
              <a:t>在谷歌推出Gemini 1.0 的演示视频中，大模型可以轻松从石头剪子布的 demo视频 中分析出来这是玩家在玩石头剪子布游戏</a:t>
            </a:r>
          </a:p>
          <a:p>
            <a:r>
              <a:rPr lang="en-US" altLang="zh-CN" dirty="0"/>
              <a:t>2. </a:t>
            </a:r>
            <a:r>
              <a:rPr lang="zh-CN" altLang="en-US" dirty="0"/>
              <a:t>实际上是把“布”“拳头”“剪刀”三张照片依次传给Gemini，然后加上良好的提示词，才能让Gemini给出回答，然后再由员工配音念出来是把“布”“拳头”“剪刀”三张照片依次传给Gemini，然后加上良好的提示词，才能让Gemini给出回答，然后再由员工配音念出来</a:t>
            </a:r>
          </a:p>
          <a:p>
            <a:endParaRPr lang="zh-CN" altLang="en-US" dirty="0"/>
          </a:p>
          <a:p>
            <a:endParaRPr lang="zh-CN"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通过</a:t>
            </a:r>
            <a:r>
              <a:rPr lang="en-US" altLang="zh-CN" dirty="0"/>
              <a:t>AI</a:t>
            </a:r>
            <a:r>
              <a:rPr lang="zh-CN" altLang="en-US" dirty="0"/>
              <a:t>产生的一个伪科学的例子：</a:t>
            </a:r>
          </a:p>
          <a:p>
            <a:r>
              <a:rPr lang="en-US" altLang="zh-CN" dirty="0"/>
              <a:t>1. </a:t>
            </a:r>
            <a:r>
              <a:rPr lang="zh-CN" altLang="en-US" dirty="0"/>
              <a:t>埃隆·马斯克发布了一段特斯拉“擎天柱”人形机器人自己叠衬衫的视频，结果被网友纷纷质疑视频造假</a:t>
            </a:r>
          </a:p>
          <a:p>
            <a:r>
              <a:rPr lang="en-US" altLang="zh-CN" dirty="0"/>
              <a:t>2. </a:t>
            </a:r>
            <a:r>
              <a:rPr lang="zh-CN" altLang="en-US" dirty="0"/>
              <a:t>不久后，马斯克又发帖补充说，“重要提示：擎天柱还不能自主地叠衬衫，但（未来）肯定可以在任意环境下完全自主地做到这一点。”</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a:t>
            </a:r>
            <a:r>
              <a:rPr lang="en-US" altLang="zh-CN" dirty="0"/>
              <a:t>AI</a:t>
            </a:r>
            <a:r>
              <a:rPr lang="zh-CN" altLang="en-US" dirty="0"/>
              <a:t>产生的一个伪科学的例子：</a:t>
            </a:r>
          </a:p>
          <a:p>
            <a:r>
              <a:rPr lang="en-US" altLang="zh-CN" dirty="0"/>
              <a:t>1. </a:t>
            </a:r>
            <a:r>
              <a:rPr lang="zh-CN" altLang="en-US" dirty="0"/>
              <a:t>埃隆·马斯克发布了一段特斯拉“擎天柱”人形机器人自己叠衬衫的视频，结果被网友纷纷质疑视频造假</a:t>
            </a:r>
          </a:p>
          <a:p>
            <a:r>
              <a:rPr lang="en-US" altLang="zh-CN" dirty="0"/>
              <a:t>2. </a:t>
            </a:r>
            <a:r>
              <a:rPr lang="zh-CN" altLang="en-US" dirty="0"/>
              <a:t>不久后，马斯克又发帖补充说，“重要提示：擎天柱还不能自主地叠衬衫，但（未来）肯定可以在任意环境下完全自主地做到这一点。”</a:t>
            </a:r>
          </a:p>
          <a:p>
            <a:endParaRPr kumimoji="1" lang="zh-CN" altLang="en-US" dirty="0"/>
          </a:p>
        </p:txBody>
      </p:sp>
      <p:sp>
        <p:nvSpPr>
          <p:cNvPr id="4" name="灯片编号占位符 3"/>
          <p:cNvSpPr>
            <a:spLocks noGrp="1"/>
          </p:cNvSpPr>
          <p:nvPr>
            <p:ph type="sldNum" sz="quarter" idx="5"/>
          </p:nvPr>
        </p:nvSpPr>
        <p:spPr/>
        <p:txBody>
          <a:bodyPr/>
          <a:lstStyle/>
          <a:p>
            <a:fld id="{32DD3D32-0F1F-4839-BF0A-CB396DE6830A}" type="slidenum">
              <a:rPr lang="zh-CN" altLang="en-US" smtClean="0"/>
              <a:t>59</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人工智能相比于其他学科具有更高的跨学科性，更加难以对其进行严格分类，因此对此领域研究需要进行多个维度的反思。</a:t>
            </a:r>
          </a:p>
          <a:p>
            <a:r>
              <a:rPr lang="zh-CN" altLang="en-US" dirty="0"/>
              <a:t>基础理论在本研究中的重要性</a:t>
            </a:r>
          </a:p>
          <a:p>
            <a:r>
              <a:rPr lang="zh-CN" altLang="en-US" dirty="0"/>
              <a:t>自己的研究是否具有实验性</a:t>
            </a:r>
          </a:p>
          <a:p>
            <a:r>
              <a:rPr lang="zh-CN" altLang="en-US" dirty="0"/>
              <a:t>自己的研究是否符合道德行为规范</a:t>
            </a:r>
          </a:p>
          <a:p>
            <a:endParaRPr lang="zh-CN" altLang="en-US" dirty="0"/>
          </a:p>
        </p:txBody>
      </p:sp>
      <p:sp>
        <p:nvSpPr>
          <p:cNvPr id="4" name="灯片编号占位符 3"/>
          <p:cNvSpPr>
            <a:spLocks noGrp="1"/>
          </p:cNvSpPr>
          <p:nvPr>
            <p:ph type="sldNum" sz="quarter" idx="10"/>
          </p:nvPr>
        </p:nvSpPr>
        <p:spPr/>
        <p:txBody>
          <a:bodyPr/>
          <a:lstStyle/>
          <a:p>
            <a:fld id="{32DD3D32-0F1F-4839-BF0A-CB396DE6830A}" type="slidenum">
              <a:rPr lang="zh-CN" altLang="en-US" smtClean="0"/>
              <a:t>60</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ym typeface="+mn-ea"/>
              </a:rPr>
              <a:t>Research</a:t>
            </a:r>
            <a:r>
              <a:rPr lang="zh-CN" altLang="en-US" dirty="0">
                <a:sym typeface="+mn-ea"/>
              </a:rPr>
              <a:t>前应该检查的问题</a:t>
            </a:r>
            <a:endParaRPr lang="zh-CN" altLang="en-US" dirty="0"/>
          </a:p>
          <a:p>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Research</a:t>
            </a:r>
            <a:r>
              <a:rPr lang="zh-CN" altLang="en-US" dirty="0"/>
              <a:t>前应该检查的问题</a:t>
            </a:r>
          </a:p>
        </p:txBody>
      </p:sp>
      <p:sp>
        <p:nvSpPr>
          <p:cNvPr id="4" name="灯片编号占位符 3"/>
          <p:cNvSpPr>
            <a:spLocks noGrp="1"/>
          </p:cNvSpPr>
          <p:nvPr>
            <p:ph type="sldNum" sz="quarter" idx="10"/>
          </p:nvPr>
        </p:nvSpPr>
        <p:spPr/>
        <p:txBody>
          <a:bodyPr/>
          <a:lstStyle/>
          <a:p>
            <a:fld id="{32DD3D32-0F1F-4839-BF0A-CB396DE6830A}" type="slidenum">
              <a:rPr lang="zh-CN" altLang="en-US" smtClean="0"/>
              <a:t>62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参考文献在研究起步阶段的四个重要角色</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ym typeface="+mn-ea"/>
              </a:rPr>
              <a:t>Research</a:t>
            </a:r>
            <a:r>
              <a:rPr lang="zh-CN" altLang="en-US" dirty="0">
                <a:sym typeface="+mn-ea"/>
              </a:rPr>
              <a:t>前应该检查的问题</a:t>
            </a:r>
            <a:endParaRPr lang="zh-CN" altLang="en-US" dirty="0"/>
          </a:p>
          <a:p>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在人工智能领域，实验通常指通过测试数据来验证算法的实现。</a:t>
            </a:r>
          </a:p>
          <a:p>
            <a:endParaRPr lang="zh-CN" altLang="en-US" dirty="0"/>
          </a:p>
          <a:p>
            <a:r>
              <a:rPr lang="zh-CN" altLang="en-US" dirty="0"/>
              <a:t>人工智能领域的实验形式多种多样，既包括算法性能的测试，也涵盖了人因分析（human factors analysis）。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AI</a:t>
            </a:r>
            <a:r>
              <a:rPr lang="zh-CN" altLang="en-US"/>
              <a:t>领域的实验设计的特点</a:t>
            </a:r>
          </a:p>
          <a:p>
            <a:endParaRPr lang="zh-CN" altLang="en-US"/>
          </a:p>
          <a:p>
            <a:r>
              <a:rPr lang="en-US" altLang="zh-CN"/>
              <a:t>1. trian+validate</a:t>
            </a:r>
          </a:p>
          <a:p>
            <a:r>
              <a:rPr lang="en-US" altLang="zh-CN"/>
              <a:t>2. </a:t>
            </a:r>
            <a:r>
              <a:rPr lang="zh-CN" altLang="en-US"/>
              <a:t>同一任务使用不同模型</a:t>
            </a:r>
          </a:p>
          <a:p>
            <a:r>
              <a:rPr lang="en-US" altLang="zh-CN"/>
              <a:t>3. </a:t>
            </a:r>
            <a:r>
              <a:rPr lang="zh-CN" altLang="en-US"/>
              <a:t>可解释性</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如何设计实验进行测试测试</a:t>
            </a:r>
          </a:p>
          <a:p>
            <a:r>
              <a:rPr lang="zh-CN" altLang="en-US"/>
              <a:t>测试需要公平而不是为了支持假说</a:t>
            </a:r>
          </a:p>
          <a:p>
            <a:r>
              <a:rPr lang="zh-CN" altLang="en-US"/>
              <a:t>需要选择合适的</a:t>
            </a:r>
            <a:r>
              <a:rPr lang="en-US" altLang="zh-CN"/>
              <a:t>baseline</a:t>
            </a:r>
          </a:p>
          <a:p>
            <a:r>
              <a:rPr lang="zh-CN" altLang="en-US"/>
              <a:t>没有研究者会以自己的排序算法优于最差的</a:t>
            </a:r>
            <a:r>
              <a:rPr lang="en-US" altLang="zh-CN"/>
              <a:t>bubblesort</a:t>
            </a:r>
            <a:r>
              <a:rPr lang="zh-CN" altLang="en-US"/>
              <a:t>而作为突破</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如何在数据集上设计实验来验证算法的有效性</a:t>
            </a:r>
          </a:p>
          <a:p>
            <a:r>
              <a:rPr lang="zh-CN" altLang="en-US"/>
              <a:t>使用熟悉的数据集：研究人员在开发新算法的过程中，通常会使用他们熟悉的数据集作为测试平台</a:t>
            </a:r>
          </a:p>
          <a:p>
            <a:r>
              <a:rPr lang="zh-CN" altLang="en-US"/>
              <a:t>参数调优的验证：仅在一个熟悉的数据集上表现良好并不足以证明算法的泛化能力。</a:t>
            </a:r>
          </a:p>
          <a:p>
            <a:r>
              <a:rPr lang="zh-CN" altLang="en-US"/>
              <a:t>交叉验证：通过在多个数据集上进行交叉验证，可以确保算法的鲁棒性和可靠性，从而避免过拟合的风险。</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baseline="0" dirty="0">
                <a:solidFill>
                  <a:schemeClr val="tx1"/>
                </a:solidFill>
                <a:latin typeface="+mn-lt"/>
                <a:ea typeface="+mn-ea"/>
                <a:cs typeface="+mn-cs"/>
              </a:rPr>
              <a:t>如何</a:t>
            </a:r>
            <a:r>
              <a:rPr lang="en-US" altLang="zh-CN" sz="1200" kern="1200" baseline="0" dirty="0">
                <a:solidFill>
                  <a:schemeClr val="tx1"/>
                </a:solidFill>
                <a:latin typeface="+mn-lt"/>
                <a:ea typeface="+mn-ea"/>
                <a:cs typeface="+mn-cs"/>
              </a:rPr>
              <a:t>处理实验的负面或失败结果</a:t>
            </a:r>
          </a:p>
          <a:p>
            <a:r>
              <a:rPr lang="en-US" altLang="zh-CN" dirty="0"/>
              <a:t>1. </a:t>
            </a:r>
            <a:r>
              <a:rPr lang="zh-CN" altLang="en-US" dirty="0"/>
              <a:t>在检查和解释实验失败或得出负面结果时，需特别小心。</a:t>
            </a:r>
          </a:p>
          <a:p>
            <a:r>
              <a:rPr lang="en-US" altLang="zh-CN" dirty="0"/>
              <a:t>2. </a:t>
            </a:r>
            <a:r>
              <a:rPr lang="zh-CN" altLang="en-US" dirty="0"/>
              <a:t>如果研究人员在结论中声明“我们已经证明不可能进一步改进”，读者可能会质疑这个结论，认为或许是作者自身缺乏进一步改进的能力，而不是证明了无法改进。</a:t>
            </a:r>
          </a:p>
        </p:txBody>
      </p:sp>
      <p:sp>
        <p:nvSpPr>
          <p:cNvPr id="4" name="灯片编号占位符 3"/>
          <p:cNvSpPr>
            <a:spLocks noGrp="1"/>
          </p:cNvSpPr>
          <p:nvPr>
            <p:ph type="sldNum" sz="quarter" idx="10"/>
          </p:nvPr>
        </p:nvSpPr>
        <p:spPr/>
        <p:txBody>
          <a:bodyPr/>
          <a:lstStyle/>
          <a:p>
            <a:fld id="{32DD3D32-0F1F-4839-BF0A-CB396DE6830A}" type="slidenum">
              <a:rPr lang="zh-CN" altLang="en-US" smtClean="0"/>
              <a:t>70</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针对结果展示的实验设计</a:t>
            </a:r>
          </a:p>
          <a:p>
            <a:r>
              <a:rPr lang="zh-CN" altLang="en-US"/>
              <a:t>实验结果的展示：模型评估的结果通常会使用准确率（accuracy）、精确率（precision）、召回率（recall）、F1-score 或 AUC-ROC等指标来报告。</a:t>
            </a:r>
          </a:p>
          <a:p>
            <a:r>
              <a:rPr lang="zh-CN" altLang="en-US"/>
              <a:t>异常或特殊结果的处理：实验结果中可能会出现一些异常或特殊情况。这些情况应该被解释或至少在讨论中提及，而不应该被忽略。</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实验结果可视化方式：仿真结果</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idea</a:t>
            </a:r>
            <a:r>
              <a:rPr lang="zh-CN" altLang="en-US"/>
              <a:t>的三个来源</a:t>
            </a:r>
          </a:p>
          <a:p>
            <a:r>
              <a:rPr lang="zh-CN" altLang="en-US"/>
              <a:t>头脑空闲时</a:t>
            </a:r>
          </a:p>
          <a:p>
            <a:r>
              <a:rPr lang="zh-CN" altLang="en-US"/>
              <a:t>多个</a:t>
            </a:r>
            <a:r>
              <a:rPr lang="en-US" altLang="zh-CN"/>
              <a:t>topic</a:t>
            </a:r>
            <a:r>
              <a:rPr lang="zh-CN" altLang="en-US"/>
              <a:t>汇聚</a:t>
            </a:r>
          </a:p>
          <a:p>
            <a:r>
              <a:rPr lang="zh-CN" altLang="en-US"/>
              <a:t>茶歇讨论</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实验结果可视化方式：仿真结果</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这张图展示了通过神经网络的特征可视化，将模型内部抽象的向量激活值转化为更具语义的“字典”的过程。</a:t>
            </a:r>
          </a:p>
          <a:p>
            <a:r>
              <a:rPr lang="en-US" altLang="zh-CN"/>
              <a:t>1. 抽象向量表示：图中显示了一个向量 a_{3,1}，这表示神经网络在某一层（可能是卷积层）对输入图像（狗和猫）的响应。这些响应通常是数字数组，代表神经元的激活值。</a:t>
            </a:r>
          </a:p>
          <a:p>
            <a:r>
              <a:rPr lang="en-US" altLang="zh-CN"/>
              <a:t>2. 特征可视化：利用特征可视化技术，可以将这些数字对应到神经网络“看到”的特定特征上。图中展示了一些生成的可视化图像，这些图像揭示了网络中某些神经元对“下垂的耳朵”（floppy ears）、“狗的鼻子”（dog snouts）、“猫头”（cat heads）等特征的敏感性。换句话说，神经网络中的某些神经元是专门“检测”这些特定的物体或特征的。</a:t>
            </a:r>
          </a:p>
          <a:p>
            <a:r>
              <a:rPr lang="en-US" altLang="zh-CN"/>
              <a:t>3. 语义解释：通过这种方法，研究人员可以更直观地理解神经网络如何将输入图像分解为不同的特征，如耳朵、鼻子、毛发等。这有助于解释网络的决策过程。例如，检测出“狗的耳朵”和“狗的鼻子”的激活，可以帮助网络将该图像分类为“狗”。</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该实验是空地协同围捕任务的演示</a:t>
            </a:r>
            <a:r>
              <a:rPr lang="en-US" altLang="zh-CN"/>
              <a:t> demo</a:t>
            </a:r>
          </a:p>
          <a:p>
            <a:r>
              <a:rPr lang="en-US" altLang="zh-CN"/>
              <a:t>1. </a:t>
            </a:r>
            <a:r>
              <a:rPr lang="zh-CN" altLang="en-US"/>
              <a:t>两架飞机负责为</a:t>
            </a:r>
            <a:r>
              <a:rPr lang="en-US" altLang="zh-CN"/>
              <a:t> limo </a:t>
            </a:r>
            <a:r>
              <a:rPr lang="zh-CN" altLang="en-US"/>
              <a:t>追捕者小车集群提供逃跑者小车的精确位置和环境观察</a:t>
            </a:r>
          </a:p>
          <a:p>
            <a:r>
              <a:rPr lang="en-US" altLang="zh-CN"/>
              <a:t>2. </a:t>
            </a:r>
            <a:r>
              <a:rPr lang="zh-CN" altLang="en-US"/>
              <a:t>四个追捕者</a:t>
            </a:r>
            <a:r>
              <a:rPr lang="en-US" altLang="zh-CN"/>
              <a:t> </a:t>
            </a:r>
            <a:r>
              <a:rPr lang="zh-CN" altLang="en-US"/>
              <a:t>经过强化学习训练过的</a:t>
            </a:r>
            <a:r>
              <a:rPr lang="en-US" altLang="zh-CN"/>
              <a:t> limo </a:t>
            </a:r>
            <a:r>
              <a:rPr lang="zh-CN" altLang="en-US"/>
              <a:t>小车负责协同追逐逃跑者小车</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介绍机器学习领域的常用实验</a:t>
            </a:r>
          </a:p>
          <a:p>
            <a:r>
              <a:rPr lang="zh-CN" altLang="en-US"/>
              <a:t>超参数调节实验</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设计参数调优实验的必要性</a:t>
            </a:r>
          </a:p>
          <a:p>
            <a:r>
              <a:rPr lang="zh-CN" altLang="en-US"/>
              <a:t>以学习率作为参数调优的例子</a:t>
            </a:r>
          </a:p>
          <a:p>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常用的调参方法</a:t>
            </a:r>
          </a:p>
          <a:p>
            <a:r>
              <a:rPr lang="zh-CN" altLang="en-US"/>
              <a:t>贝叶斯优化</a:t>
            </a:r>
          </a:p>
          <a:p>
            <a:r>
              <a:rPr lang="zh-CN" altLang="en-US"/>
              <a:t>集束搜索</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消融实验的定义</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在机器学习领域，消融实验成立所基于的假设是：</a:t>
            </a:r>
          </a:p>
          <a:p>
            <a:r>
              <a:rPr lang="zh-CN" altLang="en-US"/>
              <a:t>新的</a:t>
            </a:r>
            <a:r>
              <a:rPr lang="en-US" altLang="zh-CN"/>
              <a:t>NN</a:t>
            </a:r>
            <a:r>
              <a:rPr lang="zh-CN" altLang="en-US"/>
              <a:t>架构都是基于现有</a:t>
            </a:r>
            <a:r>
              <a:rPr lang="en-US" altLang="zh-CN"/>
              <a:t>NN</a:t>
            </a:r>
            <a:r>
              <a:rPr lang="zh-CN" altLang="en-US"/>
              <a:t>组件的组合</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消融实验的意义</a:t>
            </a:r>
          </a:p>
          <a:p>
            <a:r>
              <a:rPr lang="zh-CN" altLang="en-US"/>
              <a:t>能够提供有价值的分析</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此页主要介绍科研开始时要选择哪种类型的</a:t>
            </a:r>
            <a:r>
              <a:rPr lang="en-US" altLang="zh-CN"/>
              <a:t>idea</a:t>
            </a:r>
            <a:endParaRPr lang="en-US" altLang="zh-CN" i="1"/>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消融实验的局限性</a:t>
            </a:r>
          </a:p>
          <a:p>
            <a:r>
              <a:rPr lang="zh-CN" altLang="en-US"/>
              <a:t>使用特定框架</a:t>
            </a:r>
          </a:p>
          <a:p>
            <a:r>
              <a:rPr lang="zh-CN" altLang="en-US"/>
              <a:t>对现有代码进行大量修改</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左边展示的是一张模型以57.7%的置信度识别为“熊猫”的图片，然而，使用一种简单的对抗性扰动，仅仅加入了非常微小的噪声，中间的这幅图片表示的是这种扰动的视觉表现，模型的预测结果却发生了极大的变化。虽然对人眼来说，右边的图片看起来与原图几乎没有区别，但经过扰动后，模型以99.3%的置信度将其错误地识别为“长臂猿”。</a:t>
            </a:r>
          </a:p>
          <a:p>
            <a:endParaRPr lang="zh-CN"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LLM </a:t>
            </a:r>
            <a:r>
              <a:rPr lang="zh-CN" altLang="en-US" b="1" dirty="0"/>
              <a:t>的第一种实验方式</a:t>
            </a:r>
            <a:r>
              <a:rPr lang="en-US" altLang="zh-CN" b="1" dirty="0"/>
              <a:t>: </a:t>
            </a:r>
            <a:r>
              <a:rPr lang="zh-CN" altLang="en-US" b="1" dirty="0"/>
              <a:t>基于数据集的传统评估 文章当中举的是</a:t>
            </a:r>
            <a:r>
              <a:rPr lang="en-US" altLang="zh-CN" b="1" dirty="0"/>
              <a:t> </a:t>
            </a:r>
            <a:r>
              <a:rPr lang="zh-CN" altLang="en-US" b="1" dirty="0"/>
              <a:t>阿里的</a:t>
            </a:r>
            <a:r>
              <a:rPr lang="en-US" altLang="zh-CN" b="1" dirty="0" err="1"/>
              <a:t>Qwen</a:t>
            </a:r>
            <a:r>
              <a:rPr lang="zh-CN" altLang="en-US" b="1" dirty="0"/>
              <a:t>大模型刷榜的例子</a:t>
            </a:r>
          </a:p>
          <a:p>
            <a:r>
              <a:rPr lang="zh-CN" altLang="en-US" b="1" dirty="0"/>
              <a:t>概述</a:t>
            </a:r>
            <a:r>
              <a:rPr lang="en-US" altLang="zh-CN" dirty="0"/>
              <a:t>: </a:t>
            </a:r>
            <a:r>
              <a:rPr lang="zh-CN" altLang="en-US" dirty="0"/>
              <a:t>利用标准化的数据集评估 </a:t>
            </a:r>
            <a:r>
              <a:rPr lang="gd-GB" altLang="zh-CN" dirty="0"/>
              <a:t>LLM </a:t>
            </a:r>
            <a:r>
              <a:rPr lang="zh-CN" altLang="en-US" dirty="0"/>
              <a:t>的表现。</a:t>
            </a:r>
          </a:p>
          <a:p>
            <a:r>
              <a:rPr lang="zh-CN" altLang="en-US" b="1" dirty="0"/>
              <a:t>优点</a:t>
            </a:r>
            <a:r>
              <a:rPr lang="en-US" altLang="zh-CN" dirty="0"/>
              <a:t>: </a:t>
            </a:r>
            <a:r>
              <a:rPr lang="zh-CN" altLang="en-US" dirty="0"/>
              <a:t>易于比较不同模型，任务明确且数据已知。</a:t>
            </a:r>
          </a:p>
          <a:p>
            <a:r>
              <a:rPr lang="zh-CN" altLang="en-US" b="1" dirty="0"/>
              <a:t>局限性</a:t>
            </a:r>
            <a:r>
              <a:rPr lang="en-US" altLang="zh-CN" dirty="0"/>
              <a:t>: </a:t>
            </a:r>
            <a:r>
              <a:rPr lang="zh-CN" altLang="en-US" dirty="0"/>
              <a:t>可能导致模型过拟合特定的任务或数据集，无法全面反映模型在开放领域的表现。</a:t>
            </a:r>
          </a:p>
          <a:p>
            <a:endParaRPr kumimoji="1" lang="zh-CN" altLang="en-US" dirty="0"/>
          </a:p>
        </p:txBody>
      </p:sp>
      <p:sp>
        <p:nvSpPr>
          <p:cNvPr id="4" name="灯片编号占位符 3"/>
          <p:cNvSpPr>
            <a:spLocks noGrp="1"/>
          </p:cNvSpPr>
          <p:nvPr>
            <p:ph type="sldNum" sz="quarter" idx="5"/>
          </p:nvPr>
        </p:nvSpPr>
        <p:spPr/>
        <p:txBody>
          <a:bodyPr/>
          <a:lstStyle/>
          <a:p>
            <a:fld id="{612DFF18-D711-4E42-8B63-C6E685DBD97D}" type="slidenum">
              <a:rPr kumimoji="1" lang="zh-CN" altLang="en-US" smtClean="0"/>
              <a:t>86</a:t>
            </a:fld>
            <a:endParaRPr kumimoji="1" lang="zh-CN" altLang="en-US"/>
          </a:p>
        </p:txBody>
      </p:sp>
    </p:spTree>
    <p:extLst>
      <p:ext uri="{BB962C8B-B14F-4D97-AF65-F5344CB8AC3E}">
        <p14:creationId xmlns:p14="http://schemas.microsoft.com/office/powerpoint/2010/main" val="4693136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LLM </a:t>
            </a:r>
            <a:r>
              <a:rPr lang="zh-CN" altLang="en-US" b="1" dirty="0"/>
              <a:t>的第二种实验方式</a:t>
            </a:r>
            <a:r>
              <a:rPr lang="en-US" altLang="zh-CN" b="1" dirty="0"/>
              <a:t>: </a:t>
            </a:r>
            <a:r>
              <a:rPr lang="zh-CN" altLang="en-US" b="1" dirty="0"/>
              <a:t>人工评估</a:t>
            </a:r>
            <a:endParaRPr lang="en-US" altLang="zh-CN" b="1" dirty="0"/>
          </a:p>
          <a:p>
            <a:r>
              <a:rPr lang="zh-CN" altLang="en-US" b="1" dirty="0"/>
              <a:t>人工评估</a:t>
            </a:r>
            <a:r>
              <a:rPr lang="zh-CN" altLang="en-US" dirty="0"/>
              <a:t>，即通过人类评审员对模型生成的文本进行质量评估。这种评估主要关注文本的流畅性、一致性和创造性等主观特质。</a:t>
            </a:r>
          </a:p>
          <a:p>
            <a:r>
              <a:rPr lang="zh-CN" altLang="en-US" dirty="0"/>
              <a:t>从这张表中可以看到，经过不同训练方式（如无训练、指导性训练（评估者在开始任务前会接收到关于如何识别机器生成文本的详细指示）、示例训练（评估者不仅会得到详细的指示，还会被展示一些实际的示例）、对比训练（这种方法要求评估者在任务中将两个文本直接进行对比，并判断哪个更可能是机器生成的））对不同领域（故事、新闻、食谱）的文本进行评估，主要指标包括精度（</a:t>
            </a:r>
            <a:r>
              <a:rPr lang="gd-GB" altLang="zh-CN" dirty="0"/>
              <a:t>Precision</a:t>
            </a:r>
            <a:r>
              <a:rPr lang="zh-CN" altLang="gd-GB" dirty="0"/>
              <a:t>）、</a:t>
            </a:r>
            <a:r>
              <a:rPr lang="zh-CN" altLang="en-US" dirty="0"/>
              <a:t>召回率（</a:t>
            </a:r>
            <a:r>
              <a:rPr lang="gd-GB" altLang="zh-CN" dirty="0"/>
              <a:t>Recall</a:t>
            </a:r>
            <a:r>
              <a:rPr lang="zh-CN" altLang="gd-GB" dirty="0"/>
              <a:t>）、</a:t>
            </a:r>
            <a:r>
              <a:rPr lang="gd-GB" altLang="zh-CN" dirty="0"/>
              <a:t>F1</a:t>
            </a:r>
            <a:r>
              <a:rPr lang="zh-CN" altLang="en-US" dirty="0"/>
              <a:t>分数等。</a:t>
            </a:r>
          </a:p>
          <a:p>
            <a:r>
              <a:rPr lang="zh-CN" altLang="en-US" b="1" dirty="0"/>
              <a:t>优势</a:t>
            </a:r>
            <a:r>
              <a:rPr lang="zh-CN" altLang="en-US" dirty="0"/>
              <a:t>在于，这种方法能够捕捉模型生成中的主观质量，比如语言的自然性和上下文连贯性。</a:t>
            </a:r>
            <a:endParaRPr lang="en-US" altLang="zh-CN" dirty="0"/>
          </a:p>
          <a:p>
            <a:r>
              <a:rPr lang="zh-CN" altLang="en-US" b="1" dirty="0"/>
              <a:t>局限性</a:t>
            </a:r>
            <a:r>
              <a:rPr lang="zh-CN" altLang="en-US" dirty="0"/>
              <a:t>在于，人工评估的成本较高，且难以保证评审的一致性。</a:t>
            </a:r>
          </a:p>
        </p:txBody>
      </p:sp>
      <p:sp>
        <p:nvSpPr>
          <p:cNvPr id="4" name="灯片编号占位符 3"/>
          <p:cNvSpPr>
            <a:spLocks noGrp="1"/>
          </p:cNvSpPr>
          <p:nvPr>
            <p:ph type="sldNum" sz="quarter" idx="5"/>
          </p:nvPr>
        </p:nvSpPr>
        <p:spPr/>
        <p:txBody>
          <a:bodyPr/>
          <a:lstStyle/>
          <a:p>
            <a:fld id="{612DFF18-D711-4E42-8B63-C6E685DBD97D}" type="slidenum">
              <a:rPr kumimoji="1" lang="zh-CN" altLang="en-US" smtClean="0"/>
              <a:t>87</a:t>
            </a:fld>
            <a:endParaRPr kumimoji="1" lang="zh-CN" altLang="en-US"/>
          </a:p>
        </p:txBody>
      </p:sp>
    </p:spTree>
    <p:extLst>
      <p:ext uri="{BB962C8B-B14F-4D97-AF65-F5344CB8AC3E}">
        <p14:creationId xmlns:p14="http://schemas.microsoft.com/office/powerpoint/2010/main" val="7692066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LLM </a:t>
            </a:r>
            <a:r>
              <a:rPr lang="zh-CN" altLang="en-US" b="1" dirty="0"/>
              <a:t>的第三种实验方式</a:t>
            </a:r>
            <a:r>
              <a:rPr lang="en-US" altLang="zh-CN" b="1" dirty="0"/>
              <a:t>: </a:t>
            </a:r>
            <a:r>
              <a:rPr lang="zh-CN" altLang="en-US" b="1" dirty="0"/>
              <a:t>竞赛方式的</a:t>
            </a:r>
            <a:r>
              <a:rPr lang="en-US" altLang="zh-CN" b="1" dirty="0"/>
              <a:t> Arena</a:t>
            </a:r>
          </a:p>
          <a:p>
            <a:r>
              <a:rPr lang="zh-CN" altLang="en-US" dirty="0"/>
              <a:t>在</a:t>
            </a:r>
            <a:r>
              <a:rPr lang="en-US" altLang="zh-CN" dirty="0"/>
              <a:t>Arena</a:t>
            </a:r>
            <a:r>
              <a:rPr lang="zh-CN" altLang="en-US" dirty="0"/>
              <a:t>这种模式下，多个模型以竞技的方式相互对抗，目的是通过竞争提升性能。</a:t>
            </a:r>
            <a:endParaRPr lang="en-US" altLang="zh-CN" dirty="0"/>
          </a:p>
          <a:p>
            <a:r>
              <a:rPr lang="zh-CN" altLang="en-US" dirty="0"/>
              <a:t>我们采用了</a:t>
            </a:r>
            <a:r>
              <a:rPr lang="gd-GB" altLang="zh-CN" dirty="0"/>
              <a:t>Elo</a:t>
            </a:r>
            <a:r>
              <a:rPr lang="zh-CN" altLang="en-US" dirty="0"/>
              <a:t>排名系统，将两个模型在对话场景中进行对决，由用户选择表现更好的模型来进行评分和排名。</a:t>
            </a:r>
          </a:p>
          <a:p>
            <a:r>
              <a:rPr lang="zh-CN" altLang="en-US" b="1" dirty="0"/>
              <a:t>优势</a:t>
            </a:r>
            <a:r>
              <a:rPr lang="zh-CN" altLang="en-US" dirty="0"/>
              <a:t>在于，这种动态的竞争环境能够帮助模型提高生成质量和决策能力。模型在持续对抗中改进其策略，从而提升整体表现。</a:t>
            </a:r>
          </a:p>
          <a:p>
            <a:r>
              <a:rPr lang="zh-CN" altLang="en-US" b="1" dirty="0"/>
              <a:t>局限性</a:t>
            </a:r>
            <a:r>
              <a:rPr lang="zh-CN" altLang="en-US" dirty="0"/>
              <a:t>在于，模型的表现高度依赖于其对抗策略，评分机制可能受到用户主观偏好的影响，难以完全客观化。</a:t>
            </a:r>
          </a:p>
          <a:p>
            <a:endParaRPr lang="en-US" altLang="zh-CN" b="1" dirty="0"/>
          </a:p>
        </p:txBody>
      </p:sp>
      <p:sp>
        <p:nvSpPr>
          <p:cNvPr id="4" name="灯片编号占位符 3"/>
          <p:cNvSpPr>
            <a:spLocks noGrp="1"/>
          </p:cNvSpPr>
          <p:nvPr>
            <p:ph type="sldNum" sz="quarter" idx="5"/>
          </p:nvPr>
        </p:nvSpPr>
        <p:spPr/>
        <p:txBody>
          <a:bodyPr/>
          <a:lstStyle/>
          <a:p>
            <a:fld id="{612DFF18-D711-4E42-8B63-C6E685DBD97D}" type="slidenum">
              <a:rPr kumimoji="1" lang="zh-CN" altLang="en-US" smtClean="0"/>
              <a:t>88</a:t>
            </a:fld>
            <a:endParaRPr kumimoji="1" lang="zh-CN" altLang="en-US"/>
          </a:p>
        </p:txBody>
      </p:sp>
    </p:spTree>
    <p:extLst>
      <p:ext uri="{BB962C8B-B14F-4D97-AF65-F5344CB8AC3E}">
        <p14:creationId xmlns:p14="http://schemas.microsoft.com/office/powerpoint/2010/main" val="38728942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本页主要介绍谷歌在大模型心智检测方面的研究。首先介绍</a:t>
            </a:r>
            <a:r>
              <a:rPr lang="en-US" altLang="zh-CN" dirty="0"/>
              <a:t>T4D</a:t>
            </a:r>
            <a:r>
              <a:rPr lang="zh-CN" altLang="en-US" dirty="0"/>
              <a:t>测试任务，举两个例子：</a:t>
            </a:r>
            <a:endParaRPr lang="en-US" altLang="zh-CN" dirty="0"/>
          </a:p>
          <a:p>
            <a:pPr algn="l"/>
            <a:r>
              <a:rPr lang="en-US" altLang="zh-CN" dirty="0"/>
              <a:t>1.</a:t>
            </a:r>
            <a:r>
              <a:rPr lang="zh-CN" altLang="en-US" b="0" i="0" u="none" strike="noStrike" dirty="0">
                <a:solidFill>
                  <a:srgbClr val="191B1F"/>
                </a:solidFill>
                <a:effectLst/>
                <a:latin typeface="-apple-system"/>
              </a:rPr>
              <a:t>小明放学回家后把书包扔到沙发上就跑出去玩了，妈妈看到之后帮小明把包放到了卧室。如果大模型能够像人类一样，在小明回来之后告诉他包在卧室，就说明大模型具备了“</a:t>
            </a:r>
            <a:r>
              <a:rPr lang="zh-CN" altLang="en-US" b="0" i="0" u="none" strike="noStrike" dirty="0">
                <a:solidFill>
                  <a:srgbClr val="09408E"/>
                </a:solidFill>
                <a:effectLst/>
                <a:latin typeface="-apple-system"/>
              </a:rPr>
              <a:t>心智理论</a:t>
            </a:r>
            <a:r>
              <a:rPr lang="zh-CN" altLang="en-US" b="0" i="0" u="none" strike="noStrike" dirty="0">
                <a:solidFill>
                  <a:srgbClr val="191B1F"/>
                </a:solidFill>
                <a:effectLst/>
                <a:latin typeface="-apple-system"/>
              </a:rPr>
              <a:t>”。</a:t>
            </a:r>
            <a:endParaRPr lang="en-US" altLang="zh-CN" b="0" i="0" u="none" strike="noStrike" dirty="0">
              <a:solidFill>
                <a:srgbClr val="191B1F"/>
              </a:solidFill>
              <a:effectLst/>
              <a:latin typeface="-apple-system"/>
            </a:endParaRPr>
          </a:p>
          <a:p>
            <a:pPr algn="l"/>
            <a:r>
              <a:rPr lang="en-US" altLang="zh-CN" b="0" i="0" u="none" strike="noStrike" dirty="0">
                <a:solidFill>
                  <a:srgbClr val="191B1F"/>
                </a:solidFill>
                <a:effectLst/>
                <a:latin typeface="-apple-system"/>
              </a:rPr>
              <a:t>2.</a:t>
            </a:r>
            <a:r>
              <a:rPr lang="zh-CN" altLang="en-US" b="0" i="0" u="none" strike="noStrike" dirty="0">
                <a:solidFill>
                  <a:srgbClr val="191B1F"/>
                </a:solidFill>
                <a:effectLst/>
                <a:latin typeface="-apple-system"/>
              </a:rPr>
              <a:t>一共有绿色和蓝色两个橱柜，</a:t>
            </a:r>
            <a:r>
              <a:rPr lang="en" altLang="zh-CN" b="0" i="0" u="none" strike="noStrike" dirty="0">
                <a:solidFill>
                  <a:srgbClr val="191B1F"/>
                </a:solidFill>
                <a:effectLst/>
                <a:latin typeface="-apple-system"/>
              </a:rPr>
              <a:t>Tom</a:t>
            </a:r>
            <a:r>
              <a:rPr lang="zh-CN" altLang="en-US" b="0" i="0" u="none" strike="noStrike" dirty="0">
                <a:solidFill>
                  <a:srgbClr val="191B1F"/>
                </a:solidFill>
                <a:effectLst/>
                <a:latin typeface="-apple-system"/>
              </a:rPr>
              <a:t>在绿色橱柜中放了一块巧克力。</a:t>
            </a:r>
            <a:r>
              <a:rPr lang="en" altLang="zh-CN" b="0" i="0" u="none" strike="noStrike" dirty="0">
                <a:solidFill>
                  <a:srgbClr val="191B1F"/>
                </a:solidFill>
                <a:effectLst/>
                <a:latin typeface="-apple-system"/>
              </a:rPr>
              <a:t>Tom</a:t>
            </a:r>
            <a:r>
              <a:rPr lang="zh-CN" altLang="en-US" b="0" i="0" u="none" strike="noStrike" dirty="0">
                <a:solidFill>
                  <a:srgbClr val="191B1F"/>
                </a:solidFill>
                <a:effectLst/>
                <a:latin typeface="-apple-system"/>
              </a:rPr>
              <a:t>离开后，</a:t>
            </a:r>
            <a:r>
              <a:rPr lang="en" altLang="zh-CN" b="0" i="0" u="none" strike="noStrike" dirty="0">
                <a:solidFill>
                  <a:srgbClr val="191B1F"/>
                </a:solidFill>
                <a:effectLst/>
                <a:latin typeface="-apple-system"/>
              </a:rPr>
              <a:t>Ella</a:t>
            </a:r>
            <a:r>
              <a:rPr lang="zh-CN" altLang="en-US" b="0" i="0" u="none" strike="noStrike" dirty="0">
                <a:solidFill>
                  <a:srgbClr val="191B1F"/>
                </a:solidFill>
                <a:effectLst/>
                <a:latin typeface="-apple-system"/>
              </a:rPr>
              <a:t>把这块巧克力挪到了蓝色的柜子里。那么等</a:t>
            </a:r>
            <a:r>
              <a:rPr lang="en" altLang="zh-CN" b="0" i="0" u="none" strike="noStrike" dirty="0">
                <a:solidFill>
                  <a:srgbClr val="191B1F"/>
                </a:solidFill>
                <a:effectLst/>
                <a:latin typeface="-apple-system"/>
              </a:rPr>
              <a:t>Tom</a:t>
            </a:r>
            <a:r>
              <a:rPr lang="zh-CN" altLang="en-US" b="0" i="0" u="none" strike="noStrike" dirty="0">
                <a:solidFill>
                  <a:srgbClr val="191B1F"/>
                </a:solidFill>
                <a:effectLst/>
                <a:latin typeface="-apple-system"/>
              </a:rPr>
              <a:t>再回来，会从哪个柜子中找巧克力呢？（当然是绿色的）</a:t>
            </a:r>
          </a:p>
          <a:p>
            <a:pPr algn="l"/>
            <a:r>
              <a:rPr lang="zh-CN" altLang="en-US" b="0" i="0" u="none" strike="noStrike" dirty="0">
                <a:solidFill>
                  <a:srgbClr val="191B1F"/>
                </a:solidFill>
                <a:effectLst/>
                <a:latin typeface="-apple-system"/>
              </a:rPr>
              <a:t>这就是一个“推理”任务，是心理学上著名的“萨利</a:t>
            </a:r>
            <a:r>
              <a:rPr lang="en-US" altLang="zh-CN" b="0" i="0" u="none" strike="noStrike" dirty="0">
                <a:solidFill>
                  <a:srgbClr val="191B1F"/>
                </a:solidFill>
                <a:effectLst/>
                <a:latin typeface="-apple-system"/>
              </a:rPr>
              <a:t>-</a:t>
            </a:r>
            <a:r>
              <a:rPr lang="zh-CN" altLang="en-US" b="0" i="0" u="none" strike="noStrike" dirty="0">
                <a:solidFill>
                  <a:srgbClr val="191B1F"/>
                </a:solidFill>
                <a:effectLst/>
                <a:latin typeface="-apple-system"/>
              </a:rPr>
              <a:t>安妮”（用于测试“心智”）实验的变体。而</a:t>
            </a:r>
            <a:r>
              <a:rPr lang="en" altLang="zh-CN" b="0" i="0" u="none" strike="noStrike" dirty="0">
                <a:solidFill>
                  <a:srgbClr val="191B1F"/>
                </a:solidFill>
                <a:effectLst/>
                <a:latin typeface="-apple-system"/>
              </a:rPr>
              <a:t>T4D</a:t>
            </a:r>
            <a:r>
              <a:rPr lang="zh-CN" altLang="en-US" b="0" i="0" u="none" strike="noStrike" dirty="0">
                <a:solidFill>
                  <a:srgbClr val="191B1F"/>
                </a:solidFill>
                <a:effectLst/>
                <a:latin typeface="-apple-system"/>
              </a:rPr>
              <a:t>任务是这样的：</a:t>
            </a:r>
            <a:r>
              <a:rPr lang="zh-CN" altLang="en-US" dirty="0"/>
              <a:t>如果你就在旁边（并且知道发生了什么），会怎么做？</a:t>
            </a:r>
            <a:r>
              <a:rPr lang="zh-CN" altLang="en-US" b="0" i="0" u="none" strike="noStrike" dirty="0">
                <a:solidFill>
                  <a:srgbClr val="191B1F"/>
                </a:solidFill>
                <a:effectLst/>
                <a:latin typeface="-apple-system"/>
              </a:rPr>
              <a:t>人类会选择告诉</a:t>
            </a:r>
            <a:r>
              <a:rPr lang="en" altLang="zh-CN" b="0" i="0" u="none" strike="noStrike" dirty="0">
                <a:solidFill>
                  <a:srgbClr val="191B1F"/>
                </a:solidFill>
                <a:effectLst/>
                <a:latin typeface="-apple-system"/>
              </a:rPr>
              <a:t>Tom</a:t>
            </a:r>
            <a:r>
              <a:rPr lang="zh-CN" altLang="en-US" b="0" i="0" u="none" strike="noStrike" dirty="0">
                <a:solidFill>
                  <a:srgbClr val="191B1F"/>
                </a:solidFill>
                <a:effectLst/>
                <a:latin typeface="-apple-system"/>
              </a:rPr>
              <a:t>巧克力被挪走了，但（未经调教的）大模型就不一定会这样做了。</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a:r>
              <a:rPr lang="zh-CN" altLang="en-US" b="0" i="0" u="none" strike="noStrike" dirty="0">
                <a:solidFill>
                  <a:srgbClr val="191B1F"/>
                </a:solidFill>
                <a:effectLst/>
                <a:latin typeface="-apple-system"/>
              </a:rPr>
              <a:t>为解决以上问题，谷歌团队提出</a:t>
            </a:r>
            <a:r>
              <a:rPr lang="en-US" altLang="zh-CN" b="0" i="0" u="none" strike="noStrike" dirty="0" err="1">
                <a:solidFill>
                  <a:srgbClr val="191B1F"/>
                </a:solidFill>
                <a:effectLst/>
                <a:latin typeface="-apple-system"/>
              </a:rPr>
              <a:t>FaR</a:t>
            </a:r>
            <a:r>
              <a:rPr lang="zh-CN" altLang="en-US" b="0" i="0" u="none" strike="noStrike" dirty="0">
                <a:solidFill>
                  <a:srgbClr val="191B1F"/>
                </a:solidFill>
                <a:effectLst/>
                <a:latin typeface="-apple-system"/>
              </a:rPr>
              <a:t>方法，包括</a:t>
            </a:r>
            <a:r>
              <a:rPr lang="en" altLang="zh-CN" b="1" i="0" u="none" strike="noStrike" dirty="0">
                <a:solidFill>
                  <a:srgbClr val="191B1F"/>
                </a:solidFill>
                <a:effectLst/>
                <a:latin typeface="-apple-system"/>
              </a:rPr>
              <a:t>Foresee</a:t>
            </a:r>
            <a:r>
              <a:rPr lang="zh-CN" altLang="en-US" b="0" i="0" u="none" strike="noStrike" dirty="0">
                <a:solidFill>
                  <a:srgbClr val="191B1F"/>
                </a:solidFill>
                <a:effectLst/>
                <a:latin typeface="-apple-system"/>
              </a:rPr>
              <a:t>和</a:t>
            </a:r>
            <a:r>
              <a:rPr lang="en" altLang="zh-CN" b="1" i="0" u="none" strike="noStrike" dirty="0">
                <a:solidFill>
                  <a:srgbClr val="191B1F"/>
                </a:solidFill>
                <a:effectLst/>
                <a:latin typeface="-apple-system"/>
              </a:rPr>
              <a:t>Reflect</a:t>
            </a:r>
            <a:r>
              <a:rPr lang="zh-CN" altLang="en-US" b="0" i="0" u="none" strike="noStrike" dirty="0">
                <a:solidFill>
                  <a:srgbClr val="191B1F"/>
                </a:solidFill>
                <a:effectLst/>
                <a:latin typeface="-apple-system"/>
              </a:rPr>
              <a:t>两步。</a:t>
            </a:r>
          </a:p>
          <a:p>
            <a:pPr algn="l"/>
            <a:r>
              <a:rPr lang="en" altLang="zh-CN" b="0" i="0" u="none" strike="noStrike" dirty="0">
                <a:solidFill>
                  <a:srgbClr val="191B1F"/>
                </a:solidFill>
                <a:effectLst/>
                <a:latin typeface="-apple-system"/>
              </a:rPr>
              <a:t>Foresee</a:t>
            </a:r>
            <a:r>
              <a:rPr lang="zh-CN" altLang="en-US" b="0" i="0" u="none" strike="noStrike" dirty="0">
                <a:solidFill>
                  <a:srgbClr val="191B1F"/>
                </a:solidFill>
                <a:effectLst/>
                <a:latin typeface="-apple-system"/>
              </a:rPr>
              <a:t>过程中模型会被要求预测接下来会发生什么，并分析人所面临的“困难”。</a:t>
            </a:r>
          </a:p>
          <a:p>
            <a:pPr algn="l"/>
            <a:r>
              <a:rPr lang="en" altLang="zh-CN" b="0" i="0" u="none" strike="noStrike" dirty="0">
                <a:solidFill>
                  <a:srgbClr val="191B1F"/>
                </a:solidFill>
                <a:effectLst/>
                <a:latin typeface="-apple-system"/>
              </a:rPr>
              <a:t>Reflect</a:t>
            </a:r>
            <a:r>
              <a:rPr lang="zh-CN" altLang="en-US" b="0" i="0" u="none" strike="noStrike" dirty="0">
                <a:solidFill>
                  <a:srgbClr val="191B1F"/>
                </a:solidFill>
                <a:effectLst/>
                <a:latin typeface="-apple-system"/>
              </a:rPr>
              <a:t>发生在</a:t>
            </a:r>
            <a:r>
              <a:rPr lang="en" altLang="zh-CN" b="0" i="0" u="none" strike="noStrike" dirty="0">
                <a:solidFill>
                  <a:srgbClr val="191B1F"/>
                </a:solidFill>
                <a:effectLst/>
                <a:latin typeface="-apple-system"/>
              </a:rPr>
              <a:t>Foresee</a:t>
            </a:r>
            <a:r>
              <a:rPr lang="zh-CN" altLang="en-US" b="0" i="0" u="none" strike="noStrike" dirty="0">
                <a:solidFill>
                  <a:srgbClr val="191B1F"/>
                </a:solidFill>
                <a:effectLst/>
                <a:latin typeface="-apple-system"/>
              </a:rPr>
              <a:t>之后，模型会预测自己接下来的行为是否能解决相应的“困难”。</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u="none" strike="noStrike" dirty="0">
                <a:solidFill>
                  <a:srgbClr val="191B1F"/>
                </a:solidFill>
                <a:effectLst/>
                <a:latin typeface="-apple-system"/>
              </a:rPr>
              <a:t>为了更宏观地测试大模型在调整前后的表现，研究团队选择了</a:t>
            </a:r>
            <a:r>
              <a:rPr lang="en" altLang="zh-CN" b="0" i="0" u="none" strike="noStrike" dirty="0" err="1">
                <a:solidFill>
                  <a:srgbClr val="191B1F"/>
                </a:solidFill>
                <a:effectLst/>
                <a:latin typeface="-apple-system"/>
              </a:rPr>
              <a:t>ToMi</a:t>
            </a:r>
            <a:r>
              <a:rPr lang="zh-CN" altLang="en-US" b="0" i="0" u="none" strike="noStrike" dirty="0">
                <a:solidFill>
                  <a:srgbClr val="191B1F"/>
                </a:solidFill>
                <a:effectLst/>
                <a:latin typeface="-apple-system"/>
              </a:rPr>
              <a:t>数据集并改编成了</a:t>
            </a:r>
            <a:r>
              <a:rPr lang="en" altLang="zh-CN" b="0" i="0" u="none" strike="noStrike" dirty="0">
                <a:solidFill>
                  <a:srgbClr val="191B1F"/>
                </a:solidFill>
                <a:effectLst/>
                <a:latin typeface="-apple-system"/>
              </a:rPr>
              <a:t>T4D-Tom</a:t>
            </a:r>
            <a:r>
              <a:rPr lang="zh-CN" altLang="en-US" b="0" i="0" u="none" strike="noStrike" dirty="0">
                <a:solidFill>
                  <a:srgbClr val="191B1F"/>
                </a:solidFill>
                <a:effectLst/>
                <a:latin typeface="-apple-system"/>
              </a:rPr>
              <a:t>数据集。其中的</a:t>
            </a:r>
            <a:r>
              <a:rPr lang="en" altLang="zh-CN" b="0" i="0" u="none" strike="noStrike" dirty="0" err="1">
                <a:solidFill>
                  <a:srgbClr val="191B1F"/>
                </a:solidFill>
                <a:effectLst/>
                <a:latin typeface="-apple-system"/>
              </a:rPr>
              <a:t>ToMi</a:t>
            </a:r>
            <a:r>
              <a:rPr lang="zh-CN" altLang="en-US" b="0" i="0" u="none" strike="noStrike" dirty="0">
                <a:solidFill>
                  <a:srgbClr val="191B1F"/>
                </a:solidFill>
                <a:effectLst/>
                <a:latin typeface="-apple-system"/>
              </a:rPr>
              <a:t>是一个由大量“萨利</a:t>
            </a:r>
            <a:r>
              <a:rPr lang="en-US" altLang="zh-CN" b="0" i="0" u="none" strike="noStrike" dirty="0">
                <a:solidFill>
                  <a:srgbClr val="191B1F"/>
                </a:solidFill>
                <a:effectLst/>
                <a:latin typeface="-apple-system"/>
              </a:rPr>
              <a:t>-</a:t>
            </a:r>
            <a:r>
              <a:rPr lang="zh-CN" altLang="en-US" b="0" i="0" u="none" strike="noStrike" dirty="0">
                <a:solidFill>
                  <a:srgbClr val="191B1F"/>
                </a:solidFill>
                <a:effectLst/>
                <a:latin typeface="-apple-system"/>
              </a:rPr>
              <a:t>安妮”类情景组成的</a:t>
            </a:r>
            <a:r>
              <a:rPr lang="zh-CN" altLang="en-US" b="0" i="0" u="none" strike="noStrike" dirty="0">
                <a:solidFill>
                  <a:srgbClr val="09408E"/>
                </a:solidFill>
                <a:effectLst/>
                <a:latin typeface="-apple-system"/>
              </a:rPr>
              <a:t>测试数据</a:t>
            </a:r>
            <a:r>
              <a:rPr lang="zh-CN" altLang="en-US" b="0" i="0" u="none" strike="noStrike" dirty="0">
                <a:solidFill>
                  <a:srgbClr val="191B1F"/>
                </a:solidFill>
                <a:effectLst/>
                <a:latin typeface="-apple-system"/>
              </a:rPr>
              <a:t>集，用于测试大模型的“心智推理”能力。</a:t>
            </a:r>
            <a:endParaRPr lang="en-US" altLang="zh-CN" b="0" i="0" u="none" strike="noStrike" dirty="0">
              <a:solidFill>
                <a:srgbClr val="191B1F"/>
              </a:solidFill>
              <a:effectLst/>
              <a:latin typeface="-apple-system"/>
            </a:endParaRPr>
          </a:p>
          <a:p>
            <a:r>
              <a:rPr lang="zh-CN" altLang="en-US" dirty="0"/>
              <a:t>经过</a:t>
            </a:r>
            <a:r>
              <a:rPr lang="en" altLang="zh-CN" b="0" i="0" u="none" strike="noStrike" dirty="0">
                <a:solidFill>
                  <a:srgbClr val="191B1F"/>
                </a:solidFill>
                <a:effectLst/>
                <a:latin typeface="-apple-system"/>
              </a:rPr>
              <a:t>T4D-Tom</a:t>
            </a:r>
            <a:r>
              <a:rPr lang="zh-CN" altLang="en-US" b="0" i="0" u="none" strike="noStrike" dirty="0">
                <a:solidFill>
                  <a:srgbClr val="191B1F"/>
                </a:solidFill>
                <a:effectLst/>
                <a:latin typeface="-apple-system"/>
              </a:rPr>
              <a:t>数据集</a:t>
            </a:r>
            <a:r>
              <a:rPr lang="zh-CN" altLang="en-US" dirty="0"/>
              <a:t>测试，</a:t>
            </a:r>
            <a:r>
              <a:rPr lang="en-US" altLang="zh-CN" dirty="0" err="1"/>
              <a:t>FaR</a:t>
            </a:r>
            <a:r>
              <a:rPr lang="zh-CN" altLang="en-US" dirty="0"/>
              <a:t>方法取得了较好的效果。</a:t>
            </a:r>
            <a:endParaRPr lang="en-US" altLang="zh-CN" dirty="0"/>
          </a:p>
        </p:txBody>
      </p:sp>
    </p:spTree>
    <p:extLst>
      <p:ext uri="{BB962C8B-B14F-4D97-AF65-F5344CB8AC3E}">
        <p14:creationId xmlns:p14="http://schemas.microsoft.com/office/powerpoint/2010/main" val="8270551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0E0E0E"/>
                </a:solidFill>
                <a:effectLst/>
                <a:latin typeface="Times New Roman" panose="02020603050405020304" pitchFamily="18" charset="0"/>
              </a:rPr>
              <a:t>本页为</a:t>
            </a:r>
            <a:r>
              <a:rPr lang="en-US" altLang="zh-CN" dirty="0">
                <a:solidFill>
                  <a:srgbClr val="0E0E0E"/>
                </a:solidFill>
                <a:effectLst/>
                <a:latin typeface="Times New Roman" panose="02020603050405020304" pitchFamily="18" charset="0"/>
              </a:rPr>
              <a:t>ICML</a:t>
            </a:r>
            <a:r>
              <a:rPr lang="zh-CN" altLang="en-US" dirty="0">
                <a:solidFill>
                  <a:srgbClr val="0E0E0E"/>
                </a:solidFill>
                <a:effectLst/>
                <a:latin typeface="Times New Roman" panose="02020603050405020304" pitchFamily="18" charset="0"/>
              </a:rPr>
              <a:t> </a:t>
            </a:r>
            <a:r>
              <a:rPr lang="en-US" altLang="zh-CN" dirty="0">
                <a:solidFill>
                  <a:srgbClr val="0E0E0E"/>
                </a:solidFill>
                <a:effectLst/>
                <a:latin typeface="Times New Roman" panose="02020603050405020304" pitchFamily="18" charset="0"/>
              </a:rPr>
              <a:t>2024</a:t>
            </a:r>
            <a:r>
              <a:rPr lang="zh-CN" altLang="en-US" dirty="0">
                <a:solidFill>
                  <a:srgbClr val="0E0E0E"/>
                </a:solidFill>
                <a:effectLst/>
                <a:latin typeface="Times New Roman" panose="02020603050405020304" pitchFamily="18" charset="0"/>
              </a:rPr>
              <a:t>上北大团队针对大模型心智理论方面的研究。</a:t>
            </a:r>
            <a:r>
              <a:rPr lang="zh-CN" altLang="en-US" b="0" i="0" u="none" strike="noStrike" dirty="0">
                <a:solidFill>
                  <a:srgbClr val="585858"/>
                </a:solidFill>
                <a:effectLst/>
                <a:latin typeface="Optima-Regular" panose="02000503060000020004" pitchFamily="2" charset="0"/>
              </a:rPr>
              <a:t>通过给大语言模型输入一组故事和信念陈述，使用自注意力头的神经激活来尝试解码故事中不同视角下的信念状态。主要关注两个视角：故事的主角</a:t>
            </a:r>
            <a:r>
              <a:rPr lang="zh-CN" altLang="en-US" b="0" i="0" u="none" strike="noStrike" dirty="0">
                <a:solidFill>
                  <a:srgbClr val="A3A3A3"/>
                </a:solidFill>
                <a:effectLst/>
                <a:latin typeface="Optima-Regular" panose="02000503060000020004" pitchFamily="2" charset="0"/>
              </a:rPr>
              <a:t>（</a:t>
            </a:r>
            <a:r>
              <a:rPr lang="en" altLang="zh-CN" b="0" i="0" u="none" strike="noStrike" dirty="0">
                <a:solidFill>
                  <a:srgbClr val="A3A3A3"/>
                </a:solidFill>
                <a:effectLst/>
                <a:latin typeface="Optima-Regular" panose="02000503060000020004" pitchFamily="2" charset="0"/>
              </a:rPr>
              <a:t>Protagonist</a:t>
            </a:r>
            <a:r>
              <a:rPr lang="zh-CN" altLang="en" b="0" i="0" u="none" strike="noStrike" dirty="0">
                <a:solidFill>
                  <a:srgbClr val="A3A3A3"/>
                </a:solidFill>
                <a:effectLst/>
                <a:latin typeface="Optima-Regular" panose="02000503060000020004" pitchFamily="2" charset="0"/>
              </a:rPr>
              <a:t>）</a:t>
            </a:r>
            <a:r>
              <a:rPr lang="zh-CN" altLang="en-US" b="0" i="0" u="none" strike="noStrike" dirty="0">
                <a:solidFill>
                  <a:srgbClr val="585858"/>
                </a:solidFill>
                <a:effectLst/>
                <a:latin typeface="Optima-Regular" panose="02000503060000020004" pitchFamily="2" charset="0"/>
              </a:rPr>
              <a:t>和一个上帝视角下全知的旁观者</a:t>
            </a:r>
            <a:r>
              <a:rPr lang="zh-CN" altLang="en-US" b="0" i="0" u="none" strike="noStrike" dirty="0">
                <a:solidFill>
                  <a:srgbClr val="A3A3A3"/>
                </a:solidFill>
                <a:effectLst/>
                <a:latin typeface="Optima-Regular" panose="02000503060000020004" pitchFamily="2" charset="0"/>
              </a:rPr>
              <a:t>（</a:t>
            </a:r>
            <a:r>
              <a:rPr lang="en" altLang="zh-CN" b="0" i="0" u="none" strike="noStrike" dirty="0">
                <a:solidFill>
                  <a:srgbClr val="A3A3A3"/>
                </a:solidFill>
                <a:effectLst/>
                <a:latin typeface="Optima-Regular" panose="02000503060000020004" pitchFamily="2" charset="0"/>
              </a:rPr>
              <a:t>Oracle</a:t>
            </a:r>
            <a:r>
              <a:rPr lang="zh-CN" altLang="en" b="0" i="0" u="none" strike="noStrike" dirty="0">
                <a:solidFill>
                  <a:srgbClr val="A3A3A3"/>
                </a:solidFill>
                <a:effectLst/>
                <a:latin typeface="Optima-Regular" panose="02000503060000020004" pitchFamily="2" charset="0"/>
              </a:rPr>
              <a:t>）</a:t>
            </a:r>
            <a:r>
              <a:rPr lang="zh-CN" altLang="en" b="0" i="0" u="none" strike="noStrike" dirty="0">
                <a:solidFill>
                  <a:srgbClr val="585858"/>
                </a:solidFill>
                <a:effectLst/>
                <a:latin typeface="Optima-Regular" panose="02000503060000020004" pitchFamily="2" charset="0"/>
              </a:rPr>
              <a:t>。</a:t>
            </a:r>
            <a:r>
              <a:rPr lang="zh-CN" altLang="en-US" b="0" i="0" u="none" strike="noStrike" dirty="0">
                <a:solidFill>
                  <a:srgbClr val="585858"/>
                </a:solidFill>
                <a:effectLst/>
                <a:latin typeface="Optima-Regular" panose="02000503060000020004" pitchFamily="2" charset="0"/>
              </a:rPr>
              <a:t>通过可视化的分析，了解大模型的心智理解能力，结论如下：</a:t>
            </a:r>
            <a:endParaRPr lang="en-US" altLang="zh-CN" dirty="0">
              <a:solidFill>
                <a:srgbClr val="0E0E0E"/>
              </a:solidFill>
              <a:effectLst/>
              <a:latin typeface="Times New Roman" panose="02020603050405020304" pitchFamily="18" charset="0"/>
            </a:endParaRPr>
          </a:p>
          <a:p>
            <a:r>
              <a:rPr lang="en-US" altLang="zh-CN" dirty="0">
                <a:solidFill>
                  <a:srgbClr val="0E0E0E"/>
                </a:solidFill>
                <a:effectLst/>
                <a:latin typeface="Times New Roman" panose="02020603050405020304" pitchFamily="18" charset="0"/>
              </a:rPr>
              <a:t>1. </a:t>
            </a:r>
            <a:r>
              <a:rPr lang="zh-CN" altLang="en-US" dirty="0">
                <a:solidFill>
                  <a:srgbClr val="0E0E0E"/>
                </a:solidFill>
                <a:effectLst/>
                <a:latin typeface="Times New Roman" panose="02020603050405020304" pitchFamily="18" charset="0"/>
              </a:rPr>
              <a:t>通过线性模型对语言模型的中间激活进行分析，发现可以区分多智能体视角下的不同信念状态，说明</a:t>
            </a:r>
            <a:r>
              <a:rPr lang="en" altLang="zh-CN" dirty="0">
                <a:solidFill>
                  <a:srgbClr val="0E0E0E"/>
                </a:solidFill>
                <a:effectLst/>
                <a:latin typeface="Times New Roman" panose="02020603050405020304" pitchFamily="18" charset="0"/>
              </a:rPr>
              <a:t>LLMs</a:t>
            </a:r>
            <a:r>
              <a:rPr lang="zh-CN" altLang="en-US" dirty="0">
                <a:solidFill>
                  <a:srgbClr val="0E0E0E"/>
                </a:solidFill>
                <a:effectLst/>
                <a:latin typeface="Times New Roman" panose="02020603050405020304" pitchFamily="18" charset="0"/>
              </a:rPr>
              <a:t>存在内在的信念表示。</a:t>
            </a:r>
          </a:p>
          <a:p>
            <a:r>
              <a:rPr lang="en-US" altLang="zh-CN" dirty="0">
                <a:solidFill>
                  <a:srgbClr val="0E0E0E"/>
                </a:solidFill>
                <a:effectLst/>
                <a:latin typeface="Times New Roman" panose="02020603050405020304" pitchFamily="18" charset="0"/>
              </a:rPr>
              <a:t>2. </a:t>
            </a:r>
            <a:r>
              <a:rPr lang="zh-CN" altLang="en-US" dirty="0">
                <a:solidFill>
                  <a:srgbClr val="0E0E0E"/>
                </a:solidFill>
                <a:effectLst/>
                <a:latin typeface="Times New Roman" panose="02020603050405020304" pitchFamily="18" charset="0"/>
              </a:rPr>
              <a:t>操作这些内部表示显著影响模型的社会推理表现，证明这些信念表示在推理过程中的重要作用。</a:t>
            </a:r>
          </a:p>
          <a:p>
            <a:r>
              <a:rPr lang="en-US" altLang="zh-CN" dirty="0">
                <a:solidFill>
                  <a:srgbClr val="0E0E0E"/>
                </a:solidFill>
                <a:effectLst/>
                <a:latin typeface="Times New Roman" panose="02020603050405020304" pitchFamily="18" charset="0"/>
              </a:rPr>
              <a:t>3. </a:t>
            </a:r>
            <a:r>
              <a:rPr lang="zh-CN" altLang="en-US" dirty="0">
                <a:solidFill>
                  <a:srgbClr val="0E0E0E"/>
                </a:solidFill>
                <a:effectLst/>
                <a:latin typeface="Times New Roman" panose="02020603050405020304" pitchFamily="18" charset="0"/>
              </a:rPr>
              <a:t>展示了这些信念表示在多样化的社会推理任务场景中的泛化能力，表明模型对不同社会推理任务的适应性。</a:t>
            </a:r>
          </a:p>
          <a:p>
            <a:r>
              <a:rPr lang="zh-CN" altLang="en-US" dirty="0">
                <a:solidFill>
                  <a:srgbClr val="0E0E0E"/>
                </a:solidFill>
                <a:effectLst/>
                <a:latin typeface="Times New Roman" panose="02020603050405020304" pitchFamily="18" charset="0"/>
              </a:rPr>
              <a:t>该研究为</a:t>
            </a:r>
            <a:r>
              <a:rPr lang="en" altLang="zh-CN" dirty="0">
                <a:solidFill>
                  <a:srgbClr val="0E0E0E"/>
                </a:solidFill>
                <a:effectLst/>
                <a:latin typeface="Times New Roman" panose="02020603050405020304" pitchFamily="18" charset="0"/>
              </a:rPr>
              <a:t>LLMs</a:t>
            </a:r>
            <a:r>
              <a:rPr lang="zh-CN" altLang="en-US" dirty="0">
                <a:solidFill>
                  <a:srgbClr val="0E0E0E"/>
                </a:solidFill>
                <a:effectLst/>
                <a:latin typeface="Times New Roman" panose="02020603050405020304" pitchFamily="18" charset="0"/>
              </a:rPr>
              <a:t>的社会推理能力提供了新见解，证明其通过内在表示模拟理论心智（</a:t>
            </a:r>
            <a:r>
              <a:rPr lang="en" altLang="zh-CN" dirty="0" err="1">
                <a:solidFill>
                  <a:srgbClr val="0E0E0E"/>
                </a:solidFill>
                <a:effectLst/>
                <a:latin typeface="Times New Roman" panose="02020603050405020304" pitchFamily="18" charset="0"/>
              </a:rPr>
              <a:t>ToM</a:t>
            </a:r>
            <a:r>
              <a:rPr lang="zh-CN" altLang="en" dirty="0">
                <a:solidFill>
                  <a:srgbClr val="0E0E0E"/>
                </a:solidFill>
                <a:effectLst/>
                <a:latin typeface="Times New Roman" panose="02020603050405020304" pitchFamily="18" charset="0"/>
              </a:rPr>
              <a:t>）</a:t>
            </a:r>
            <a:r>
              <a:rPr lang="zh-CN" altLang="en-US" dirty="0">
                <a:solidFill>
                  <a:srgbClr val="0E0E0E"/>
                </a:solidFill>
                <a:effectLst/>
                <a:latin typeface="Times New Roman" panose="02020603050405020304" pitchFamily="18" charset="0"/>
              </a:rPr>
              <a:t>的潜力。</a:t>
            </a:r>
          </a:p>
          <a:p>
            <a:endParaRPr kumimoji="1" lang="zh-CN" altLang="en-US" dirty="0"/>
          </a:p>
        </p:txBody>
      </p:sp>
      <p:sp>
        <p:nvSpPr>
          <p:cNvPr id="4" name="灯片编号占位符 3"/>
          <p:cNvSpPr>
            <a:spLocks noGrp="1"/>
          </p:cNvSpPr>
          <p:nvPr>
            <p:ph type="sldNum" sz="quarter" idx="5"/>
          </p:nvPr>
        </p:nvSpPr>
        <p:spPr/>
        <p:txBody>
          <a:bodyPr/>
          <a:lstStyle/>
          <a:p>
            <a:fld id="{612DFF18-D711-4E42-8B63-C6E685DBD97D}" type="slidenum">
              <a:rPr kumimoji="1" lang="zh-CN" altLang="en-US" smtClean="0"/>
              <a:t>91</a:t>
            </a:fld>
            <a:endParaRPr kumimoji="1" lang="zh-CN" altLang="en-US"/>
          </a:p>
        </p:txBody>
      </p:sp>
    </p:spTree>
    <p:extLst>
      <p:ext uri="{BB962C8B-B14F-4D97-AF65-F5344CB8AC3E}">
        <p14:creationId xmlns:p14="http://schemas.microsoft.com/office/powerpoint/2010/main" val="16319573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060607"/>
                </a:solidFill>
                <a:effectLst/>
                <a:latin typeface="-apple-system"/>
              </a:rPr>
              <a:t>大型语言模型（</a:t>
            </a:r>
            <a:r>
              <a:rPr lang="en-US" altLang="zh-CN" b="0" i="0" dirty="0">
                <a:solidFill>
                  <a:srgbClr val="060607"/>
                </a:solidFill>
                <a:effectLst/>
                <a:latin typeface="-apple-system"/>
              </a:rPr>
              <a:t>LLMs</a:t>
            </a:r>
            <a:r>
              <a:rPr lang="zh-CN" altLang="en-US" b="0" i="0" dirty="0">
                <a:solidFill>
                  <a:srgbClr val="060607"/>
                </a:solidFill>
                <a:effectLst/>
                <a:latin typeface="-apple-system"/>
              </a:rPr>
              <a:t>）不仅在自然语言处理任务中展现出了卓越的能力，还跨越到了临床医疗、法律咨询和教育等多个领域。</a:t>
            </a:r>
            <a:endParaRPr lang="en-US" altLang="zh-CN" b="0" i="0" dirty="0">
              <a:solidFill>
                <a:srgbClr val="060607"/>
              </a:solidFill>
              <a:effectLst/>
              <a:latin typeface="-apple-system"/>
            </a:endParaRPr>
          </a:p>
          <a:p>
            <a:pPr algn="l"/>
            <a:r>
              <a:rPr lang="zh-CN" altLang="en-US" b="0" i="0" dirty="0">
                <a:solidFill>
                  <a:srgbClr val="060607"/>
                </a:solidFill>
                <a:effectLst/>
                <a:latin typeface="-apple-system"/>
              </a:rPr>
              <a:t>随着</a:t>
            </a:r>
            <a:r>
              <a:rPr lang="en-US" altLang="zh-CN" b="0" i="0" dirty="0">
                <a:solidFill>
                  <a:srgbClr val="060607"/>
                </a:solidFill>
                <a:effectLst/>
                <a:latin typeface="-apple-system"/>
              </a:rPr>
              <a:t>LLM</a:t>
            </a:r>
            <a:r>
              <a:rPr lang="zh-CN" altLang="en-US" b="0" i="0" dirty="0">
                <a:solidFill>
                  <a:srgbClr val="060607"/>
                </a:solidFill>
                <a:effectLst/>
                <a:latin typeface="-apple-system"/>
              </a:rPr>
              <a:t>的发展，它们不再仅仅是应用程序，而是演变成了能够处理多样化用户请求的智能助手。</a:t>
            </a:r>
            <a:endParaRPr lang="en-US" altLang="zh-CN" b="0" i="0" dirty="0">
              <a:solidFill>
                <a:srgbClr val="060607"/>
              </a:solidFill>
              <a:effectLst/>
              <a:latin typeface="-apple-system"/>
            </a:endParaRPr>
          </a:p>
          <a:p>
            <a:pPr algn="l"/>
            <a:r>
              <a:rPr lang="zh-CN" altLang="en-US" b="0" i="0" dirty="0">
                <a:solidFill>
                  <a:srgbClr val="060607"/>
                </a:solidFill>
                <a:effectLst/>
                <a:latin typeface="-apple-system"/>
              </a:rPr>
              <a:t>这也引发了关于</a:t>
            </a:r>
            <a:r>
              <a:rPr lang="en-US" altLang="zh-CN" b="0" i="0" dirty="0">
                <a:solidFill>
                  <a:srgbClr val="060607"/>
                </a:solidFill>
                <a:effectLst/>
                <a:latin typeface="-apple-system"/>
              </a:rPr>
              <a:t>LLMs</a:t>
            </a:r>
            <a:r>
              <a:rPr lang="zh-CN" altLang="en-US" b="0" i="0" dirty="0">
                <a:solidFill>
                  <a:srgbClr val="060607"/>
                </a:solidFill>
                <a:effectLst/>
                <a:latin typeface="-apple-system"/>
              </a:rPr>
              <a:t>中个性、气质和情感潜在表现的有趣问题。</a:t>
            </a:r>
          </a:p>
          <a:p>
            <a:r>
              <a:rPr lang="zh-CN" altLang="en-US" b="0" i="0" dirty="0">
                <a:solidFill>
                  <a:srgbClr val="060607"/>
                </a:solidFill>
                <a:effectLst/>
                <a:latin typeface="-apple-system"/>
              </a:rPr>
              <a:t>为了探索这些问题，研究者们提出了一个名为</a:t>
            </a:r>
            <a:r>
              <a:rPr lang="en-US" altLang="zh-CN" b="0" i="0" dirty="0" err="1">
                <a:solidFill>
                  <a:srgbClr val="060607"/>
                </a:solidFill>
                <a:effectLst/>
                <a:latin typeface="-apple-system"/>
              </a:rPr>
              <a:t>PsychoBench</a:t>
            </a:r>
            <a:r>
              <a:rPr lang="zh-CN" altLang="en-US" b="0" i="0" dirty="0">
                <a:solidFill>
                  <a:srgbClr val="060607"/>
                </a:solidFill>
                <a:effectLst/>
                <a:latin typeface="-apple-system"/>
              </a:rPr>
              <a:t>的框架，用于评估</a:t>
            </a:r>
            <a:r>
              <a:rPr lang="en-US" altLang="zh-CN" b="0" i="0" dirty="0">
                <a:solidFill>
                  <a:srgbClr val="060607"/>
                </a:solidFill>
                <a:effectLst/>
                <a:latin typeface="-apple-system"/>
              </a:rPr>
              <a:t>LLMs</a:t>
            </a:r>
            <a:r>
              <a:rPr lang="zh-CN" altLang="en-US" b="0" i="0" dirty="0">
                <a:solidFill>
                  <a:srgbClr val="060607"/>
                </a:solidFill>
                <a:effectLst/>
                <a:latin typeface="-apple-system"/>
              </a:rPr>
              <a:t>的多种心理方面。</a:t>
            </a:r>
            <a:r>
              <a:rPr lang="en-US" altLang="zh-CN" b="0" i="0" dirty="0" err="1">
                <a:solidFill>
                  <a:srgbClr val="060607"/>
                </a:solidFill>
                <a:effectLst/>
                <a:latin typeface="-apple-system"/>
              </a:rPr>
              <a:t>PsychoBench</a:t>
            </a:r>
            <a:r>
              <a:rPr lang="zh-CN" altLang="en-US" b="0" i="0" dirty="0">
                <a:solidFill>
                  <a:srgbClr val="060607"/>
                </a:solidFill>
                <a:effectLst/>
                <a:latin typeface="-apple-system"/>
              </a:rPr>
              <a:t>包含了</a:t>
            </a:r>
            <a:r>
              <a:rPr lang="en-US" altLang="zh-CN" b="0" i="0" dirty="0">
                <a:solidFill>
                  <a:srgbClr val="060607"/>
                </a:solidFill>
                <a:effectLst/>
                <a:latin typeface="-apple-system"/>
              </a:rPr>
              <a:t>13</a:t>
            </a:r>
            <a:r>
              <a:rPr lang="zh-CN" altLang="en-US" b="0" i="0" dirty="0">
                <a:solidFill>
                  <a:srgbClr val="060607"/>
                </a:solidFill>
                <a:effectLst/>
                <a:latin typeface="-apple-system"/>
              </a:rPr>
              <a:t>个在临床心理学中常用的量表，并将这些量表进一步分类为四个不同的类别：个性特质、人际关系、动机测试和情绪能力。</a:t>
            </a:r>
            <a:endParaRPr lang="en-US" altLang="zh-CN" b="0" i="0" dirty="0">
              <a:solidFill>
                <a:srgbClr val="060607"/>
              </a:solidFill>
              <a:effectLst/>
              <a:latin typeface="-apple-system"/>
            </a:endParaRPr>
          </a:p>
          <a:p>
            <a:r>
              <a:rPr lang="zh-CN" altLang="en-US" b="0" i="0" dirty="0">
                <a:solidFill>
                  <a:srgbClr val="060607"/>
                </a:solidFill>
                <a:effectLst/>
                <a:latin typeface="-apple-system"/>
              </a:rPr>
              <a:t>研究者们检验了五个流行的模型，包括</a:t>
            </a:r>
            <a:r>
              <a:rPr lang="en-US" altLang="zh-CN" b="0" i="0" dirty="0">
                <a:solidFill>
                  <a:srgbClr val="060607"/>
                </a:solidFill>
                <a:effectLst/>
                <a:latin typeface="-apple-system"/>
              </a:rPr>
              <a:t>text-davinci-003</a:t>
            </a:r>
            <a:r>
              <a:rPr lang="zh-CN" altLang="en-US" b="0" i="0" dirty="0">
                <a:solidFill>
                  <a:srgbClr val="060607"/>
                </a:solidFill>
                <a:effectLst/>
                <a:latin typeface="-apple-system"/>
              </a:rPr>
              <a:t>、</a:t>
            </a:r>
            <a:r>
              <a:rPr lang="en-US" altLang="zh-CN" b="0" i="0" dirty="0">
                <a:solidFill>
                  <a:srgbClr val="060607"/>
                </a:solidFill>
                <a:effectLst/>
                <a:latin typeface="-apple-system"/>
              </a:rPr>
              <a:t>ChatGPT</a:t>
            </a:r>
            <a:r>
              <a:rPr lang="zh-CN" altLang="en-US" b="0" i="0" dirty="0">
                <a:solidFill>
                  <a:srgbClr val="060607"/>
                </a:solidFill>
                <a:effectLst/>
                <a:latin typeface="-apple-system"/>
              </a:rPr>
              <a:t>、</a:t>
            </a:r>
            <a:r>
              <a:rPr lang="en-US" altLang="zh-CN" b="0" i="0" dirty="0">
                <a:solidFill>
                  <a:srgbClr val="060607"/>
                </a:solidFill>
                <a:effectLst/>
                <a:latin typeface="-apple-system"/>
              </a:rPr>
              <a:t>GPT-4</a:t>
            </a:r>
            <a:r>
              <a:rPr lang="zh-CN" altLang="en-US" b="0" i="0" dirty="0">
                <a:solidFill>
                  <a:srgbClr val="060607"/>
                </a:solidFill>
                <a:effectLst/>
                <a:latin typeface="-apple-system"/>
              </a:rPr>
              <a:t>、</a:t>
            </a:r>
            <a:r>
              <a:rPr lang="en-US" altLang="zh-CN" b="0" i="0" dirty="0">
                <a:solidFill>
                  <a:srgbClr val="060607"/>
                </a:solidFill>
                <a:effectLst/>
                <a:latin typeface="-apple-system"/>
              </a:rPr>
              <a:t>LLaMA-2-7b</a:t>
            </a:r>
            <a:r>
              <a:rPr lang="zh-CN" altLang="en-US" b="0" i="0" dirty="0">
                <a:solidFill>
                  <a:srgbClr val="060607"/>
                </a:solidFill>
                <a:effectLst/>
                <a:latin typeface="-apple-system"/>
              </a:rPr>
              <a:t>和</a:t>
            </a:r>
            <a:r>
              <a:rPr lang="en-US" altLang="zh-CN" b="0" i="0" dirty="0">
                <a:solidFill>
                  <a:srgbClr val="060607"/>
                </a:solidFill>
                <a:effectLst/>
                <a:latin typeface="-apple-system"/>
              </a:rPr>
              <a:t>LLaMA-2-13b</a:t>
            </a:r>
            <a:r>
              <a:rPr lang="zh-CN" altLang="en-US" b="0" i="0" dirty="0">
                <a:solidFill>
                  <a:srgbClr val="060607"/>
                </a:solidFill>
                <a:effectLst/>
                <a:latin typeface="-apple-system"/>
              </a:rPr>
              <a:t>。此外，他们还采用了一种“越狱”方法来绕过安全对齐协议，测试</a:t>
            </a:r>
            <a:r>
              <a:rPr lang="en-US" altLang="zh-CN" b="0" i="0" dirty="0">
                <a:solidFill>
                  <a:srgbClr val="060607"/>
                </a:solidFill>
                <a:effectLst/>
                <a:latin typeface="-apple-system"/>
              </a:rPr>
              <a:t>LLMs</a:t>
            </a:r>
            <a:r>
              <a:rPr lang="zh-CN" altLang="en-US" b="0" i="0" dirty="0">
                <a:solidFill>
                  <a:srgbClr val="060607"/>
                </a:solidFill>
                <a:effectLst/>
                <a:latin typeface="-apple-system"/>
              </a:rPr>
              <a:t>的内在特性。</a:t>
            </a:r>
            <a:endParaRPr lang="en-US" altLang="zh-CN" b="0" i="0" dirty="0">
              <a:solidFill>
                <a:srgbClr val="060607"/>
              </a:solidFill>
              <a:effectLst/>
              <a:latin typeface="-apple-system"/>
            </a:endParaRPr>
          </a:p>
          <a:p>
            <a:r>
              <a:rPr lang="zh-CN" altLang="en-US" b="0" i="0" dirty="0">
                <a:solidFill>
                  <a:srgbClr val="060607"/>
                </a:solidFill>
                <a:effectLst/>
                <a:latin typeface="-apple-system"/>
              </a:rPr>
              <a:t>实验中依据大模型的不同特征（更新程度、模型规模、模型安全）选取了不同的模型进行测试。引导</a:t>
            </a:r>
            <a:r>
              <a:rPr lang="en-US" altLang="zh-CN" b="0" i="0" dirty="0">
                <a:solidFill>
                  <a:srgbClr val="060607"/>
                </a:solidFill>
                <a:effectLst/>
                <a:latin typeface="-apple-system"/>
              </a:rPr>
              <a:t>LLM</a:t>
            </a:r>
            <a:r>
              <a:rPr lang="zh-CN" altLang="en-US" b="0" i="0" dirty="0">
                <a:solidFill>
                  <a:srgbClr val="060607"/>
                </a:solidFill>
                <a:effectLst/>
                <a:latin typeface="-apple-system"/>
              </a:rPr>
              <a:t>回答心理学量表中的不同数字来进行判定。每个模型进行十次独立的实验，最终通过</a:t>
            </a:r>
            <a:r>
              <a:rPr lang="en-US" altLang="zh-CN" b="0" i="0" dirty="0">
                <a:solidFill>
                  <a:srgbClr val="060607"/>
                </a:solidFill>
                <a:effectLst/>
                <a:latin typeface="-apple-system"/>
              </a:rPr>
              <a:t>F</a:t>
            </a:r>
            <a:r>
              <a:rPr lang="zh-CN" altLang="en-US" b="0" i="0" dirty="0">
                <a:solidFill>
                  <a:srgbClr val="060607"/>
                </a:solidFill>
                <a:effectLst/>
                <a:latin typeface="-apple-system"/>
              </a:rPr>
              <a:t>分析和</a:t>
            </a:r>
            <a:r>
              <a:rPr lang="en-US" altLang="zh-CN" b="0" i="0" dirty="0">
                <a:solidFill>
                  <a:srgbClr val="060607"/>
                </a:solidFill>
                <a:effectLst/>
                <a:latin typeface="-apple-system"/>
              </a:rPr>
              <a:t>t</a:t>
            </a:r>
            <a:r>
              <a:rPr lang="zh-CN" altLang="en-US" b="0" i="0" dirty="0">
                <a:solidFill>
                  <a:srgbClr val="060607"/>
                </a:solidFill>
                <a:effectLst/>
                <a:latin typeface="-apple-system"/>
              </a:rPr>
              <a:t>分析等得出模型得分。</a:t>
            </a:r>
            <a:r>
              <a:rPr lang="en-US" altLang="zh-CN" sz="1200" dirty="0">
                <a:solidFill>
                  <a:srgbClr val="0E0E0E"/>
                </a:solidFill>
                <a:latin typeface="Times New Roman" panose="02020603050405020304" pitchFamily="18" charset="0"/>
              </a:rPr>
              <a:t>B</a:t>
            </a:r>
            <a:r>
              <a:rPr lang="en-US" altLang="zh-CN" sz="1200" dirty="0">
                <a:solidFill>
                  <a:srgbClr val="0E0E0E"/>
                </a:solidFill>
                <a:effectLst/>
                <a:latin typeface="Times New Roman" panose="02020603050405020304" pitchFamily="18" charset="0"/>
              </a:rPr>
              <a:t>ased on the outcome of the F-test, </a:t>
            </a:r>
            <a:endParaRPr kumimoji="1" lang="zh-CN" altLang="en-US" dirty="0"/>
          </a:p>
        </p:txBody>
      </p:sp>
      <p:sp>
        <p:nvSpPr>
          <p:cNvPr id="4" name="灯片编号占位符 3"/>
          <p:cNvSpPr>
            <a:spLocks noGrp="1"/>
          </p:cNvSpPr>
          <p:nvPr>
            <p:ph type="sldNum" sz="quarter" idx="5"/>
          </p:nvPr>
        </p:nvSpPr>
        <p:spPr/>
        <p:txBody>
          <a:bodyPr/>
          <a:lstStyle/>
          <a:p>
            <a:fld id="{612DFF18-D711-4E42-8B63-C6E685DBD97D}" type="slidenum">
              <a:rPr kumimoji="1" lang="zh-CN" altLang="en-US" smtClean="0"/>
              <a:t>92</a:t>
            </a:fld>
            <a:endParaRPr kumimoji="1" lang="zh-CN" altLang="en-US"/>
          </a:p>
        </p:txBody>
      </p:sp>
    </p:spTree>
    <p:extLst>
      <p:ext uri="{BB962C8B-B14F-4D97-AF65-F5344CB8AC3E}">
        <p14:creationId xmlns:p14="http://schemas.microsoft.com/office/powerpoint/2010/main" val="23112307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kumimoji="1" lang="zh-CN" altLang="en-US" dirty="0"/>
              <a:t>个人特质、人际关系、内驱力 以及情商的测试如表所示。</a:t>
            </a:r>
            <a:endParaRPr kumimoji="1" lang="en-US" altLang="zh-CN" dirty="0"/>
          </a:p>
          <a:p>
            <a:pPr algn="l"/>
            <a:r>
              <a:rPr kumimoji="1" lang="zh-CN" altLang="en-US" dirty="0"/>
              <a:t>试验结果表明</a:t>
            </a:r>
            <a:endParaRPr kumimoji="1" lang="en-US" altLang="zh-CN" dirty="0"/>
          </a:p>
          <a:p>
            <a:pPr algn="l"/>
            <a:r>
              <a:rPr lang="en-US" altLang="zh-CN" b="0" i="0" dirty="0">
                <a:solidFill>
                  <a:srgbClr val="060607"/>
                </a:solidFill>
                <a:effectLst/>
                <a:latin typeface="-apple-system"/>
              </a:rPr>
              <a:t>1. LLMs</a:t>
            </a:r>
            <a:r>
              <a:rPr lang="zh-CN" altLang="en-US" b="0" i="0" dirty="0">
                <a:solidFill>
                  <a:srgbClr val="060607"/>
                </a:solidFill>
                <a:effectLst/>
                <a:latin typeface="-apple-system"/>
              </a:rPr>
              <a:t>表现出的个性特征都不尽相同。模型大小和更新变化导致了多样化的个性特征。将</a:t>
            </a:r>
            <a:r>
              <a:rPr lang="en-US" altLang="zh-CN" b="0" i="0" dirty="0">
                <a:solidFill>
                  <a:srgbClr val="060607"/>
                </a:solidFill>
                <a:effectLst/>
                <a:latin typeface="-apple-system"/>
              </a:rPr>
              <a:t>gpt-4</a:t>
            </a:r>
            <a:r>
              <a:rPr lang="zh-CN" altLang="en-US" b="0" i="0" dirty="0">
                <a:solidFill>
                  <a:srgbClr val="060607"/>
                </a:solidFill>
                <a:effectLst/>
                <a:latin typeface="-apple-system"/>
              </a:rPr>
              <a:t>与</a:t>
            </a:r>
            <a:r>
              <a:rPr lang="en-US" altLang="zh-CN" b="0" i="0" dirty="0">
                <a:solidFill>
                  <a:srgbClr val="060607"/>
                </a:solidFill>
                <a:effectLst/>
                <a:latin typeface="-apple-system"/>
              </a:rPr>
              <a:t>gpt-4-jb</a:t>
            </a:r>
            <a:r>
              <a:rPr lang="zh-CN" altLang="en-US" b="0" i="0" dirty="0">
                <a:solidFill>
                  <a:srgbClr val="060607"/>
                </a:solidFill>
                <a:effectLst/>
                <a:latin typeface="-apple-system"/>
              </a:rPr>
              <a:t>的得分进行比较，</a:t>
            </a:r>
            <a:r>
              <a:rPr lang="en-US" altLang="zh-CN" b="0" i="0" dirty="0">
                <a:solidFill>
                  <a:srgbClr val="060607"/>
                </a:solidFill>
                <a:effectLst/>
                <a:latin typeface="-apple-system"/>
              </a:rPr>
              <a:t>gpt-4-jb</a:t>
            </a:r>
            <a:r>
              <a:rPr lang="zh-CN" altLang="en-US" b="0" i="0" dirty="0">
                <a:solidFill>
                  <a:srgbClr val="060607"/>
                </a:solidFill>
                <a:effectLst/>
                <a:latin typeface="-apple-system"/>
              </a:rPr>
              <a:t>表现出与人类行为更接近的相似性。总体而言，与人类平均水平相比，</a:t>
            </a:r>
            <a:r>
              <a:rPr lang="en-US" altLang="zh-CN" b="0" i="0" dirty="0">
                <a:solidFill>
                  <a:srgbClr val="060607"/>
                </a:solidFill>
                <a:effectLst/>
                <a:latin typeface="-apple-system"/>
              </a:rPr>
              <a:t>LLM</a:t>
            </a:r>
            <a:r>
              <a:rPr lang="zh-CN" altLang="en-US" b="0" i="0" dirty="0">
                <a:solidFill>
                  <a:srgbClr val="060607"/>
                </a:solidFill>
                <a:effectLst/>
                <a:latin typeface="-apple-system"/>
              </a:rPr>
              <a:t>倾向于展现出更高水平的开放性、尽责性和外向性。</a:t>
            </a:r>
            <a:endParaRPr lang="en-US" altLang="zh-CN" b="0" i="0" dirty="0">
              <a:solidFill>
                <a:srgbClr val="060607"/>
              </a:solidFill>
              <a:effectLst/>
              <a:latin typeface="-apple-system"/>
            </a:endParaRPr>
          </a:p>
          <a:p>
            <a:pPr algn="l"/>
            <a:r>
              <a:rPr lang="en-US" altLang="zh-CN" b="0" i="0" dirty="0">
                <a:solidFill>
                  <a:srgbClr val="060607"/>
                </a:solidFill>
                <a:effectLst/>
                <a:latin typeface="-apple-system"/>
              </a:rPr>
              <a:t>2.</a:t>
            </a:r>
            <a:r>
              <a:rPr lang="zh-CN" altLang="en-US" b="0" i="0" dirty="0">
                <a:solidFill>
                  <a:srgbClr val="060607"/>
                </a:solidFill>
                <a:effectLst/>
                <a:latin typeface="-apple-system"/>
              </a:rPr>
              <a:t> </a:t>
            </a:r>
            <a:r>
              <a:rPr lang="en-US" altLang="zh-CN" b="0" i="0" dirty="0">
                <a:solidFill>
                  <a:srgbClr val="060607"/>
                </a:solidFill>
                <a:effectLst/>
                <a:latin typeface="-apple-system"/>
              </a:rPr>
              <a:t>LLMs</a:t>
            </a:r>
            <a:r>
              <a:rPr lang="zh-CN" altLang="en-US" b="0" i="0" dirty="0">
                <a:solidFill>
                  <a:srgbClr val="060607"/>
                </a:solidFill>
                <a:effectLst/>
                <a:latin typeface="-apple-system"/>
              </a:rPr>
              <a:t>通常表现出比人类平均水平更高的负面特征。大多数大型语言模型（</a:t>
            </a:r>
            <a:r>
              <a:rPr lang="en-US" altLang="zh-CN" b="0" i="0" dirty="0">
                <a:solidFill>
                  <a:srgbClr val="060607"/>
                </a:solidFill>
                <a:effectLst/>
                <a:latin typeface="-apple-system"/>
              </a:rPr>
              <a:t>LLMs</a:t>
            </a:r>
            <a:r>
              <a:rPr lang="zh-CN" altLang="en-US" b="0" i="0" dirty="0">
                <a:solidFill>
                  <a:srgbClr val="060607"/>
                </a:solidFill>
                <a:effectLst/>
                <a:latin typeface="-apple-system"/>
              </a:rPr>
              <a:t>）在黑暗三性格量表（</a:t>
            </a:r>
            <a:r>
              <a:rPr lang="en-US" altLang="zh-CN" b="0" i="0" dirty="0">
                <a:solidFill>
                  <a:srgbClr val="060607"/>
                </a:solidFill>
                <a:effectLst/>
                <a:latin typeface="-apple-system"/>
              </a:rPr>
              <a:t>DTDD</a:t>
            </a:r>
            <a:r>
              <a:rPr lang="zh-CN" altLang="en-US" b="0" i="0" dirty="0">
                <a:solidFill>
                  <a:srgbClr val="060607"/>
                </a:solidFill>
                <a:effectLst/>
                <a:latin typeface="-apple-system"/>
              </a:rPr>
              <a:t>）上得分较高，除了</a:t>
            </a:r>
            <a:r>
              <a:rPr lang="en-US" altLang="zh-CN" b="0" i="0" dirty="0">
                <a:solidFill>
                  <a:srgbClr val="060607"/>
                </a:solidFill>
                <a:effectLst/>
                <a:latin typeface="-apple-system"/>
              </a:rPr>
              <a:t>text-davinci-003</a:t>
            </a:r>
            <a:r>
              <a:rPr lang="zh-CN" altLang="en-US" b="0" i="0" dirty="0">
                <a:solidFill>
                  <a:srgbClr val="060607"/>
                </a:solidFill>
                <a:effectLst/>
                <a:latin typeface="-apple-system"/>
              </a:rPr>
              <a:t>和</a:t>
            </a:r>
            <a:r>
              <a:rPr lang="en-US" altLang="zh-CN" b="0" i="0" dirty="0">
                <a:solidFill>
                  <a:srgbClr val="060607"/>
                </a:solidFill>
                <a:effectLst/>
                <a:latin typeface="-apple-system"/>
              </a:rPr>
              <a:t>gpt-4</a:t>
            </a:r>
            <a:r>
              <a:rPr lang="zh-CN" altLang="en-US" b="0" i="0" dirty="0">
                <a:solidFill>
                  <a:srgbClr val="060607"/>
                </a:solidFill>
                <a:effectLst/>
                <a:latin typeface="-apple-system"/>
              </a:rPr>
              <a:t>。</a:t>
            </a:r>
            <a:r>
              <a:rPr lang="en-US" altLang="zh-CN" b="0" i="0" dirty="0">
                <a:solidFill>
                  <a:srgbClr val="060607"/>
                </a:solidFill>
                <a:effectLst/>
                <a:latin typeface="-apple-system"/>
              </a:rPr>
              <a:t>LLMs</a:t>
            </a:r>
            <a:r>
              <a:rPr lang="zh-CN" altLang="en-US" b="0" i="0" dirty="0">
                <a:solidFill>
                  <a:srgbClr val="060607"/>
                </a:solidFill>
                <a:effectLst/>
                <a:latin typeface="-apple-system"/>
              </a:rPr>
              <a:t>在</a:t>
            </a:r>
            <a:r>
              <a:rPr lang="en-US" altLang="zh-CN" b="0" i="0" dirty="0">
                <a:solidFill>
                  <a:srgbClr val="060607"/>
                </a:solidFill>
                <a:effectLst/>
                <a:latin typeface="-apple-system"/>
              </a:rPr>
              <a:t>EPQ-R</a:t>
            </a:r>
            <a:r>
              <a:rPr lang="zh-CN" altLang="en-US" b="0" i="0" dirty="0">
                <a:solidFill>
                  <a:srgbClr val="060607"/>
                </a:solidFill>
                <a:effectLst/>
                <a:latin typeface="-apple-system"/>
              </a:rPr>
              <a:t>量表的撒谎子量表上一贯得分很高。</a:t>
            </a:r>
            <a:endParaRPr lang="en-US" altLang="zh-CN" b="0" i="0" dirty="0">
              <a:solidFill>
                <a:srgbClr val="060607"/>
              </a:solidFill>
              <a:effectLst/>
              <a:latin typeface="-apple-system"/>
            </a:endParaRPr>
          </a:p>
          <a:p>
            <a:pPr algn="l"/>
            <a:r>
              <a:rPr lang="en-US" altLang="zh-CN" b="0" i="0" dirty="0">
                <a:solidFill>
                  <a:srgbClr val="060607"/>
                </a:solidFill>
                <a:effectLst/>
                <a:latin typeface="-apple-system"/>
              </a:rPr>
              <a:t>3. LLMs</a:t>
            </a:r>
            <a:r>
              <a:rPr lang="zh-CN" altLang="en-US" b="0" i="0" dirty="0">
                <a:solidFill>
                  <a:srgbClr val="060607"/>
                </a:solidFill>
                <a:effectLst/>
                <a:latin typeface="-apple-system"/>
              </a:rPr>
              <a:t>性别倾向于未分化，略微倾向于男性化。随着与人类更加一致，</a:t>
            </a:r>
            <a:r>
              <a:rPr lang="en-US" altLang="zh-CN" b="0" i="0" dirty="0">
                <a:solidFill>
                  <a:srgbClr val="060607"/>
                </a:solidFill>
                <a:effectLst/>
                <a:latin typeface="-apple-system"/>
              </a:rPr>
              <a:t>gpt-3.5-turbo</a:t>
            </a:r>
            <a:r>
              <a:rPr lang="zh-CN" altLang="en-US" b="0" i="0" dirty="0">
                <a:solidFill>
                  <a:srgbClr val="060607"/>
                </a:solidFill>
                <a:effectLst/>
                <a:latin typeface="-apple-system"/>
              </a:rPr>
              <a:t>和</a:t>
            </a:r>
            <a:r>
              <a:rPr lang="en-US" altLang="zh-CN" b="0" i="0" dirty="0">
                <a:solidFill>
                  <a:srgbClr val="060607"/>
                </a:solidFill>
                <a:effectLst/>
                <a:latin typeface="-apple-system"/>
              </a:rPr>
              <a:t>gpt-4</a:t>
            </a:r>
            <a:r>
              <a:rPr lang="zh-CN" altLang="en-US" b="0" i="0" dirty="0">
                <a:solidFill>
                  <a:srgbClr val="060607"/>
                </a:solidFill>
                <a:effectLst/>
                <a:latin typeface="-apple-system"/>
              </a:rPr>
              <a:t>表现出越来越倾向于表达男性化的特征。值得注意的是，这些模型中没有表现出女性化的特征，显示出模型存在一定程度的偏见。 </a:t>
            </a:r>
            <a:endParaRPr lang="en-US" altLang="zh-CN" b="0" i="0" dirty="0">
              <a:solidFill>
                <a:srgbClr val="060607"/>
              </a:solidFill>
              <a:effectLst/>
              <a:latin typeface="-apple-system"/>
            </a:endParaRPr>
          </a:p>
          <a:p>
            <a:pPr algn="l"/>
            <a:r>
              <a:rPr lang="en-US" altLang="zh-CN" b="0" i="0" dirty="0">
                <a:solidFill>
                  <a:srgbClr val="060607"/>
                </a:solidFill>
                <a:effectLst/>
                <a:latin typeface="-apple-system"/>
              </a:rPr>
              <a:t>4. LLMs</a:t>
            </a:r>
            <a:r>
              <a:rPr lang="zh-CN" altLang="en-US" b="0" i="0" dirty="0">
                <a:solidFill>
                  <a:srgbClr val="060607"/>
                </a:solidFill>
                <a:effectLst/>
                <a:latin typeface="-apple-system"/>
              </a:rPr>
              <a:t>在职业选择上显示出类似的兴趣。像人类一样，</a:t>
            </a:r>
            <a:r>
              <a:rPr lang="en-US" altLang="zh-CN" b="0" i="0" dirty="0">
                <a:solidFill>
                  <a:srgbClr val="060607"/>
                </a:solidFill>
                <a:effectLst/>
                <a:latin typeface="-apple-system"/>
              </a:rPr>
              <a:t>LLMs</a:t>
            </a:r>
            <a:r>
              <a:rPr lang="zh-CN" altLang="en-US" b="0" i="0" dirty="0">
                <a:solidFill>
                  <a:srgbClr val="060607"/>
                </a:solidFill>
                <a:effectLst/>
                <a:latin typeface="-apple-system"/>
              </a:rPr>
              <a:t>最普遍的职业偏好是社会服务、医疗保健服务以及教学</a:t>
            </a:r>
            <a:r>
              <a:rPr lang="en-US" altLang="zh-CN" b="0" i="0" dirty="0">
                <a:solidFill>
                  <a:srgbClr val="060607"/>
                </a:solidFill>
                <a:effectLst/>
                <a:latin typeface="-apple-system"/>
              </a:rPr>
              <a:t>/</a:t>
            </a:r>
            <a:r>
              <a:rPr lang="zh-CN" altLang="en-US" b="0" i="0" dirty="0">
                <a:solidFill>
                  <a:srgbClr val="060607"/>
                </a:solidFill>
                <a:effectLst/>
                <a:latin typeface="-apple-system"/>
              </a:rPr>
              <a:t>教育，而最不受欢迎的职业是体力</a:t>
            </a:r>
            <a:r>
              <a:rPr lang="en-US" altLang="zh-CN" b="0" i="0" dirty="0">
                <a:solidFill>
                  <a:srgbClr val="060607"/>
                </a:solidFill>
                <a:effectLst/>
                <a:latin typeface="-apple-system"/>
              </a:rPr>
              <a:t>/</a:t>
            </a:r>
            <a:r>
              <a:rPr lang="zh-CN" altLang="en-US" b="0" i="0" dirty="0">
                <a:solidFill>
                  <a:srgbClr val="060607"/>
                </a:solidFill>
                <a:effectLst/>
                <a:latin typeface="-apple-system"/>
              </a:rPr>
              <a:t>手工劳动和保护性服务。</a:t>
            </a:r>
            <a:endParaRPr lang="en-US" altLang="zh-CN" b="0" i="0" dirty="0">
              <a:solidFill>
                <a:srgbClr val="060607"/>
              </a:solidFill>
              <a:effectLst/>
              <a:latin typeface="-apple-system"/>
            </a:endParaRPr>
          </a:p>
          <a:p>
            <a:pPr algn="l"/>
            <a:r>
              <a:rPr lang="zh-CN" altLang="en-US" b="0" i="0" dirty="0">
                <a:solidFill>
                  <a:srgbClr val="060607"/>
                </a:solidFill>
                <a:effectLst/>
                <a:latin typeface="-apple-system"/>
              </a:rPr>
              <a:t>与人类平均水平相比，</a:t>
            </a:r>
            <a:r>
              <a:rPr lang="en-US" altLang="zh-CN" b="0" i="0" dirty="0">
                <a:solidFill>
                  <a:srgbClr val="060607"/>
                </a:solidFill>
                <a:effectLst/>
                <a:latin typeface="-apple-system"/>
              </a:rPr>
              <a:t>LLMs</a:t>
            </a:r>
            <a:r>
              <a:rPr lang="zh-CN" altLang="en-US" b="0" i="0" dirty="0">
                <a:solidFill>
                  <a:srgbClr val="060607"/>
                </a:solidFill>
                <a:effectLst/>
                <a:latin typeface="-apple-system"/>
              </a:rPr>
              <a:t>对不同种族的人表现出更高的公平性。与普通人类群体相比，</a:t>
            </a:r>
            <a:r>
              <a:rPr lang="en-US" altLang="zh-CN" b="0" i="0" dirty="0">
                <a:solidFill>
                  <a:srgbClr val="060607"/>
                </a:solidFill>
                <a:effectLst/>
                <a:latin typeface="-apple-system"/>
              </a:rPr>
              <a:t>LLMs</a:t>
            </a:r>
            <a:r>
              <a:rPr lang="zh-CN" altLang="en-US" b="0" i="0" dirty="0">
                <a:solidFill>
                  <a:srgbClr val="060607"/>
                </a:solidFill>
                <a:effectLst/>
                <a:latin typeface="-apple-system"/>
              </a:rPr>
              <a:t>在隐含文化信念（</a:t>
            </a:r>
            <a:r>
              <a:rPr lang="en-US" altLang="zh-CN" b="0" i="0" dirty="0">
                <a:solidFill>
                  <a:srgbClr val="060607"/>
                </a:solidFill>
                <a:effectLst/>
                <a:latin typeface="-apple-system"/>
              </a:rPr>
              <a:t>ICB</a:t>
            </a:r>
            <a:r>
              <a:rPr lang="zh-CN" altLang="en-US" b="0" i="0" dirty="0">
                <a:solidFill>
                  <a:srgbClr val="060607"/>
                </a:solidFill>
                <a:effectLst/>
                <a:latin typeface="-apple-system"/>
              </a:rPr>
              <a:t>）量表上的得分较低。</a:t>
            </a:r>
            <a:r>
              <a:rPr lang="en-US" altLang="zh-CN" b="0" i="0" dirty="0">
                <a:solidFill>
                  <a:srgbClr val="060607"/>
                </a:solidFill>
                <a:effectLst/>
                <a:latin typeface="-apple-system"/>
              </a:rPr>
              <a:t>LLMs</a:t>
            </a:r>
            <a:r>
              <a:rPr lang="zh-CN" altLang="en-US" b="0" i="0" dirty="0">
                <a:solidFill>
                  <a:srgbClr val="060607"/>
                </a:solidFill>
                <a:effectLst/>
                <a:latin typeface="-apple-system"/>
              </a:rPr>
              <a:t>的较低得分反映了它们相信个人身份通过奉献、努力和学习就有潜力发生变化。</a:t>
            </a:r>
            <a:endParaRPr lang="en-US" altLang="zh-CN" b="0" i="0" dirty="0">
              <a:solidFill>
                <a:srgbClr val="060607"/>
              </a:solidFill>
              <a:effectLst/>
              <a:latin typeface="-apple-system"/>
            </a:endParaRPr>
          </a:p>
          <a:p>
            <a:pPr algn="l"/>
            <a:r>
              <a:rPr lang="en-US" altLang="zh-CN" b="0" i="0" dirty="0">
                <a:solidFill>
                  <a:srgbClr val="060607"/>
                </a:solidFill>
                <a:effectLst/>
                <a:latin typeface="-apple-system"/>
              </a:rPr>
              <a:t>5. LLMs</a:t>
            </a:r>
            <a:r>
              <a:rPr lang="zh-CN" altLang="en-US" b="0" i="0" dirty="0">
                <a:solidFill>
                  <a:srgbClr val="060607"/>
                </a:solidFill>
                <a:effectLst/>
                <a:latin typeface="-apple-system"/>
              </a:rPr>
              <a:t>更有内驱力，表现出更多的自信和乐观。</a:t>
            </a:r>
            <a:endParaRPr lang="en-US" altLang="zh-CN" b="0" i="0" dirty="0">
              <a:solidFill>
                <a:srgbClr val="060607"/>
              </a:solidFill>
              <a:effectLst/>
              <a:latin typeface="-apple-system"/>
            </a:endParaRPr>
          </a:p>
          <a:p>
            <a:pPr algn="l"/>
            <a:r>
              <a:rPr lang="en-US" altLang="zh-CN" b="0" i="0" dirty="0">
                <a:solidFill>
                  <a:srgbClr val="060607"/>
                </a:solidFill>
                <a:effectLst/>
                <a:latin typeface="-apple-system"/>
              </a:rPr>
              <a:t>6.</a:t>
            </a:r>
            <a:r>
              <a:rPr lang="zh-CN" altLang="en-US" b="0" i="0" dirty="0">
                <a:solidFill>
                  <a:srgbClr val="060607"/>
                </a:solidFill>
                <a:effectLst/>
                <a:latin typeface="-apple-system"/>
              </a:rPr>
              <a:t> </a:t>
            </a:r>
            <a:r>
              <a:rPr lang="en-US" altLang="zh-CN" b="0" i="0" dirty="0">
                <a:solidFill>
                  <a:srgbClr val="060607"/>
                </a:solidFill>
                <a:effectLst/>
                <a:latin typeface="-apple-system"/>
              </a:rPr>
              <a:t>LLMs</a:t>
            </a:r>
            <a:r>
              <a:rPr lang="zh-CN" altLang="en-US" b="0" i="0" dirty="0">
                <a:solidFill>
                  <a:srgbClr val="060607"/>
                </a:solidFill>
                <a:effectLst/>
                <a:latin typeface="-apple-system"/>
              </a:rPr>
              <a:t>表现出明显高于人类平均水平的情商。根据表</a:t>
            </a:r>
            <a:r>
              <a:rPr lang="en-US" altLang="zh-CN" b="0" i="0" dirty="0">
                <a:solidFill>
                  <a:srgbClr val="060607"/>
                </a:solidFill>
                <a:effectLst/>
                <a:latin typeface="-apple-system"/>
              </a:rPr>
              <a:t>4</a:t>
            </a:r>
            <a:r>
              <a:rPr lang="zh-CN" altLang="en-US" b="0" i="0" dirty="0">
                <a:solidFill>
                  <a:srgbClr val="060607"/>
                </a:solidFill>
                <a:effectLst/>
                <a:latin typeface="-apple-system"/>
              </a:rPr>
              <a:t>的结果大型语言模型（</a:t>
            </a:r>
            <a:r>
              <a:rPr lang="en-US" altLang="zh-CN" b="0" i="0" dirty="0">
                <a:solidFill>
                  <a:srgbClr val="060607"/>
                </a:solidFill>
                <a:effectLst/>
                <a:latin typeface="-apple-system"/>
              </a:rPr>
              <a:t>LLMs</a:t>
            </a:r>
            <a:r>
              <a:rPr lang="zh-CN" altLang="en-US" b="0" i="0" dirty="0">
                <a:solidFill>
                  <a:srgbClr val="060607"/>
                </a:solidFill>
                <a:effectLst/>
                <a:latin typeface="-apple-system"/>
              </a:rPr>
              <a:t>）在情绪理解和调节水平上表现出改善。</a:t>
            </a:r>
            <a:endParaRPr kumimoji="1" lang="zh-CN" altLang="en-US" dirty="0"/>
          </a:p>
        </p:txBody>
      </p:sp>
      <p:sp>
        <p:nvSpPr>
          <p:cNvPr id="4" name="灯片编号占位符 3"/>
          <p:cNvSpPr>
            <a:spLocks noGrp="1"/>
          </p:cNvSpPr>
          <p:nvPr>
            <p:ph type="sldNum" sz="quarter" idx="5"/>
          </p:nvPr>
        </p:nvSpPr>
        <p:spPr/>
        <p:txBody>
          <a:bodyPr/>
          <a:lstStyle/>
          <a:p>
            <a:fld id="{612DFF18-D711-4E42-8B63-C6E685DBD97D}" type="slidenum">
              <a:rPr kumimoji="1" lang="zh-CN" altLang="en-US" smtClean="0"/>
              <a:t>93</a:t>
            </a:fld>
            <a:endParaRPr kumimoji="1" lang="zh-CN" altLang="en-US"/>
          </a:p>
        </p:txBody>
      </p:sp>
    </p:spTree>
    <p:extLst>
      <p:ext uri="{BB962C8B-B14F-4D97-AF65-F5344CB8AC3E}">
        <p14:creationId xmlns:p14="http://schemas.microsoft.com/office/powerpoint/2010/main" val="4081440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研究项目的形成取决于上下文</a:t>
            </a:r>
            <a:r>
              <a:rPr lang="en-US" altLang="zh-CN"/>
              <a:t>(</a:t>
            </a:r>
            <a:r>
              <a:rPr lang="zh-CN" altLang="en-US"/>
              <a:t>研究背景</a:t>
            </a:r>
            <a:r>
              <a:rPr lang="en-US" altLang="zh-CN"/>
              <a:t>)</a:t>
            </a:r>
          </a:p>
          <a:p>
            <a:r>
              <a:rPr lang="zh-CN" altLang="en-US"/>
              <a:t>将一个潜在的研究主题转变为一个具体的研究项目，这个过程依赖于具体的上下文或背景。这意味着研究的具体方向和形式可能会根据研究环境、可用资源和研究者的兴趣而有所不同。</a:t>
            </a:r>
            <a:endParaRPr lang="en-US" altLang="zh-CN"/>
          </a:p>
          <a:p>
            <a:r>
              <a:rPr lang="zh-CN" altLang="en-US"/>
              <a:t>经验丰富的科学家倾向于专注</a:t>
            </a:r>
          </a:p>
          <a:p>
            <a:r>
              <a:rPr lang="zh-CN" altLang="en-US"/>
              <a:t>经验丰富的科学家在撰写关于共同感兴趣主题的论文时，通常会保持相当专注。他们能够迅速确定研究的焦点，确保研究工作有明确的方向。</a:t>
            </a:r>
          </a:p>
          <a:p>
            <a:r>
              <a:rPr lang="zh-CN" altLang="en-US"/>
              <a:t>快速设计实验或理论目标</a:t>
            </a:r>
          </a:p>
          <a:p>
            <a:r>
              <a:rPr lang="zh-CN" altLang="en-US"/>
              <a:t>这些科学家通常会迅速设计一系列实验或确定理论目标，调查相关文献，并设定截止日期。这说明他们在开展研究时有明确的计划和时间管理，以确保研究项目的顺利推进。</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对于</a:t>
            </a:r>
            <a:r>
              <a:rPr lang="en-US" altLang="zh-CN"/>
              <a:t>AI</a:t>
            </a:r>
            <a:r>
              <a:rPr lang="zh-CN" altLang="en-US"/>
              <a:t>的发展，数据集和算法模型的开发具有同等重要性</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关于数据集的定义，以及数据集在</a:t>
            </a:r>
            <a:r>
              <a:rPr lang="en-US" altLang="zh-CN"/>
              <a:t>AI</a:t>
            </a:r>
            <a:r>
              <a:rPr lang="zh-CN" altLang="en-US"/>
              <a:t>模型训练中的重要作用</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AI</a:t>
            </a:r>
            <a:r>
              <a:rPr lang="zh-CN" altLang="en-US"/>
              <a:t>中的数据集划分方式</a:t>
            </a:r>
          </a:p>
          <a:p>
            <a:r>
              <a:rPr lang="zh-CN" altLang="en-US"/>
              <a:t>训练集</a:t>
            </a:r>
          </a:p>
          <a:p>
            <a:r>
              <a:rPr lang="zh-CN" altLang="en-US"/>
              <a:t>测试集</a:t>
            </a:r>
          </a:p>
          <a:p>
            <a:r>
              <a:rPr lang="zh-CN" altLang="en-US"/>
              <a:t>验证集</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如何构建数据集</a:t>
            </a:r>
          </a:p>
          <a:p>
            <a:r>
              <a:rPr lang="zh-CN" altLang="en-US"/>
              <a:t>第一步，数据收集</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第二步，数据预处理</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数据预处理的意义</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如果不对实验数据进行预处理的后果</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实验数据预处理的常用方法</a:t>
            </a:r>
          </a:p>
          <a:p>
            <a:r>
              <a:rPr lang="zh-CN" altLang="en-US"/>
              <a:t>归一化</a:t>
            </a:r>
          </a:p>
          <a:p>
            <a:r>
              <a:rPr lang="zh-CN" altLang="en-US"/>
              <a:t>特征编码</a:t>
            </a:r>
          </a:p>
          <a:p>
            <a:r>
              <a:rPr lang="zh-CN" altLang="en-US"/>
              <a:t>处理缺失值</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实验数据预处理的常用方法</a:t>
            </a:r>
            <a:endParaRPr lang="zh-CN" altLang="en-US"/>
          </a:p>
          <a:p>
            <a:r>
              <a:rPr lang="zh-CN" altLang="en-US">
                <a:sym typeface="+mn-ea"/>
              </a:rPr>
              <a:t>数据采样</a:t>
            </a:r>
          </a:p>
          <a:p>
            <a:r>
              <a:rPr lang="zh-CN" altLang="en-US"/>
              <a:t>消除重复值</a:t>
            </a:r>
          </a:p>
          <a:p>
            <a:r>
              <a:rPr lang="zh-CN" altLang="en-US"/>
              <a:t>时间序列分割</a:t>
            </a:r>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696986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1358223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1859662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2639862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289083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8072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1635597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131524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1" i="0" baseline="0"/>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3844480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3512746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1442104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793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9D8FCD-C8E8-4817-A3C2-362190246EE9}" type="datetimeFigureOut">
              <a:rPr lang="zh-CN" altLang="en-US" smtClean="0"/>
              <a:t>2024/10/13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BFE09A-0A3C-4245-B02F-88B9F6BF6B5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FE09A-0A3C-4245-B02F-88B9F6BF6B5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D8FCD-C8E8-4817-A3C2-362190246EE9}" type="datetimeFigureOut">
              <a:rPr lang="zh-CN" altLang="en-US" smtClean="0"/>
              <a:t>2024/10/13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FE09A-0A3C-4245-B02F-88B9F6BF6B56}" type="slidenum">
              <a:rPr lang="zh-CN" altLang="en-US" smtClean="0"/>
              <a:t>‹#›</a:t>
            </a:fld>
            <a:endParaRPr lang="zh-CN" altLang="en-US"/>
          </a:p>
        </p:txBody>
      </p:sp>
    </p:spTree>
    <p:extLst>
      <p:ext uri="{BB962C8B-B14F-4D97-AF65-F5344CB8AC3E}">
        <p14:creationId xmlns:p14="http://schemas.microsoft.com/office/powerpoint/2010/main" val="197391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64.jpeg"/><Relationship Id="rId4" Type="http://schemas.openxmlformats.org/officeDocument/2006/relationships/image" Target="../media/image63.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5.jpeg"/></Relationships>
</file>

<file path=ppt/slides/_rels/slide1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70.png"/><Relationship Id="rId4" Type="http://schemas.openxmlformats.org/officeDocument/2006/relationships/notesSlide" Target="../notesSlides/notesSlide134.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notesSlide" Target="../notesSlides/notesSlide1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71.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72.png"/><Relationship Id="rId4" Type="http://schemas.openxmlformats.org/officeDocument/2006/relationships/notesSlide" Target="../notesSlides/notesSlide140.xml"/></Relationships>
</file>

<file path=ppt/slides/_rels/slide1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5.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2.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9.png"/><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3" Type="http://schemas.openxmlformats.org/officeDocument/2006/relationships/video" Target="../media/media2.mov"/><Relationship Id="rId2" Type="http://schemas.microsoft.com/office/2007/relationships/media" Target="../media/media2.mov"/><Relationship Id="rId1" Type="http://schemas.openxmlformats.org/officeDocument/2006/relationships/tags" Target="../tags/tag23.xml"/><Relationship Id="rId6" Type="http://schemas.openxmlformats.org/officeDocument/2006/relationships/image" Target="../media/image30.png"/><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35.png"/><Relationship Id="rId4"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7.jpeg"/></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8" Type="http://schemas.openxmlformats.org/officeDocument/2006/relationships/image" Target="../media/image60.jfif"/><Relationship Id="rId3" Type="http://schemas.openxmlformats.org/officeDocument/2006/relationships/image" Target="../media/image55.jfif"/><Relationship Id="rId7" Type="http://schemas.openxmlformats.org/officeDocument/2006/relationships/image" Target="../media/image59.gif"/><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58.jfif"/><Relationship Id="rId5" Type="http://schemas.openxmlformats.org/officeDocument/2006/relationships/image" Target="../media/image57.png"/><Relationship Id="rId4" Type="http://schemas.openxmlformats.org/officeDocument/2006/relationships/image" Target="../media/image56.jp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6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b="1" dirty="0">
                <a:latin typeface="Arial" panose="020B0604020202020204" pitchFamily="34" charset="0"/>
                <a:cs typeface="Arial" panose="020B0604020202020204" pitchFamily="34" charset="0"/>
              </a:rPr>
              <a:t>Doing researching and experimentation</a:t>
            </a:r>
            <a:endParaRPr lang="zh-CN" altLang="en-US" b="1"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Shaping a research project</a:t>
            </a:r>
            <a:endParaRPr lang="zh-CN" altLang="en-US" dirty="0"/>
          </a:p>
        </p:txBody>
      </p:sp>
      <p:sp>
        <p:nvSpPr>
          <p:cNvPr id="3" name="内容占位符 2"/>
          <p:cNvSpPr>
            <a:spLocks noGrp="1"/>
          </p:cNvSpPr>
          <p:nvPr>
            <p:ph idx="1"/>
          </p:nvPr>
        </p:nvSpPr>
        <p:spPr/>
        <p:txBody>
          <a:bodyPr/>
          <a:lstStyle/>
          <a:p>
            <a:r>
              <a:rPr lang="en-US" altLang="zh-CN" dirty="0"/>
              <a:t>How a potential research topic is shaped into a concrete project </a:t>
            </a:r>
            <a:r>
              <a:rPr lang="en-US" altLang="zh-CN" b="1" dirty="0"/>
              <a:t>depends on context</a:t>
            </a:r>
            <a:endParaRPr lang="en-US" altLang="zh-CN" dirty="0"/>
          </a:p>
          <a:p>
            <a:r>
              <a:rPr lang="en-US" altLang="zh-CN" dirty="0"/>
              <a:t>Experienced scientists aiming to write a paper on a subject of mutual interest </a:t>
            </a:r>
            <a:r>
              <a:rPr lang="en-US" altLang="zh-CN" b="1" dirty="0"/>
              <a:t>tend to be fairly focused</a:t>
            </a:r>
            <a:endParaRPr lang="en-US" altLang="zh-CN" dirty="0"/>
          </a:p>
          <a:p>
            <a:r>
              <a:rPr lang="en-US" altLang="zh-CN" dirty="0"/>
              <a:t>They </a:t>
            </a:r>
            <a:r>
              <a:rPr lang="en-US" altLang="zh-CN" b="1" dirty="0"/>
              <a:t>quickly design a series of experiment</a:t>
            </a:r>
            <a:r>
              <a:rPr lang="en-US" altLang="zh-CN" dirty="0"/>
              <a:t> or theoretical goals, investigate the relevant literature, and set deadlines</a:t>
            </a:r>
            <a:endParaRPr lang="zh-CN" alt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Data Preprocess</a:t>
            </a:r>
          </a:p>
        </p:txBody>
      </p:sp>
      <p:sp>
        <p:nvSpPr>
          <p:cNvPr id="3" name="内容占位符 2"/>
          <p:cNvSpPr>
            <a:spLocks noGrp="1"/>
          </p:cNvSpPr>
          <p:nvPr>
            <p:ph idx="1"/>
          </p:nvPr>
        </p:nvSpPr>
        <p:spPr/>
        <p:txBody>
          <a:bodyPr/>
          <a:lstStyle/>
          <a:p>
            <a:r>
              <a:rPr lang="zh-CN" altLang="en-US"/>
              <a:t>In machine learning</a:t>
            </a:r>
            <a:r>
              <a:rPr lang="en-US" altLang="zh-CN"/>
              <a:t> experiments</a:t>
            </a:r>
            <a:r>
              <a:rPr lang="zh-CN" altLang="en-US"/>
              <a:t>, </a:t>
            </a:r>
            <a:r>
              <a:rPr lang="zh-CN" altLang="en-US" b="1"/>
              <a:t>data preprocessing</a:t>
            </a:r>
            <a:r>
              <a:rPr lang="zh-CN" altLang="en-US"/>
              <a:t> is one of the essential steps</a:t>
            </a:r>
            <a:r>
              <a:rPr lang="en-US" altLang="zh-CN"/>
              <a:t> </a:t>
            </a:r>
            <a:r>
              <a:rPr lang="zh-CN" altLang="en-US"/>
              <a:t>that largely impact the </a:t>
            </a:r>
            <a:r>
              <a:rPr lang="zh-CN" altLang="en-US" b="1"/>
              <a:t>outcomes</a:t>
            </a:r>
            <a:r>
              <a:rPr lang="zh-CN" altLang="en-US"/>
              <a:t> of the development and </a:t>
            </a:r>
            <a:r>
              <a:rPr lang="zh-CN" altLang="en-US" b="1"/>
              <a:t>usage</a:t>
            </a:r>
            <a:r>
              <a:rPr lang="zh-CN" altLang="en-US"/>
              <a:t> of any created ML model</a:t>
            </a:r>
          </a:p>
          <a:p>
            <a:r>
              <a:rPr lang="en-US" altLang="zh-CN"/>
              <a:t>H</a:t>
            </a:r>
            <a:r>
              <a:rPr lang="zh-CN" altLang="en-US"/>
              <a:t>aving a </a:t>
            </a:r>
            <a:r>
              <a:rPr lang="zh-CN" altLang="en-US" b="1"/>
              <a:t>proper insight</a:t>
            </a:r>
            <a:r>
              <a:rPr lang="zh-CN" altLang="en-US"/>
              <a:t> into nuances and </a:t>
            </a:r>
            <a:r>
              <a:rPr lang="zh-CN" altLang="en-US" b="1"/>
              <a:t>best practices</a:t>
            </a:r>
            <a:r>
              <a:rPr lang="zh-CN" altLang="en-US"/>
              <a:t> of data preprocessing is essential for optimal project planning and execution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Why Use Data Preprocess?</a:t>
            </a:r>
            <a:endParaRPr lang="zh-CN" altLang="en-US"/>
          </a:p>
        </p:txBody>
      </p:sp>
      <p:sp>
        <p:nvSpPr>
          <p:cNvPr id="3" name="内容占位符 2"/>
          <p:cNvSpPr>
            <a:spLocks noGrp="1"/>
          </p:cNvSpPr>
          <p:nvPr>
            <p:ph idx="1"/>
          </p:nvPr>
        </p:nvSpPr>
        <p:spPr/>
        <p:txBody>
          <a:bodyPr/>
          <a:lstStyle/>
          <a:p>
            <a:r>
              <a:rPr lang="en-US" altLang="zh-CN"/>
              <a:t>I</a:t>
            </a:r>
            <a:r>
              <a:rPr lang="zh-CN" altLang="en-US"/>
              <a:t>f the preprocessing step is excluded:</a:t>
            </a:r>
          </a:p>
          <a:p>
            <a:pPr lvl="1"/>
            <a:r>
              <a:rPr lang="zh-CN" altLang="en-US"/>
              <a:t>Lack of sufficient data</a:t>
            </a:r>
          </a:p>
          <a:p>
            <a:pPr lvl="1"/>
            <a:r>
              <a:rPr lang="zh-CN" altLang="en-US"/>
              <a:t>Poor quality data</a:t>
            </a:r>
          </a:p>
          <a:p>
            <a:pPr lvl="1"/>
            <a:r>
              <a:rPr lang="zh-CN" altLang="en-US"/>
              <a:t>Overfitting</a:t>
            </a:r>
          </a:p>
          <a:p>
            <a:pPr lvl="1"/>
            <a:r>
              <a:rPr lang="zh-CN" altLang="en-US"/>
              <a:t>Underfitting</a:t>
            </a:r>
          </a:p>
          <a:p>
            <a:pPr lvl="1"/>
            <a:r>
              <a:rPr lang="zh-CN" altLang="en-US"/>
              <a:t>Bad choice of algorithm</a:t>
            </a:r>
          </a:p>
          <a:p>
            <a:pPr lvl="1"/>
            <a:endParaRPr lang="zh-CN"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Data Preprocess Methods</a:t>
            </a:r>
            <a:endParaRPr lang="zh-CN" altLang="en-US"/>
          </a:p>
        </p:txBody>
      </p:sp>
      <p:sp>
        <p:nvSpPr>
          <p:cNvPr id="3" name="内容占位符 2"/>
          <p:cNvSpPr>
            <a:spLocks noGrp="1"/>
          </p:cNvSpPr>
          <p:nvPr>
            <p:ph idx="1"/>
          </p:nvPr>
        </p:nvSpPr>
        <p:spPr/>
        <p:txBody>
          <a:bodyPr/>
          <a:lstStyle/>
          <a:p>
            <a:r>
              <a:rPr lang="zh-CN" altLang="en-US"/>
              <a:t>Normalization</a:t>
            </a:r>
          </a:p>
          <a:p>
            <a:pPr lvl="1"/>
            <a:r>
              <a:rPr lang="zh-CN" altLang="en-US"/>
              <a:t>Scaling data to a uniform range</a:t>
            </a:r>
          </a:p>
          <a:p>
            <a:pPr lvl="0"/>
            <a:r>
              <a:rPr lang="zh-CN" altLang="en-US"/>
              <a:t>Feature encoding</a:t>
            </a:r>
          </a:p>
          <a:p>
            <a:pPr lvl="1"/>
            <a:r>
              <a:rPr lang="zh-CN" altLang="en-US"/>
              <a:t>Transforming categorical data into a machine-readable format</a:t>
            </a:r>
          </a:p>
          <a:p>
            <a:pPr lvl="0"/>
            <a:r>
              <a:rPr lang="zh-CN" altLang="en-US"/>
              <a:t>Handling missing values</a:t>
            </a:r>
          </a:p>
          <a:p>
            <a:pPr lvl="1"/>
            <a:r>
              <a:rPr lang="zh-CN" altLang="en-US"/>
              <a:t>Filling in or omitting gaps in data to prevent bias and improve model reliability</a:t>
            </a:r>
            <a:r>
              <a:rPr lang="en-US" altLang="zh-CN"/>
              <a:t>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Data Preprocess Methods</a:t>
            </a:r>
            <a:endParaRPr lang="zh-CN" altLang="en-US"/>
          </a:p>
        </p:txBody>
      </p:sp>
      <p:sp>
        <p:nvSpPr>
          <p:cNvPr id="3" name="内容占位符 2"/>
          <p:cNvSpPr>
            <a:spLocks noGrp="1"/>
          </p:cNvSpPr>
          <p:nvPr>
            <p:ph idx="1"/>
          </p:nvPr>
        </p:nvSpPr>
        <p:spPr/>
        <p:txBody>
          <a:bodyPr>
            <a:normAutofit lnSpcReduction="10000"/>
          </a:bodyPr>
          <a:lstStyle/>
          <a:p>
            <a:pPr lvl="0"/>
            <a:r>
              <a:rPr lang="zh-CN" altLang="en-US"/>
              <a:t>Data sampling</a:t>
            </a:r>
            <a:r>
              <a:rPr lang="en-US" altLang="zh-CN"/>
              <a:t>:</a:t>
            </a:r>
          </a:p>
          <a:p>
            <a:pPr lvl="1"/>
            <a:r>
              <a:rPr lang="en-US" altLang="zh-CN"/>
              <a:t>create a manageable subset that accurately represents the whole dataset</a:t>
            </a:r>
          </a:p>
          <a:p>
            <a:pPr lvl="0"/>
            <a:r>
              <a:rPr lang="en-US" altLang="zh-CN"/>
              <a:t>Duplicate elimination</a:t>
            </a:r>
          </a:p>
          <a:p>
            <a:pPr lvl="1"/>
            <a:r>
              <a:rPr lang="en-US" altLang="zh-CN"/>
              <a:t>Identify and remove duplicate records to maintain the integrity of the dataset</a:t>
            </a:r>
          </a:p>
          <a:p>
            <a:pPr lvl="0"/>
            <a:r>
              <a:rPr lang="en-US" altLang="zh-CN"/>
              <a:t>Time-series split: </a:t>
            </a:r>
          </a:p>
          <a:p>
            <a:pPr lvl="1"/>
            <a:r>
              <a:rPr lang="en-US" altLang="zh-CN"/>
              <a:t>For time-dependent data, use chronological splits to preserve the temporal order</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sym typeface="+mn-ea"/>
              </a:rPr>
              <a:t>How to Build Yourself a Proper Dataset</a:t>
            </a:r>
            <a:endParaRPr lang="zh-CN" altLang="en-US"/>
          </a:p>
        </p:txBody>
      </p:sp>
      <p:sp>
        <p:nvSpPr>
          <p:cNvPr id="3" name="内容占位符 2"/>
          <p:cNvSpPr>
            <a:spLocks noGrp="1"/>
          </p:cNvSpPr>
          <p:nvPr>
            <p:ph idx="1"/>
          </p:nvPr>
        </p:nvSpPr>
        <p:spPr/>
        <p:txBody>
          <a:bodyPr/>
          <a:lstStyle/>
          <a:p>
            <a:r>
              <a:rPr lang="zh-CN" altLang="en-US"/>
              <a:t>Annotate</a:t>
            </a:r>
          </a:p>
          <a:p>
            <a:pPr lvl="1"/>
            <a:r>
              <a:rPr lang="zh-CN" altLang="en-US"/>
              <a:t>After you</a:t>
            </a:r>
            <a:r>
              <a:rPr lang="en-US" altLang="zh-CN"/>
              <a:t>’</a:t>
            </a:r>
            <a:r>
              <a:rPr lang="zh-CN" altLang="en-US"/>
              <a:t>ve ensured your data is </a:t>
            </a:r>
            <a:r>
              <a:rPr lang="zh-CN" altLang="en-US" b="1"/>
              <a:t>clean and relevant</a:t>
            </a:r>
            <a:r>
              <a:rPr lang="zh-CN" altLang="en-US"/>
              <a:t>, you also need to make sure it</a:t>
            </a:r>
            <a:r>
              <a:rPr lang="en-US" altLang="zh-CN"/>
              <a:t>’</a:t>
            </a:r>
            <a:r>
              <a:rPr lang="zh-CN" altLang="en-US"/>
              <a:t>s </a:t>
            </a:r>
            <a:r>
              <a:rPr lang="zh-CN" altLang="en-US" b="1"/>
              <a:t>understandable</a:t>
            </a:r>
            <a:r>
              <a:rPr lang="zh-CN" altLang="en-US"/>
              <a:t> for a computer to process</a:t>
            </a:r>
          </a:p>
          <a:p>
            <a:pPr lvl="1"/>
            <a:r>
              <a:rPr lang="zh-CN" altLang="en-US"/>
              <a:t>Machines </a:t>
            </a:r>
            <a:r>
              <a:rPr lang="zh-CN" altLang="en-US" b="1"/>
              <a:t>do not understand</a:t>
            </a:r>
            <a:r>
              <a:rPr lang="zh-CN" altLang="en-US"/>
              <a:t> the data the same way as humans do (they aren</a:t>
            </a:r>
            <a:r>
              <a:rPr lang="en-US" altLang="zh-CN"/>
              <a:t>’</a:t>
            </a:r>
            <a:r>
              <a:rPr lang="zh-CN" altLang="en-US"/>
              <a:t>t able to assign the same meaning to the images or words as we)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dirty="0"/>
              <a:t>Measurements and coding</a:t>
            </a:r>
            <a:endParaRPr lang="zh-CN" altLang="en-US" dirty="0"/>
          </a:p>
        </p:txBody>
      </p:sp>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Measurements and Coding</a:t>
            </a:r>
          </a:p>
        </p:txBody>
      </p:sp>
      <p:sp>
        <p:nvSpPr>
          <p:cNvPr id="3" name="内容占位符 2"/>
          <p:cNvSpPr>
            <a:spLocks noGrp="1"/>
          </p:cNvSpPr>
          <p:nvPr>
            <p:ph idx="1"/>
          </p:nvPr>
        </p:nvSpPr>
        <p:spPr/>
        <p:txBody>
          <a:bodyPr>
            <a:normAutofit fontScale="92500" lnSpcReduction="10000"/>
          </a:bodyPr>
          <a:lstStyle/>
          <a:p>
            <a:r>
              <a:rPr lang="en-US" altLang="zh-CN" dirty="0"/>
              <a:t>Measurements can be </a:t>
            </a:r>
            <a:r>
              <a:rPr lang="en-US" altLang="zh-CN" b="1" dirty="0"/>
              <a:t>quantitative</a:t>
            </a:r>
            <a:r>
              <a:rPr lang="en-US" altLang="zh-CN" dirty="0"/>
              <a:t>, such as the accuracy of a model, training time, or error rate in AI experiments</a:t>
            </a:r>
          </a:p>
          <a:p>
            <a:r>
              <a:rPr lang="en-US" altLang="zh-CN" dirty="0"/>
              <a:t>They can also be </a:t>
            </a:r>
            <a:r>
              <a:rPr lang="en-US" altLang="zh-CN" b="1" dirty="0"/>
              <a:t>qualitative</a:t>
            </a:r>
            <a:r>
              <a:rPr lang="en-US" altLang="zh-CN" dirty="0"/>
              <a:t>, such as determining whether the model correctly identifies specific objects or successfully detects particular features in a dataset</a:t>
            </a:r>
          </a:p>
          <a:p>
            <a:r>
              <a:rPr lang="en-US" altLang="zh-CN" b="1" dirty="0"/>
              <a:t>Measurements can be automated</a:t>
            </a:r>
            <a:r>
              <a:rPr lang="en-US" altLang="zh-CN" dirty="0"/>
              <a:t> using tools like evaluation scripts, or conducted by human evaluators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Measurements and Coding</a:t>
            </a:r>
          </a:p>
        </p:txBody>
      </p:sp>
      <p:sp>
        <p:nvSpPr>
          <p:cNvPr id="3" name="内容占位符 2"/>
          <p:cNvSpPr>
            <a:spLocks noGrp="1"/>
          </p:cNvSpPr>
          <p:nvPr>
            <p:ph idx="1"/>
          </p:nvPr>
        </p:nvSpPr>
        <p:spPr>
          <a:xfrm>
            <a:off x="457200" y="1412776"/>
            <a:ext cx="8229600" cy="4713387"/>
          </a:xfrm>
        </p:spPr>
        <p:txBody>
          <a:bodyPr>
            <a:normAutofit lnSpcReduction="10000"/>
          </a:bodyPr>
          <a:lstStyle/>
          <a:p>
            <a:r>
              <a:rPr lang="en-US" altLang="zh-CN" dirty="0"/>
              <a:t>In computer science research, the sole reason for coding is to </a:t>
            </a:r>
            <a:r>
              <a:rPr lang="en-US" altLang="zh-CN" b="1" dirty="0"/>
              <a:t>build tools and probes</a:t>
            </a:r>
            <a:r>
              <a:rPr lang="en-US" altLang="zh-CN" dirty="0"/>
              <a:t> for observing and measuring phenomena</a:t>
            </a:r>
          </a:p>
          <a:p>
            <a:r>
              <a:rPr lang="en-US" altLang="zh-CN" dirty="0"/>
              <a:t>The basic rule is to </a:t>
            </a:r>
            <a:r>
              <a:rPr lang="en-US" altLang="zh-CN" b="1" dirty="0"/>
              <a:t>keep things simple</a:t>
            </a:r>
            <a:endParaRPr lang="en-US" altLang="zh-CN" dirty="0"/>
          </a:p>
          <a:p>
            <a:pPr lvl="1"/>
            <a:r>
              <a:rPr lang="en-US" altLang="zh-CN" dirty="0"/>
              <a:t>If efficiency is not being measured, for example, don't waste time squeezing cycles from code</a:t>
            </a:r>
          </a:p>
          <a:p>
            <a:r>
              <a:rPr lang="en-US" altLang="zh-CN" dirty="0"/>
              <a:t>Computer scientists </a:t>
            </a:r>
            <a:r>
              <a:rPr lang="en-US" altLang="zh-CN" b="1" dirty="0"/>
              <a:t>get distracted</a:t>
            </a:r>
            <a:r>
              <a:rPr lang="en-US" altLang="zh-CN" dirty="0"/>
              <a:t> from the main task of producing research tools, and instead focus on </a:t>
            </a:r>
            <a:r>
              <a:rPr lang="en-US" altLang="zh-CN" b="1" dirty="0"/>
              <a:t>optimizing minor aspects</a:t>
            </a:r>
            <a:r>
              <a:rPr lang="en-US" altLang="zh-CN" dirty="0"/>
              <a:t> of the system</a:t>
            </a:r>
            <a:endParaRPr lang="zh-CN"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229600" cy="1143000"/>
          </a:xfrm>
        </p:spPr>
        <p:txBody>
          <a:bodyPr/>
          <a:lstStyle/>
          <a:p>
            <a:r>
              <a:rPr lang="en-US" altLang="zh-CN" dirty="0"/>
              <a:t>Measurements and Coding</a:t>
            </a:r>
            <a:endParaRPr lang="zh-CN" altLang="en-US" dirty="0"/>
          </a:p>
        </p:txBody>
      </p:sp>
      <p:sp>
        <p:nvSpPr>
          <p:cNvPr id="3" name="内容占位符 2"/>
          <p:cNvSpPr>
            <a:spLocks noGrp="1"/>
          </p:cNvSpPr>
          <p:nvPr>
            <p:ph idx="1"/>
          </p:nvPr>
        </p:nvSpPr>
        <p:spPr>
          <a:xfrm>
            <a:off x="457200" y="1340768"/>
            <a:ext cx="8229600" cy="4785395"/>
          </a:xfrm>
        </p:spPr>
        <p:txBody>
          <a:bodyPr>
            <a:normAutofit fontScale="92500" lnSpcReduction="20000"/>
          </a:bodyPr>
          <a:lstStyle/>
          <a:p>
            <a:r>
              <a:rPr lang="en-US" altLang="zh-CN" dirty="0"/>
              <a:t>A more reliable, repeatable approach is to </a:t>
            </a:r>
            <a:r>
              <a:rPr lang="en-US" altLang="zh-CN" b="1" dirty="0"/>
              <a:t>run all experiments from scripts</a:t>
            </a:r>
          </a:p>
          <a:p>
            <a:r>
              <a:rPr lang="en-US" altLang="zh-CN" b="1" dirty="0"/>
              <a:t>Parameter settings</a:t>
            </a:r>
            <a:r>
              <a:rPr lang="en-US" altLang="zh-CN" dirty="0"/>
              <a:t> are captured within the script; the settings used last time can be commented out</a:t>
            </a:r>
          </a:p>
          <a:p>
            <a:r>
              <a:rPr lang="en-US" altLang="zh-CN" dirty="0"/>
              <a:t>Output from the script can be directed to </a:t>
            </a:r>
            <a:r>
              <a:rPr lang="en-US" altLang="zh-CN" b="1" dirty="0"/>
              <a:t>a log file</a:t>
            </a:r>
            <a:r>
              <a:rPr lang="en-US" altLang="zh-CN" dirty="0"/>
              <a:t> and kept indefinitely</a:t>
            </a:r>
          </a:p>
          <a:p>
            <a:r>
              <a:rPr lang="en-US" altLang="zh-CN" dirty="0"/>
              <a:t>If the output is well designed, it should include information such as </a:t>
            </a:r>
          </a:p>
          <a:p>
            <a:pPr lvl="1"/>
            <a:r>
              <a:rPr lang="en-US" altLang="zh-CN" dirty="0"/>
              <a:t>input file names, code versions, parameter values, and date or time</a:t>
            </a:r>
            <a:endParaRPr lang="zh-CN" alt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Three Questions to be Answered</a:t>
            </a:r>
          </a:p>
        </p:txBody>
      </p:sp>
      <p:sp>
        <p:nvSpPr>
          <p:cNvPr id="3" name="内容占位符 2"/>
          <p:cNvSpPr>
            <a:spLocks noGrp="1"/>
          </p:cNvSpPr>
          <p:nvPr>
            <p:ph idx="1"/>
          </p:nvPr>
        </p:nvSpPr>
        <p:spPr/>
        <p:txBody>
          <a:bodyPr>
            <a:normAutofit fontScale="87500" lnSpcReduction="10000"/>
          </a:bodyPr>
          <a:lstStyle/>
          <a:p>
            <a:pPr>
              <a:buFont typeface="Wingdings" panose="05000000000000000000" charset="0"/>
              <a:buChar char="Ø"/>
            </a:pPr>
            <a:r>
              <a:rPr lang="en-US" altLang="zh-CN"/>
              <a:t>W</a:t>
            </a:r>
            <a:r>
              <a:rPr lang="zh-CN" altLang="en-US"/>
              <a:t>hat to measure</a:t>
            </a:r>
            <a:r>
              <a:rPr lang="en-US" altLang="zh-CN"/>
              <a:t>?</a:t>
            </a:r>
          </a:p>
          <a:p>
            <a:pPr>
              <a:buFont typeface="Arial" panose="020B0604020202020204" pitchFamily="34" charset="0"/>
              <a:buChar char="•"/>
            </a:pPr>
            <a:r>
              <a:rPr lang="en-US" altLang="zh-CN"/>
              <a:t>We first need to explicate our </a:t>
            </a:r>
            <a:r>
              <a:rPr lang="en-US" altLang="zh-CN" b="1"/>
              <a:t>experimental objective</a:t>
            </a:r>
            <a:endParaRPr lang="en-US" altLang="zh-CN"/>
          </a:p>
          <a:p>
            <a:pPr>
              <a:buFont typeface="Arial" panose="020B0604020202020204" pitchFamily="34" charset="0"/>
              <a:buChar char="•"/>
            </a:pPr>
            <a:r>
              <a:rPr lang="en-US" altLang="zh-CN"/>
              <a:t>We also need to consider the </a:t>
            </a:r>
            <a:r>
              <a:rPr lang="en-US" altLang="zh-CN" b="1"/>
              <a:t>operating context</a:t>
            </a:r>
            <a:r>
              <a:rPr lang="en-US" altLang="zh-CN"/>
              <a:t>: performance aspects that might change when using the model</a:t>
            </a:r>
          </a:p>
          <a:p>
            <a:r>
              <a:rPr lang="en-US" altLang="zh-CN"/>
              <a:t>For example:</a:t>
            </a:r>
          </a:p>
          <a:p>
            <a:pPr lvl="1"/>
            <a:r>
              <a:rPr lang="en-US" altLang="zh-CN"/>
              <a:t>The operating context might be given by the class distribution, but we may have no prior knowledge telling us that certain distributions are more likely than others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Choosing a Research Problem</a:t>
            </a:r>
          </a:p>
        </p:txBody>
      </p:sp>
      <p:sp>
        <p:nvSpPr>
          <p:cNvPr id="5" name="内容占位符 2"/>
          <p:cNvSpPr>
            <a:spLocks noGrp="1"/>
          </p:cNvSpPr>
          <p:nvPr>
            <p:custDataLst>
              <p:tags r:id="rId1"/>
            </p:custDataLst>
          </p:nvPr>
        </p:nvSpPr>
        <p:spPr>
          <a:xfrm>
            <a:off x="323528" y="1417638"/>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l"/>
            </a:pPr>
            <a:r>
              <a:rPr lang="en-US" altLang="zh-CN" sz="2400" dirty="0"/>
              <a:t>You are given the topic to write about</a:t>
            </a:r>
          </a:p>
          <a:p>
            <a:pPr lvl="1">
              <a:lnSpc>
                <a:spcPct val="150000"/>
              </a:lnSpc>
            </a:pPr>
            <a:r>
              <a:rPr lang="en-US" altLang="zh-CN" sz="2000" dirty="0"/>
              <a:t>Identify </a:t>
            </a:r>
            <a:r>
              <a:rPr lang="en-US" altLang="zh-CN" sz="2000" b="1" dirty="0"/>
              <a:t>concepts and terms</a:t>
            </a:r>
            <a:r>
              <a:rPr lang="en-US" altLang="zh-CN" sz="2000" dirty="0"/>
              <a:t> that make up the topic statement</a:t>
            </a:r>
          </a:p>
          <a:p>
            <a:pPr lvl="1">
              <a:lnSpc>
                <a:spcPct val="150000"/>
              </a:lnSpc>
            </a:pPr>
            <a:r>
              <a:rPr lang="en-US" altLang="zh-CN" sz="2000" dirty="0"/>
              <a:t>Review </a:t>
            </a:r>
            <a:r>
              <a:rPr lang="en-US" altLang="zh-CN" sz="2000" b="1" dirty="0"/>
              <a:t>related literature</a:t>
            </a:r>
            <a:r>
              <a:rPr lang="en-US" altLang="zh-CN" sz="2000" dirty="0"/>
              <a:t> to help refine how you will approach examining the topic and finding a way to analyze it</a:t>
            </a:r>
          </a:p>
          <a:p>
            <a:pPr lvl="1">
              <a:lnSpc>
                <a:spcPct val="150000"/>
              </a:lnSpc>
            </a:pPr>
            <a:r>
              <a:rPr lang="en-US" altLang="zh-CN" sz="2000" dirty="0"/>
              <a:t>Look for </a:t>
            </a:r>
            <a:r>
              <a:rPr lang="en-US" altLang="zh-CN" sz="2000" b="1" dirty="0"/>
              <a:t>on-line resource</a:t>
            </a:r>
            <a:r>
              <a:rPr lang="en-US" altLang="zh-CN" sz="2000" dirty="0"/>
              <a:t> that can help broaden, modify, or strengthen your initial thoughts and arguments</a:t>
            </a:r>
          </a:p>
          <a:p>
            <a:pPr lvl="1">
              <a:lnSpc>
                <a:spcPct val="150000"/>
              </a:lnSpc>
            </a:pPr>
            <a:r>
              <a:rPr lang="en-US" altLang="zh-CN" sz="2000" dirty="0"/>
              <a:t>Start </a:t>
            </a:r>
            <a:r>
              <a:rPr lang="en-US" altLang="zh-CN" sz="2000" b="1" dirty="0"/>
              <a:t>composing the</a:t>
            </a:r>
            <a:r>
              <a:rPr lang="en-US" altLang="zh-CN" sz="2000" dirty="0"/>
              <a:t> </a:t>
            </a:r>
            <a:r>
              <a:rPr lang="en-US" altLang="zh-CN" sz="2000" b="1" dirty="0"/>
              <a:t>outline </a:t>
            </a:r>
            <a:r>
              <a:rPr lang="en-US" altLang="zh-CN" sz="2000" dirty="0"/>
              <a:t>and</a:t>
            </a:r>
            <a:r>
              <a:rPr lang="en-US" altLang="zh-CN" sz="2000" b="1" dirty="0"/>
              <a:t> finding gaps</a:t>
            </a:r>
            <a:r>
              <a:rPr lang="en-US" altLang="zh-CN" sz="2000" dirty="0"/>
              <a:t> appear in how you want to approach the study</a:t>
            </a:r>
          </a:p>
          <a:p>
            <a:pPr marL="0" indent="0">
              <a:buNone/>
            </a:pPr>
            <a:endParaRPr lang="en-US" altLang="zh-CN" sz="23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Three Questions to be Answered</a:t>
            </a:r>
            <a:endParaRPr lang="zh-CN" altLang="en-US"/>
          </a:p>
        </p:txBody>
      </p:sp>
      <p:sp>
        <p:nvSpPr>
          <p:cNvPr id="3" name="内容占位符 2"/>
          <p:cNvSpPr>
            <a:spLocks noGrp="1"/>
          </p:cNvSpPr>
          <p:nvPr>
            <p:ph idx="1"/>
          </p:nvPr>
        </p:nvSpPr>
        <p:spPr/>
        <p:txBody>
          <a:bodyPr/>
          <a:lstStyle/>
          <a:p>
            <a:pPr>
              <a:buFont typeface="Wingdings" panose="05000000000000000000" charset="0"/>
              <a:buChar char="Ø"/>
            </a:pPr>
            <a:r>
              <a:rPr lang="en-US" altLang="zh-CN"/>
              <a:t>H</a:t>
            </a:r>
            <a:r>
              <a:rPr lang="zh-CN" altLang="en-US"/>
              <a:t>ow to measure</a:t>
            </a:r>
            <a:r>
              <a:rPr lang="en-US" altLang="zh-CN"/>
              <a:t> </a:t>
            </a:r>
            <a:r>
              <a:rPr lang="zh-CN" altLang="en-US"/>
              <a:t>it</a:t>
            </a:r>
            <a:r>
              <a:rPr lang="en-US" altLang="zh-CN"/>
              <a:t>?</a:t>
            </a:r>
          </a:p>
          <a:p>
            <a:pPr>
              <a:buFont typeface="Arial" panose="020B0604020202020204" pitchFamily="34" charset="0"/>
              <a:buChar char="•"/>
            </a:pPr>
            <a:r>
              <a:rPr lang="en-US" altLang="zh-CN"/>
              <a:t>We need to establish a </a:t>
            </a:r>
            <a:r>
              <a:rPr lang="en-US" altLang="zh-CN" b="1"/>
              <a:t>measuring protocol</a:t>
            </a:r>
            <a:endParaRPr lang="en-US" altLang="zh-CN"/>
          </a:p>
          <a:p>
            <a:pPr lvl="1">
              <a:buFont typeface="Arial" panose="020B0604020202020204" pitchFamily="34" charset="0"/>
              <a:buChar char="•"/>
            </a:pPr>
            <a:r>
              <a:rPr lang="en-US" altLang="zh-CN"/>
              <a:t>The most common approach is </a:t>
            </a:r>
            <a:r>
              <a:rPr lang="en-US" altLang="zh-CN" b="1"/>
              <a:t>k-fold cross-validation</a:t>
            </a:r>
          </a:p>
          <a:p>
            <a:pPr lvl="1">
              <a:buFont typeface="Arial" panose="020B0604020202020204" pitchFamily="34" charset="0"/>
              <a:buChar char="•"/>
            </a:pPr>
            <a:r>
              <a:rPr lang="en-US" altLang="zh-CN"/>
              <a:t>It divides the data into k folds, repeatedly trains on k − 1 of those and tests on the remaining one</a:t>
            </a:r>
          </a:p>
          <a:p>
            <a:pPr marL="457200" lvl="1" indent="0">
              <a:buFont typeface="Arial" panose="020B0604020202020204" pitchFamily="34" charset="0"/>
              <a:buNone/>
            </a:pPr>
            <a:endParaRPr lang="en-US" altLang="zh-CN"/>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Three Questions to be Answered</a:t>
            </a:r>
            <a:endParaRPr lang="zh-CN" altLang="en-US"/>
          </a:p>
        </p:txBody>
      </p:sp>
      <p:sp>
        <p:nvSpPr>
          <p:cNvPr id="3" name="内容占位符 2"/>
          <p:cNvSpPr>
            <a:spLocks noGrp="1"/>
          </p:cNvSpPr>
          <p:nvPr>
            <p:ph idx="1"/>
          </p:nvPr>
        </p:nvSpPr>
        <p:spPr/>
        <p:txBody>
          <a:bodyPr/>
          <a:lstStyle/>
          <a:p>
            <a:pPr>
              <a:buFont typeface="Wingdings" panose="05000000000000000000" charset="0"/>
              <a:buChar char="Ø"/>
            </a:pPr>
            <a:r>
              <a:rPr lang="en-US" altLang="zh-CN"/>
              <a:t>H</a:t>
            </a:r>
            <a:r>
              <a:rPr lang="zh-CN" altLang="en-US"/>
              <a:t>ow to interpret it</a:t>
            </a:r>
            <a:r>
              <a:rPr lang="en-US" altLang="zh-CN"/>
              <a:t>?</a:t>
            </a:r>
          </a:p>
          <a:p>
            <a:pPr>
              <a:buFont typeface="Arial" panose="020B0604020202020204" pitchFamily="34" charset="0"/>
              <a:buChar char="•"/>
            </a:pPr>
            <a:r>
              <a:rPr lang="en-US" altLang="zh-CN" sz="2800"/>
              <a:t>Once we have </a:t>
            </a:r>
            <a:r>
              <a:rPr lang="en-US" altLang="zh-CN" sz="2800" b="1"/>
              <a:t>estimates</a:t>
            </a:r>
            <a:r>
              <a:rPr lang="en-US" altLang="zh-CN" sz="2800"/>
              <a:t> of a relevant evaluation measure for our models, we can use them to select the best one</a:t>
            </a:r>
          </a:p>
          <a:p>
            <a:pPr>
              <a:buFont typeface="Arial" panose="020B0604020202020204" pitchFamily="34" charset="0"/>
              <a:buChar char="•"/>
            </a:pPr>
            <a:r>
              <a:rPr lang="en-US" altLang="zh-CN" sz="2800"/>
              <a:t>The fundamental issue here is how to deal with the </a:t>
            </a:r>
            <a:r>
              <a:rPr lang="en-US" altLang="zh-CN" sz="2800" b="1"/>
              <a:t>inherent uncertainty</a:t>
            </a:r>
            <a:r>
              <a:rPr lang="en-US" altLang="zh-CN" sz="2800"/>
              <a:t> in these estimates</a:t>
            </a:r>
          </a:p>
          <a:p>
            <a:pPr lvl="1">
              <a:buFont typeface="Arial" panose="020B0604020202020204" pitchFamily="34" charset="0"/>
              <a:buChar char="•"/>
            </a:pPr>
            <a:r>
              <a:rPr lang="en-US" altLang="zh-CN" sz="2450" b="1"/>
              <a:t>Confidence intervals</a:t>
            </a:r>
            <a:endParaRPr lang="en-US" altLang="zh-CN" sz="2450"/>
          </a:p>
          <a:p>
            <a:pPr lvl="1">
              <a:buFont typeface="Arial" panose="020B0604020202020204" pitchFamily="34" charset="0"/>
              <a:buChar char="•"/>
            </a:pPr>
            <a:r>
              <a:rPr lang="en-US" altLang="zh-CN" sz="2450" b="1"/>
              <a:t>Significance tests</a:t>
            </a:r>
            <a:endParaRPr lang="en-US" altLang="zh-CN" sz="2450"/>
          </a:p>
          <a:p>
            <a:pPr>
              <a:buFont typeface="Arial" panose="020B0604020202020204" pitchFamily="34" charset="0"/>
              <a:buChar char="•"/>
            </a:pPr>
            <a:endParaRPr lang="en-US" altLang="zh-CN"/>
          </a:p>
          <a:p>
            <a:pPr>
              <a:buFont typeface="Arial" panose="020B0604020202020204" pitchFamily="34" charset="0"/>
              <a:buChar char="•"/>
            </a:pPr>
            <a:endParaRPr lang="en-US" altLang="zh-CN"/>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a:t>T</a:t>
            </a:r>
            <a:r>
              <a:rPr lang="zh-CN" altLang="en-US"/>
              <a:t>ypes of </a:t>
            </a:r>
            <a:r>
              <a:rPr lang="en-US" altLang="zh-CN"/>
              <a:t>Q</a:t>
            </a:r>
            <a:r>
              <a:rPr lang="zh-CN" altLang="en-US"/>
              <a:t>uestion </a:t>
            </a:r>
            <a:r>
              <a:rPr lang="en-US" altLang="zh-CN"/>
              <a:t>W</a:t>
            </a:r>
            <a:r>
              <a:rPr lang="zh-CN" altLang="en-US"/>
              <a:t>e are </a:t>
            </a:r>
            <a:r>
              <a:rPr lang="en-US" altLang="zh-CN"/>
              <a:t>I</a:t>
            </a:r>
            <a:r>
              <a:rPr lang="zh-CN" altLang="en-US"/>
              <a:t>nterested in</a:t>
            </a:r>
          </a:p>
        </p:txBody>
      </p:sp>
      <p:sp>
        <p:nvSpPr>
          <p:cNvPr id="3" name="内容占位符 2"/>
          <p:cNvSpPr>
            <a:spLocks noGrp="1"/>
          </p:cNvSpPr>
          <p:nvPr>
            <p:ph idx="1"/>
          </p:nvPr>
        </p:nvSpPr>
        <p:spPr/>
        <p:txBody>
          <a:bodyPr>
            <a:normAutofit/>
          </a:bodyPr>
          <a:lstStyle/>
          <a:p>
            <a:r>
              <a:rPr lang="zh-CN" altLang="en-US"/>
              <a:t>How does model </a:t>
            </a:r>
            <a:r>
              <a:rPr lang="en-US" altLang="zh-CN"/>
              <a:t>M</a:t>
            </a:r>
            <a:r>
              <a:rPr lang="zh-CN" altLang="en-US"/>
              <a:t> perform on data from domain D?</a:t>
            </a:r>
          </a:p>
          <a:p>
            <a:r>
              <a:rPr lang="zh-CN" altLang="en-US"/>
              <a:t>Which of these models has the best</a:t>
            </a:r>
            <a:r>
              <a:rPr lang="en-US" altLang="zh-CN"/>
              <a:t> </a:t>
            </a:r>
            <a:r>
              <a:rPr lang="zh-CN" altLang="en-US"/>
              <a:t>performance on data from domain D?</a:t>
            </a:r>
          </a:p>
          <a:p>
            <a:r>
              <a:rPr lang="zh-CN" altLang="en-US"/>
              <a:t>How do models produced by learning algorithm A perform on data from domain D?</a:t>
            </a:r>
          </a:p>
          <a:p>
            <a:r>
              <a:rPr lang="zh-CN" altLang="en-US"/>
              <a:t>Which of these learning algorithms gives the best model on data from domain</a:t>
            </a:r>
            <a:r>
              <a:rPr lang="en-US" altLang="zh-CN"/>
              <a:t> </a:t>
            </a:r>
            <a:r>
              <a:rPr lang="zh-CN" altLang="en-US"/>
              <a:t>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Describing Experiments</a:t>
            </a:r>
            <a:endParaRPr lang="zh-CN" altLang="en-US" dirty="0"/>
          </a:p>
        </p:txBody>
      </p:sp>
      <p:sp>
        <p:nvSpPr>
          <p:cNvPr id="3" name="内容占位符 2"/>
          <p:cNvSpPr>
            <a:spLocks noGrp="1"/>
          </p:cNvSpPr>
          <p:nvPr>
            <p:ph idx="1"/>
          </p:nvPr>
        </p:nvSpPr>
        <p:spPr/>
        <p:txBody>
          <a:bodyPr>
            <a:normAutofit fontScale="90000"/>
          </a:bodyPr>
          <a:lstStyle/>
          <a:p>
            <a:r>
              <a:rPr lang="en-US" altLang="zh-CN" b="1" dirty="0"/>
              <a:t>Don 't</a:t>
            </a:r>
            <a:r>
              <a:rPr lang="en-US" altLang="zh-CN" dirty="0"/>
              <a:t> just compile </a:t>
            </a:r>
            <a:r>
              <a:rPr lang="en-US" altLang="zh-CN" b="1" dirty="0"/>
              <a:t>dry lists of figures</a:t>
            </a:r>
            <a:r>
              <a:rPr lang="en-US" altLang="zh-CN" dirty="0"/>
              <a:t> or a sequence of graphs</a:t>
            </a:r>
          </a:p>
          <a:p>
            <a:r>
              <a:rPr lang="en-US" altLang="zh-CN" dirty="0"/>
              <a:t>Analyze the results and explain their </a:t>
            </a:r>
            <a:r>
              <a:rPr lang="en-US" altLang="zh-CN" b="1" dirty="0"/>
              <a:t>significance</a:t>
            </a:r>
          </a:p>
          <a:p>
            <a:r>
              <a:rPr lang="en-US" altLang="zh-CN" dirty="0"/>
              <a:t>Select </a:t>
            </a:r>
            <a:r>
              <a:rPr lang="en-US" altLang="zh-CN" b="1" dirty="0"/>
              <a:t>typical results</a:t>
            </a:r>
            <a:r>
              <a:rPr lang="en-US" altLang="zh-CN" dirty="0"/>
              <a:t> and explain why they are typical</a:t>
            </a:r>
          </a:p>
          <a:p>
            <a:r>
              <a:rPr lang="en-US" altLang="zh-CN" dirty="0"/>
              <a:t>theorize about </a:t>
            </a:r>
            <a:r>
              <a:rPr lang="en-US" altLang="zh-CN" b="1" dirty="0"/>
              <a:t>anomalies</a:t>
            </a:r>
            <a:endParaRPr lang="en-US" altLang="zh-CN" dirty="0"/>
          </a:p>
          <a:p>
            <a:r>
              <a:rPr lang="en-US" altLang="zh-CN" dirty="0"/>
              <a:t>show why the results </a:t>
            </a:r>
            <a:r>
              <a:rPr lang="en-US" altLang="zh-CN" b="1" dirty="0"/>
              <a:t>confirm or disprove</a:t>
            </a:r>
            <a:r>
              <a:rPr lang="en-US" altLang="zh-CN" dirty="0"/>
              <a:t> the hypothesis</a:t>
            </a:r>
          </a:p>
          <a:p>
            <a:r>
              <a:rPr lang="en-US" altLang="zh-CN" dirty="0"/>
              <a:t>make the results </a:t>
            </a:r>
            <a:r>
              <a:rPr lang="en-US" altLang="zh-CN" b="1" dirty="0"/>
              <a:t>interesting</a:t>
            </a:r>
            <a:endParaRPr lang="zh-CN" altLang="en-US" b="1"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Describing Experiments</a:t>
            </a:r>
            <a:endParaRPr lang="zh-CN" altLang="en-US" dirty="0"/>
          </a:p>
        </p:txBody>
      </p:sp>
      <p:sp>
        <p:nvSpPr>
          <p:cNvPr id="3" name="内容占位符 2"/>
          <p:cNvSpPr>
            <a:spLocks noGrp="1"/>
          </p:cNvSpPr>
          <p:nvPr>
            <p:ph idx="1"/>
          </p:nvPr>
        </p:nvSpPr>
        <p:spPr/>
        <p:txBody>
          <a:bodyPr/>
          <a:lstStyle/>
          <a:p>
            <a:r>
              <a:rPr lang="en-US" altLang="zh-CN" b="1" dirty="0"/>
              <a:t>Experiment</a:t>
            </a:r>
            <a:r>
              <a:rPr lang="en-US" altLang="zh-CN" dirty="0"/>
              <a:t> should be </a:t>
            </a:r>
            <a:r>
              <a:rPr lang="en-US" altLang="zh-CN" b="1" dirty="0"/>
              <a:t>verifiable and reproducible</a:t>
            </a:r>
            <a:endParaRPr lang="en-US" altLang="zh-CN" dirty="0"/>
          </a:p>
          <a:p>
            <a:r>
              <a:rPr lang="en-US" altLang="zh-CN" dirty="0"/>
              <a:t>The </a:t>
            </a:r>
            <a:r>
              <a:rPr lang="en-US" altLang="zh-CN" b="1" dirty="0"/>
              <a:t>description</a:t>
            </a:r>
            <a:r>
              <a:rPr lang="en-US" altLang="zh-CN" dirty="0"/>
              <a:t>, of both hypothesis and experiment, should be </a:t>
            </a:r>
            <a:r>
              <a:rPr lang="en-US" altLang="zh-CN" b="1" dirty="0"/>
              <a:t>in sufficient detail</a:t>
            </a:r>
            <a:r>
              <a:rPr lang="en-US" altLang="zh-CN" dirty="0"/>
              <a:t> to allow some form of replication others</a:t>
            </a:r>
          </a:p>
          <a:p>
            <a:r>
              <a:rPr lang="en-US" altLang="zh-CN" dirty="0"/>
              <a:t>Reported </a:t>
            </a:r>
            <a:r>
              <a:rPr lang="en-US" altLang="zh-CN" b="1" dirty="0"/>
              <a:t>results</a:t>
            </a:r>
            <a:r>
              <a:rPr lang="en-US" altLang="zh-CN" dirty="0"/>
              <a:t> should be </a:t>
            </a:r>
            <a:r>
              <a:rPr lang="en-US" altLang="zh-CN" b="1" dirty="0"/>
              <a:t>a fair reflection of the experiment's outcomes</a:t>
            </a:r>
            <a:endParaRPr lang="zh-CN" altLang="en-US" b="1"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 Notebook</a:t>
            </a:r>
            <a:endParaRPr lang="zh-CN" altLang="en-US" dirty="0"/>
          </a:p>
        </p:txBody>
      </p:sp>
      <p:sp>
        <p:nvSpPr>
          <p:cNvPr id="3" name="内容占位符 2"/>
          <p:cNvSpPr>
            <a:spLocks noGrp="1"/>
          </p:cNvSpPr>
          <p:nvPr>
            <p:ph idx="1"/>
          </p:nvPr>
        </p:nvSpPr>
        <p:spPr/>
        <p:txBody>
          <a:bodyPr/>
          <a:lstStyle/>
          <a:p>
            <a:r>
              <a:rPr lang="en-US" altLang="zh-CN" dirty="0"/>
              <a:t>Record </a:t>
            </a:r>
            <a:r>
              <a:rPr lang="en-US" altLang="zh-CN" b="1" dirty="0"/>
              <a:t>versions</a:t>
            </a:r>
            <a:r>
              <a:rPr lang="en-US" altLang="zh-CN" dirty="0"/>
              <a:t> and </a:t>
            </a:r>
            <a:r>
              <a:rPr lang="en-US" altLang="zh-CN" b="1" dirty="0"/>
              <a:t>locations</a:t>
            </a:r>
            <a:r>
              <a:rPr lang="en-US" altLang="zh-CN" dirty="0"/>
              <a:t> of software</a:t>
            </a:r>
          </a:p>
          <a:p>
            <a:r>
              <a:rPr lang="en-US" altLang="zh-CN" dirty="0">
                <a:sym typeface="+mn-ea"/>
              </a:rPr>
              <a:t>Record</a:t>
            </a:r>
            <a:r>
              <a:rPr lang="en-US" altLang="zh-CN" dirty="0"/>
              <a:t> </a:t>
            </a:r>
            <a:r>
              <a:rPr lang="en-US" altLang="zh-CN" b="1" dirty="0"/>
              <a:t>parameters</a:t>
            </a:r>
            <a:r>
              <a:rPr lang="en-US" altLang="zh-CN" dirty="0"/>
              <a:t> used in a particular experiment, data used as </a:t>
            </a:r>
            <a:r>
              <a:rPr lang="en-US" altLang="zh-CN" b="1" dirty="0"/>
              <a:t>input</a:t>
            </a:r>
            <a:r>
              <a:rPr lang="en-US" altLang="zh-CN" dirty="0"/>
              <a:t> (or the filenames of the data)</a:t>
            </a:r>
          </a:p>
          <a:p>
            <a:r>
              <a:rPr lang="en-US" altLang="zh-CN" dirty="0"/>
              <a:t>Logs of </a:t>
            </a:r>
            <a:r>
              <a:rPr lang="en-US" altLang="zh-CN" b="1" dirty="0"/>
              <a:t>output</a:t>
            </a:r>
            <a:r>
              <a:rPr lang="en-US" altLang="zh-CN" dirty="0"/>
              <a:t> (or the filenames of the logs), interpretations of results</a:t>
            </a:r>
          </a:p>
          <a:p>
            <a:r>
              <a:rPr lang="en-US" altLang="zh-CN" dirty="0">
                <a:sym typeface="+mn-ea"/>
              </a:rPr>
              <a:t>Record </a:t>
            </a:r>
            <a:r>
              <a:rPr lang="en-US" altLang="zh-CN" b="1" dirty="0"/>
              <a:t>time</a:t>
            </a:r>
            <a:r>
              <a:rPr lang="en-US" altLang="zh-CN" dirty="0"/>
              <a:t> of program execution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4330" y="1268889"/>
            <a:ext cx="8435280" cy="5001419"/>
          </a:xfrm>
        </p:spPr>
        <p:txBody>
          <a:bodyPr>
            <a:normAutofit lnSpcReduction="10000"/>
          </a:bodyPr>
          <a:lstStyle/>
          <a:p>
            <a:r>
              <a:rPr lang="en-US" altLang="zh-CN" dirty="0"/>
              <a:t>The </a:t>
            </a:r>
            <a:r>
              <a:rPr lang="en-US" altLang="zh-CN" b="1" dirty="0"/>
              <a:t>ideal experiment</a:t>
            </a:r>
            <a:r>
              <a:rPr lang="en-US" altLang="zh-CN" dirty="0"/>
              <a:t> examines the effect of one variable on the behavior of an object being studied</a:t>
            </a:r>
          </a:p>
          <a:p>
            <a:r>
              <a:rPr lang="en-US" altLang="zh-CN" dirty="0"/>
              <a:t>In practice, </a:t>
            </a:r>
            <a:r>
              <a:rPr lang="en-US" altLang="zh-CN" b="1" dirty="0"/>
              <a:t>elimination of variables</a:t>
            </a:r>
            <a:r>
              <a:rPr lang="en-US" altLang="zh-CN" dirty="0"/>
              <a:t> is remarkably </a:t>
            </a:r>
            <a:r>
              <a:rPr lang="en-US" altLang="zh-CN" b="1" dirty="0"/>
              <a:t>difficult</a:t>
            </a:r>
            <a:endParaRPr lang="en-US" altLang="zh-CN" dirty="0"/>
          </a:p>
          <a:p>
            <a:r>
              <a:rPr lang="en-US" altLang="zh-CN" dirty="0"/>
              <a:t>Even elementary properties can be surprisingly hard to measure</a:t>
            </a:r>
          </a:p>
          <a:p>
            <a:r>
              <a:rPr lang="en-US" altLang="zh-CN" dirty="0"/>
              <a:t>Use standard datasets when they are available</a:t>
            </a:r>
          </a:p>
          <a:p>
            <a:pPr lvl="1"/>
            <a:r>
              <a:rPr lang="en-US" altLang="zh-CN" b="1" dirty="0"/>
              <a:t>Benchmark</a:t>
            </a:r>
            <a:r>
              <a:rPr lang="en-US" altLang="zh-CN" dirty="0"/>
              <a:t> problems in machine learning</a:t>
            </a:r>
          </a:p>
          <a:p>
            <a:pPr lvl="1"/>
            <a:r>
              <a:rPr lang="en-US" altLang="zh-CN" b="1" dirty="0"/>
              <a:t>Corpora</a:t>
            </a:r>
            <a:r>
              <a:rPr lang="en-US" altLang="zh-CN" dirty="0"/>
              <a:t> used test compression methods</a:t>
            </a:r>
            <a:endParaRPr lang="zh-CN" altLang="en-US" dirty="0"/>
          </a:p>
        </p:txBody>
      </p:sp>
      <p:sp>
        <p:nvSpPr>
          <p:cNvPr id="4" name="标题 1"/>
          <p:cNvSpPr>
            <a:spLocks noGrp="1"/>
          </p:cNvSpPr>
          <p:nvPr>
            <p:custDataLst>
              <p:tags r:id="rId1"/>
            </p:custDataLst>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dirty="0">
                <a:sym typeface="+mn-ea"/>
              </a:rPr>
              <a:t>Variables</a:t>
            </a:r>
            <a:endParaRPr lang="en-US" altLang="zh-CN"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Benchmark in machine learning</a:t>
            </a:r>
          </a:p>
        </p:txBody>
      </p:sp>
      <p:sp>
        <p:nvSpPr>
          <p:cNvPr id="3" name="内容占位符 2"/>
          <p:cNvSpPr>
            <a:spLocks noGrp="1"/>
          </p:cNvSpPr>
          <p:nvPr>
            <p:ph idx="1"/>
          </p:nvPr>
        </p:nvSpPr>
        <p:spPr/>
        <p:txBody>
          <a:bodyPr/>
          <a:lstStyle/>
          <a:p>
            <a:r>
              <a:rPr lang="zh-CN" altLang="en-US"/>
              <a:t>In Machine Learning, benchmark is a type of model used to </a:t>
            </a:r>
            <a:r>
              <a:rPr lang="zh-CN" altLang="en-US" b="1"/>
              <a:t>compare performance</a:t>
            </a:r>
            <a:r>
              <a:rPr lang="zh-CN" altLang="en-US"/>
              <a:t> of other models</a:t>
            </a:r>
          </a:p>
          <a:p>
            <a:r>
              <a:rPr lang="en-US" altLang="zh-CN"/>
              <a:t>Sometimes, it is a so-called </a:t>
            </a:r>
            <a:r>
              <a:rPr lang="en-US" altLang="zh-CN" b="1"/>
              <a:t>state-of-the-art model</a:t>
            </a:r>
            <a:r>
              <a:rPr lang="en-US" altLang="zh-CN"/>
              <a:t>, i.e. the best one on a given dataset for a given problem</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Characters of </a:t>
            </a:r>
            <a:r>
              <a:rPr lang="zh-CN" altLang="en-US">
                <a:sym typeface="+mn-ea"/>
              </a:rPr>
              <a:t>a useful benchmark</a:t>
            </a:r>
            <a:endParaRPr lang="zh-CN" altLang="en-US"/>
          </a:p>
        </p:txBody>
      </p:sp>
      <p:sp>
        <p:nvSpPr>
          <p:cNvPr id="3" name="内容占位符 2"/>
          <p:cNvSpPr>
            <a:spLocks noGrp="1"/>
          </p:cNvSpPr>
          <p:nvPr>
            <p:ph idx="1"/>
          </p:nvPr>
        </p:nvSpPr>
        <p:spPr/>
        <p:txBody>
          <a:bodyPr/>
          <a:lstStyle/>
          <a:p>
            <a:r>
              <a:rPr lang="zh-CN" altLang="en-US"/>
              <a:t>It must be </a:t>
            </a:r>
            <a:r>
              <a:rPr lang="zh-CN" altLang="en-US" b="1"/>
              <a:t>easy to run</a:t>
            </a:r>
            <a:endParaRPr lang="zh-CN" altLang="en-US"/>
          </a:p>
          <a:p>
            <a:r>
              <a:rPr lang="en-US" altLang="zh-CN"/>
              <a:t>It must have </a:t>
            </a:r>
            <a:r>
              <a:rPr lang="en-US" altLang="zh-CN" b="1"/>
              <a:t>simple structure/architecture</a:t>
            </a:r>
            <a:endParaRPr lang="en-US" altLang="zh-CN"/>
          </a:p>
          <a:p>
            <a:r>
              <a:rPr lang="en-US" altLang="zh-CN"/>
              <a:t>It must be </a:t>
            </a:r>
            <a:r>
              <a:rPr lang="en-US" altLang="zh-CN" b="1"/>
              <a:t>interpretable</a:t>
            </a:r>
            <a:endParaRPr lang="en-US" altLang="zh-CN"/>
          </a:p>
          <a:p>
            <a:r>
              <a:rPr lang="en-US" altLang="zh-CN"/>
              <a:t>If it requires training, it must be relatively </a:t>
            </a:r>
            <a:r>
              <a:rPr lang="en-US" altLang="zh-CN" b="1"/>
              <a:t>fast</a:t>
            </a:r>
            <a:endParaRPr lang="en-US" altLang="zh-CN"/>
          </a:p>
          <a:p>
            <a:r>
              <a:rPr lang="en-US" altLang="zh-CN"/>
              <a:t>It must be well suited to solve the problem and give relatively </a:t>
            </a:r>
            <a:r>
              <a:rPr lang="en-US" altLang="zh-CN" b="1"/>
              <a:t>good performance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Training Benchmarks</a:t>
            </a:r>
            <a:endParaRPr lang="en-US" altLang="zh-CN" dirty="0"/>
          </a:p>
        </p:txBody>
      </p:sp>
      <p:sp>
        <p:nvSpPr>
          <p:cNvPr id="3" name="内容占位符 2"/>
          <p:cNvSpPr>
            <a:spLocks noGrp="1"/>
          </p:cNvSpPr>
          <p:nvPr>
            <p:ph idx="1"/>
          </p:nvPr>
        </p:nvSpPr>
        <p:spPr/>
        <p:txBody>
          <a:bodyPr>
            <a:normAutofit fontScale="90000" lnSpcReduction="10000"/>
          </a:bodyPr>
          <a:lstStyle/>
          <a:p>
            <a:r>
              <a:rPr lang="zh-CN" altLang="en-US" dirty="0"/>
              <a:t>Training represents the phase where the </a:t>
            </a:r>
            <a:r>
              <a:rPr lang="en-US" altLang="zh-CN" dirty="0"/>
              <a:t>model</a:t>
            </a:r>
            <a:r>
              <a:rPr lang="zh-CN" altLang="en-US" dirty="0"/>
              <a:t> </a:t>
            </a:r>
            <a:r>
              <a:rPr lang="zh-CN" altLang="en-US" b="1" dirty="0"/>
              <a:t>processes and ingests raw data</a:t>
            </a:r>
            <a:r>
              <a:rPr lang="zh-CN" altLang="en-US" dirty="0"/>
              <a:t> to adjust and refine its parameters</a:t>
            </a:r>
          </a:p>
          <a:p>
            <a:r>
              <a:rPr lang="zh-CN" altLang="en-US" dirty="0"/>
              <a:t>Therefore, it is an </a:t>
            </a:r>
            <a:r>
              <a:rPr lang="zh-CN" altLang="en-US" b="1" dirty="0"/>
              <a:t>algorithmic activity</a:t>
            </a:r>
            <a:r>
              <a:rPr lang="zh-CN" altLang="en-US" dirty="0"/>
              <a:t> and involves </a:t>
            </a:r>
            <a:r>
              <a:rPr lang="zh-CN" altLang="en-US" b="1" dirty="0"/>
              <a:t>system-level considerations</a:t>
            </a:r>
            <a:r>
              <a:rPr lang="zh-CN" altLang="en-US" dirty="0"/>
              <a:t>, including data pipelines, storage, computing resources, and orchestration mechanisms</a:t>
            </a:r>
          </a:p>
          <a:p>
            <a:r>
              <a:rPr lang="zh-CN" altLang="en-US" dirty="0"/>
              <a:t>The goal is to ensure that the ML </a:t>
            </a:r>
            <a:r>
              <a:rPr lang="en-US" altLang="zh-CN" dirty="0"/>
              <a:t>model</a:t>
            </a:r>
            <a:r>
              <a:rPr lang="zh-CN" altLang="en-US" dirty="0"/>
              <a:t> can efficiently learn from data, optimizing both </a:t>
            </a:r>
            <a:r>
              <a:rPr lang="zh-CN" altLang="en-US" b="1" dirty="0"/>
              <a:t>performance</a:t>
            </a:r>
            <a:r>
              <a:rPr lang="zh-CN" altLang="en-US" dirty="0"/>
              <a:t> and</a:t>
            </a:r>
            <a:r>
              <a:rPr lang="en-US" altLang="zh-CN" dirty="0"/>
              <a:t> </a:t>
            </a:r>
            <a:r>
              <a:rPr lang="zh-CN" altLang="en-US" b="1" dirty="0"/>
              <a:t>resource utilization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sym typeface="+mn-ea"/>
              </a:rPr>
              <a:t>Choosing a Research Problem</a:t>
            </a:r>
            <a:endParaRPr lang="zh-CN" altLang="en-US"/>
          </a:p>
        </p:txBody>
      </p:sp>
      <p:sp>
        <p:nvSpPr>
          <p:cNvPr id="5" name="内容占位符 2"/>
          <p:cNvSpPr>
            <a:spLocks noGrp="1"/>
          </p:cNvSpPr>
          <p:nvPr>
            <p:custDataLst>
              <p:tags r:id="rId1"/>
            </p:custDataLst>
          </p:nvPr>
        </p:nvSpPr>
        <p:spPr>
          <a:xfrm>
            <a:off x="457200" y="1600200"/>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charset="0"/>
              <a:buChar char="Ø"/>
            </a:pPr>
            <a:r>
              <a:rPr lang="en-US" altLang="zh-CN" sz="2300" dirty="0"/>
              <a:t>You are provided a list of possible topics to choose from</a:t>
            </a:r>
          </a:p>
          <a:p>
            <a:pPr algn="l">
              <a:buClrTx/>
              <a:buSzTx/>
              <a:buFont typeface="Arial" panose="020B0604020202020204" pitchFamily="34" charset="0"/>
              <a:buChar char="•"/>
            </a:pPr>
            <a:r>
              <a:rPr lang="en-US" altLang="zh-CN" sz="2300" b="1" dirty="0">
                <a:sym typeface="+mn-ea"/>
              </a:rPr>
              <a:t>Never include a topic</a:t>
            </a:r>
            <a:r>
              <a:rPr lang="en-US" altLang="zh-CN" sz="2300" dirty="0">
                <a:sym typeface="+mn-ea"/>
              </a:rPr>
              <a:t> that is</a:t>
            </a:r>
            <a:r>
              <a:rPr lang="en-US" altLang="zh-CN" sz="2300" b="1" dirty="0">
                <a:sym typeface="+mn-ea"/>
              </a:rPr>
              <a:t> so obscure or complex</a:t>
            </a:r>
            <a:r>
              <a:rPr lang="en-US" altLang="zh-CN" sz="2300" dirty="0">
                <a:sym typeface="+mn-ea"/>
              </a:rPr>
              <a:t> that no research is available to examine and from which to design an effective study</a:t>
            </a:r>
          </a:p>
          <a:p>
            <a:pPr>
              <a:buFont typeface="Arial" panose="020B0604020202020204" pitchFamily="34" charset="0"/>
              <a:buChar char="•"/>
            </a:pPr>
            <a:r>
              <a:rPr lang="en-US" altLang="zh-CN" sz="2300" b="1" dirty="0">
                <a:sym typeface="+mn-ea"/>
              </a:rPr>
              <a:t>Don't approach a list of possible topics</a:t>
            </a:r>
            <a:r>
              <a:rPr lang="en-US" altLang="zh-CN" sz="2300" dirty="0">
                <a:sym typeface="+mn-ea"/>
              </a:rPr>
              <a:t> to study from the perspective of trying to identify the path </a:t>
            </a:r>
            <a:r>
              <a:rPr lang="en-US" altLang="zh-CN" sz="2300" b="1" dirty="0">
                <a:sym typeface="+mn-ea"/>
              </a:rPr>
              <a:t>of least resistance</a:t>
            </a:r>
            <a:endParaRPr lang="en-US" altLang="zh-CN" sz="2300" dirty="0">
              <a:sym typeface="+mn-ea"/>
            </a:endParaRPr>
          </a:p>
          <a:p>
            <a:pPr>
              <a:buFont typeface="Arial" panose="020B0604020202020204" pitchFamily="34" charset="0"/>
              <a:buChar char="•"/>
            </a:pPr>
            <a:r>
              <a:rPr lang="en-US" altLang="zh-CN" sz="2300" dirty="0">
                <a:sym typeface="+mn-ea"/>
              </a:rPr>
              <a:t>Choose a topic that you find interesting in some way</a:t>
            </a:r>
          </a:p>
          <a:p>
            <a:pPr lvl="1">
              <a:buFont typeface="Arial" panose="020B0604020202020204" pitchFamily="34" charset="0"/>
              <a:buChar char="•"/>
            </a:pPr>
            <a:r>
              <a:rPr lang="en-US" altLang="zh-CN" sz="2010" dirty="0">
                <a:sym typeface="+mn-ea"/>
              </a:rPr>
              <a:t>that is </a:t>
            </a:r>
            <a:r>
              <a:rPr lang="en-US" altLang="zh-CN" sz="2010" b="1" dirty="0">
                <a:solidFill>
                  <a:srgbClr val="FF0000"/>
                </a:solidFill>
                <a:sym typeface="+mn-ea"/>
              </a:rPr>
              <a:t>controversial</a:t>
            </a:r>
            <a:endParaRPr lang="en-US" altLang="zh-CN" sz="2010" dirty="0">
              <a:solidFill>
                <a:srgbClr val="FF0000"/>
              </a:solidFill>
              <a:sym typeface="+mn-ea"/>
            </a:endParaRPr>
          </a:p>
          <a:p>
            <a:pPr lvl="1">
              <a:buFont typeface="Arial" panose="020B0604020202020204" pitchFamily="34" charset="0"/>
              <a:buChar char="•"/>
            </a:pPr>
            <a:r>
              <a:rPr lang="en-US" altLang="zh-CN" sz="2010" dirty="0">
                <a:sym typeface="+mn-ea"/>
              </a:rPr>
              <a:t>that you have a </a:t>
            </a:r>
            <a:r>
              <a:rPr lang="en-US" altLang="zh-CN" sz="2010" b="1" dirty="0">
                <a:sym typeface="+mn-ea"/>
              </a:rPr>
              <a:t>strong opinion</a:t>
            </a:r>
            <a:r>
              <a:rPr lang="en-US" altLang="zh-CN" sz="2010" dirty="0">
                <a:sym typeface="+mn-ea"/>
              </a:rPr>
              <a:t> about</a:t>
            </a:r>
          </a:p>
          <a:p>
            <a:pPr lvl="1">
              <a:buFont typeface="Arial" panose="020B0604020202020204" pitchFamily="34" charset="0"/>
              <a:buChar char="•"/>
            </a:pPr>
            <a:r>
              <a:rPr lang="en-US" altLang="zh-CN" sz="2010" dirty="0">
                <a:sym typeface="+mn-ea"/>
              </a:rPr>
              <a:t>that has some </a:t>
            </a:r>
            <a:r>
              <a:rPr lang="en-US" altLang="zh-CN" sz="2010" b="1" dirty="0">
                <a:sym typeface="+mn-ea"/>
              </a:rPr>
              <a:t>personal meaning</a:t>
            </a:r>
            <a:r>
              <a:rPr lang="en-US" altLang="zh-CN" sz="2010" dirty="0">
                <a:sym typeface="+mn-ea"/>
              </a:rPr>
              <a:t> for you</a:t>
            </a:r>
          </a:p>
          <a:p>
            <a:pPr lvl="1">
              <a:buFont typeface="Arial" panose="020B0604020202020204" pitchFamily="34" charset="0"/>
              <a:buChar char="•"/>
            </a:pPr>
            <a:r>
              <a:rPr lang="en-US" altLang="zh-CN" sz="2010" dirty="0">
                <a:sym typeface="+mn-ea"/>
              </a:rPr>
              <a:t>that relates to your </a:t>
            </a:r>
            <a:r>
              <a:rPr lang="en-US" altLang="zh-CN" sz="2010" b="1" dirty="0">
                <a:sym typeface="+mn-ea"/>
              </a:rPr>
              <a:t>major</a:t>
            </a:r>
            <a:endParaRPr lang="en-US" altLang="zh-CN" sz="2010" dirty="0">
              <a:sym typeface="+mn-ea"/>
            </a:endParaRPr>
          </a:p>
          <a:p>
            <a:pPr marL="0" indent="0">
              <a:buFont typeface="Wingdings" panose="05000000000000000000" charset="0"/>
              <a:buNone/>
            </a:pPr>
            <a:endParaRPr lang="en-US" altLang="zh-CN" sz="23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Common </a:t>
            </a:r>
            <a:r>
              <a:rPr lang="zh-CN" altLang="en-US"/>
              <a:t>Metrics</a:t>
            </a:r>
            <a:endParaRPr lang="en-US" altLang="zh-CN"/>
          </a:p>
        </p:txBody>
      </p:sp>
      <p:sp>
        <p:nvSpPr>
          <p:cNvPr id="3" name="内容占位符 2"/>
          <p:cNvSpPr>
            <a:spLocks noGrp="1"/>
          </p:cNvSpPr>
          <p:nvPr>
            <p:ph idx="1"/>
          </p:nvPr>
        </p:nvSpPr>
        <p:spPr/>
        <p:txBody>
          <a:bodyPr/>
          <a:lstStyle/>
          <a:p>
            <a:r>
              <a:rPr lang="zh-CN" altLang="en-US"/>
              <a:t>Training Time</a:t>
            </a:r>
          </a:p>
          <a:p>
            <a:r>
              <a:rPr lang="zh-CN" altLang="en-US"/>
              <a:t>Scalability</a:t>
            </a:r>
          </a:p>
          <a:p>
            <a:r>
              <a:rPr lang="zh-CN" altLang="en-US"/>
              <a:t>Resource Utilization</a:t>
            </a:r>
          </a:p>
          <a:p>
            <a:r>
              <a:rPr lang="zh-CN" altLang="en-US"/>
              <a:t>Memory Consumption</a:t>
            </a:r>
          </a:p>
          <a:p>
            <a:r>
              <a:rPr lang="zh-CN" altLang="en-US"/>
              <a:t>Throughput</a:t>
            </a:r>
          </a:p>
          <a:p>
            <a:r>
              <a:rPr lang="zh-CN" altLang="en-US"/>
              <a:t>Fault Tolerance and Robustness</a:t>
            </a:r>
          </a:p>
          <a:p>
            <a:r>
              <a:rPr lang="zh-CN" altLang="en-US"/>
              <a:t>Reproducibility</a:t>
            </a:r>
          </a:p>
          <a:p>
            <a:endParaRPr lang="en-US" altLang="zh-CN"/>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Inference Benchmarks</a:t>
            </a:r>
          </a:p>
        </p:txBody>
      </p:sp>
      <p:sp>
        <p:nvSpPr>
          <p:cNvPr id="3" name="内容占位符 2"/>
          <p:cNvSpPr>
            <a:spLocks noGrp="1"/>
          </p:cNvSpPr>
          <p:nvPr>
            <p:ph idx="1"/>
          </p:nvPr>
        </p:nvSpPr>
        <p:spPr/>
        <p:txBody>
          <a:bodyPr/>
          <a:lstStyle/>
          <a:p>
            <a:r>
              <a:rPr lang="zh-CN" altLang="en-US" dirty="0"/>
              <a:t>Inference in machine learning refers to using a trained model to </a:t>
            </a:r>
            <a:r>
              <a:rPr lang="zh-CN" altLang="en-US" b="1" dirty="0"/>
              <a:t>make predictions</a:t>
            </a:r>
            <a:r>
              <a:rPr lang="zh-CN" altLang="en-US" dirty="0"/>
              <a:t> on new, unseen data</a:t>
            </a:r>
          </a:p>
          <a:p>
            <a:r>
              <a:rPr lang="zh-CN" altLang="en-US" dirty="0"/>
              <a:t>It is the phase where the model applies its learned knowledge to solve the problem it was designed for, such as classifying images, recognizing speech, or translating text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Common </a:t>
            </a:r>
            <a:r>
              <a:rPr lang="zh-CN" altLang="en-US">
                <a:sym typeface="+mn-ea"/>
              </a:rPr>
              <a:t>Metrics</a:t>
            </a:r>
            <a:endParaRPr lang="zh-CN" altLang="en-US"/>
          </a:p>
        </p:txBody>
      </p:sp>
      <p:sp>
        <p:nvSpPr>
          <p:cNvPr id="3" name="内容占位符 2"/>
          <p:cNvSpPr>
            <a:spLocks noGrp="1"/>
          </p:cNvSpPr>
          <p:nvPr>
            <p:ph idx="1"/>
          </p:nvPr>
        </p:nvSpPr>
        <p:spPr/>
        <p:txBody>
          <a:bodyPr/>
          <a:lstStyle/>
          <a:p>
            <a:r>
              <a:rPr lang="zh-CN" altLang="en-US"/>
              <a:t>Accuracy</a:t>
            </a:r>
          </a:p>
          <a:p>
            <a:r>
              <a:rPr lang="zh-CN" altLang="en-US"/>
              <a:t>Latency</a:t>
            </a:r>
          </a:p>
          <a:p>
            <a:r>
              <a:rPr lang="zh-CN" altLang="en-US"/>
              <a:t>Throughput</a:t>
            </a:r>
          </a:p>
          <a:p>
            <a:r>
              <a:rPr lang="zh-CN" altLang="en-US"/>
              <a:t>Energy Efficiency</a:t>
            </a:r>
          </a:p>
          <a:p>
            <a:r>
              <a:rPr lang="zh-CN" altLang="en-US"/>
              <a:t>Memory Usage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Hardware </a:t>
            </a:r>
            <a:r>
              <a:rPr lang="en-US" altLang="zh-CN" dirty="0">
                <a:solidFill>
                  <a:schemeClr val="tx1"/>
                </a:solidFill>
              </a:rPr>
              <a:t>Variables</a:t>
            </a:r>
          </a:p>
        </p:txBody>
      </p:sp>
      <p:sp>
        <p:nvSpPr>
          <p:cNvPr id="3" name="内容占位符 2"/>
          <p:cNvSpPr>
            <a:spLocks noGrp="1"/>
          </p:cNvSpPr>
          <p:nvPr>
            <p:ph idx="1"/>
          </p:nvPr>
        </p:nvSpPr>
        <p:spPr/>
        <p:txBody>
          <a:bodyPr/>
          <a:lstStyle/>
          <a:p>
            <a:r>
              <a:rPr lang="en-US" altLang="zh-CN" dirty="0"/>
              <a:t>Describe the </a:t>
            </a:r>
            <a:r>
              <a:rPr lang="en-US" altLang="zh-CN" b="1" dirty="0"/>
              <a:t>test environment</a:t>
            </a:r>
            <a:r>
              <a:rPr lang="en-US" altLang="zh-CN" dirty="0"/>
              <a:t> – hardware</a:t>
            </a:r>
          </a:p>
          <a:p>
            <a:r>
              <a:rPr lang="en-US" altLang="zh-CN" dirty="0"/>
              <a:t>performance in terms of the characteristics of some commonly available hardware</a:t>
            </a:r>
          </a:p>
          <a:p>
            <a:r>
              <a:rPr lang="en-US" altLang="zh-CN" dirty="0"/>
              <a:t>For example: </a:t>
            </a:r>
          </a:p>
          <a:p>
            <a:pPr lvl="1"/>
            <a:r>
              <a:rPr lang="en-US" altLang="zh-CN" dirty="0"/>
              <a:t>clock speed, disk access time, and so on</a:t>
            </a:r>
          </a:p>
          <a:p>
            <a:endParaRPr lang="zh-CN" alt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User as a Variable</a:t>
            </a:r>
            <a:endParaRPr lang="zh-CN" altLang="en-US" dirty="0"/>
          </a:p>
        </p:txBody>
      </p:sp>
      <p:sp>
        <p:nvSpPr>
          <p:cNvPr id="3" name="内容占位符 2"/>
          <p:cNvSpPr>
            <a:spLocks noGrp="1"/>
          </p:cNvSpPr>
          <p:nvPr>
            <p:ph idx="1"/>
          </p:nvPr>
        </p:nvSpPr>
        <p:spPr/>
        <p:txBody>
          <a:bodyPr/>
          <a:lstStyle/>
          <a:p>
            <a:r>
              <a:rPr lang="en-US" altLang="zh-CN" b="1" dirty="0"/>
              <a:t>Humans</a:t>
            </a:r>
            <a:r>
              <a:rPr lang="en-US" altLang="zh-CN" dirty="0"/>
              <a:t> need to be </a:t>
            </a:r>
            <a:r>
              <a:rPr lang="en-US" altLang="zh-CN" b="1" dirty="0"/>
              <a:t>involved</a:t>
            </a:r>
            <a:r>
              <a:rPr lang="en-US" altLang="zh-CN" dirty="0"/>
              <a:t> to resolve many kinds of research question: </a:t>
            </a:r>
          </a:p>
          <a:p>
            <a:pPr lvl="1"/>
            <a:r>
              <a:rPr lang="en-US" altLang="zh-CN" dirty="0"/>
              <a:t>whether the compressed image is </a:t>
            </a:r>
            <a:r>
              <a:rPr lang="en-US" altLang="zh-CN" b="1" dirty="0"/>
              <a:t>satisfactory to the users</a:t>
            </a:r>
            <a:endParaRPr lang="en-US" altLang="zh-CN" dirty="0"/>
          </a:p>
          <a:p>
            <a:pPr lvl="1"/>
            <a:r>
              <a:rPr lang="en-US" altLang="zh-CN" dirty="0"/>
              <a:t>whether the list of responses from the search engine is </a:t>
            </a:r>
            <a:r>
              <a:rPr lang="en-US" altLang="zh-CN" b="1" dirty="0"/>
              <a:t>useful to the users</a:t>
            </a:r>
            <a:endParaRPr lang="en-US" altLang="zh-CN" dirty="0"/>
          </a:p>
          <a:p>
            <a:pPr lvl="1"/>
            <a:r>
              <a:rPr lang="en-US" altLang="zh-CN" dirty="0"/>
              <a:t>whether a programming language feature is </a:t>
            </a:r>
            <a:r>
              <a:rPr lang="en-US" altLang="zh-CN" b="1" dirty="0"/>
              <a:t>of value to the users</a:t>
            </a:r>
            <a:endParaRPr lang="zh-CN" altLang="en-US" b="1"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User as a Variable</a:t>
            </a:r>
            <a:endParaRPr lang="zh-CN" altLang="en-US" dirty="0"/>
          </a:p>
        </p:txBody>
      </p:sp>
      <p:sp>
        <p:nvSpPr>
          <p:cNvPr id="3" name="内容占位符 2"/>
          <p:cNvSpPr>
            <a:spLocks noGrp="1"/>
          </p:cNvSpPr>
          <p:nvPr>
            <p:ph idx="1"/>
          </p:nvPr>
        </p:nvSpPr>
        <p:spPr/>
        <p:txBody>
          <a:bodyPr>
            <a:normAutofit fontScale="90000"/>
          </a:bodyPr>
          <a:lstStyle/>
          <a:p>
            <a:r>
              <a:rPr lang="en-US" altLang="zh-CN" dirty="0"/>
              <a:t>However, Far too many human studies in computer science are </a:t>
            </a:r>
            <a:r>
              <a:rPr lang="en-US" altLang="zh-CN" b="1" dirty="0"/>
              <a:t>amateurish and invalid</a:t>
            </a:r>
            <a:endParaRPr lang="en-US" altLang="zh-CN" dirty="0"/>
          </a:p>
          <a:p>
            <a:pPr lvl="1"/>
            <a:r>
              <a:rPr lang="en-US" altLang="zh-CN" b="1" dirty="0"/>
              <a:t>Instructions</a:t>
            </a:r>
            <a:r>
              <a:rPr lang="en-US" altLang="zh-CN" dirty="0"/>
              <a:t> to the experimental subjects should be </a:t>
            </a:r>
            <a:r>
              <a:rPr lang="en-US" altLang="zh-CN" b="1" dirty="0"/>
              <a:t>clear</a:t>
            </a:r>
            <a:endParaRPr lang="en-US" altLang="zh-CN" dirty="0"/>
          </a:p>
          <a:p>
            <a:pPr lvl="1"/>
            <a:r>
              <a:rPr lang="en-US" altLang="zh-CN" dirty="0"/>
              <a:t>The </a:t>
            </a:r>
            <a:r>
              <a:rPr lang="en-US" altLang="zh-CN" b="1" dirty="0"/>
              <a:t>sample</a:t>
            </a:r>
            <a:r>
              <a:rPr lang="en-US" altLang="zh-CN" dirty="0"/>
              <a:t> of human subjects should be </a:t>
            </a:r>
            <a:r>
              <a:rPr lang="en-US" altLang="zh-CN" b="1" dirty="0"/>
              <a:t>representative</a:t>
            </a:r>
            <a:endParaRPr lang="en-US" altLang="zh-CN" dirty="0"/>
          </a:p>
          <a:p>
            <a:pPr lvl="1"/>
            <a:r>
              <a:rPr lang="en-US" altLang="zh-CN" dirty="0"/>
              <a:t>The subjects should be </a:t>
            </a:r>
            <a:r>
              <a:rPr lang="en-US" altLang="zh-CN" b="1" dirty="0"/>
              <a:t>unaware</a:t>
            </a:r>
            <a:r>
              <a:rPr lang="en-US" altLang="zh-CN" dirty="0"/>
              <a:t> of which of the competing methods under review was proposed by the researcher</a:t>
            </a:r>
          </a:p>
          <a:p>
            <a:pPr lvl="1"/>
            <a:r>
              <a:rPr lang="en-US" altLang="zh-CN" b="1" dirty="0"/>
              <a:t>Anonymity</a:t>
            </a:r>
            <a:r>
              <a:rPr lang="en-US" altLang="zh-CN" dirty="0"/>
              <a:t> should be preserved</a:t>
            </a:r>
          </a:p>
          <a:p>
            <a:pPr lvl="1"/>
            <a:r>
              <a:rPr lang="en-US" altLang="zh-CN" b="1" dirty="0"/>
              <a:t>Controls</a:t>
            </a:r>
            <a:r>
              <a:rPr lang="en-US" altLang="zh-CN" dirty="0"/>
              <a:t> should be in place</a:t>
            </a:r>
            <a:endParaRPr lang="zh-CN" alt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588224" y="0"/>
            <a:ext cx="2343150" cy="1581150"/>
          </a:xfrm>
          <a:prstGeom prst="rect">
            <a:avLst/>
          </a:prstGeom>
          <a:noFill/>
          <a:ln w="9525">
            <a:noFill/>
            <a:miter lim="800000"/>
            <a:headEnd/>
            <a:tailEnd/>
          </a:ln>
        </p:spPr>
      </p:pic>
      <p:sp>
        <p:nvSpPr>
          <p:cNvPr id="6" name="标题 1"/>
          <p:cNvSpPr>
            <a:spLocks noGrp="1"/>
          </p:cNvSpPr>
          <p:nvPr>
            <p:ph type="title"/>
          </p:nvPr>
        </p:nvSpPr>
        <p:spPr>
          <a:xfrm>
            <a:off x="356124" y="387030"/>
            <a:ext cx="6995120" cy="782960"/>
          </a:xfrm>
        </p:spPr>
        <p:txBody>
          <a:bodyPr>
            <a:normAutofit fontScale="90000"/>
          </a:bodyPr>
          <a:lstStyle/>
          <a:p>
            <a:r>
              <a:rPr lang="en-US" altLang="zh-CN" dirty="0"/>
              <a:t>HIRL</a:t>
            </a:r>
            <a:br>
              <a:rPr lang="en-US" altLang="zh-CN" dirty="0"/>
            </a:br>
            <a:r>
              <a:rPr lang="en-US" altLang="zh-CN" dirty="0"/>
              <a:t> Human-in-the-loop RL</a:t>
            </a:r>
          </a:p>
        </p:txBody>
      </p:sp>
      <p:sp>
        <p:nvSpPr>
          <p:cNvPr id="9" name="内容占位符 2"/>
          <p:cNvSpPr>
            <a:spLocks noGrp="1"/>
          </p:cNvSpPr>
          <p:nvPr>
            <p:ph idx="1"/>
          </p:nvPr>
        </p:nvSpPr>
        <p:spPr>
          <a:xfrm>
            <a:off x="247571" y="1587162"/>
            <a:ext cx="8896429" cy="4569460"/>
          </a:xfrm>
        </p:spPr>
        <p:txBody>
          <a:bodyPr>
            <a:noAutofit/>
          </a:bodyPr>
          <a:lstStyle/>
          <a:p>
            <a:pPr>
              <a:buFont typeface="Wingdings" panose="05000000000000000000" charset="0"/>
              <a:buChar char=""/>
            </a:pPr>
            <a:r>
              <a:rPr lang="en-US" altLang="zh-CN" sz="2400" dirty="0"/>
              <a:t>Participants - A large number of research teams actively engage in human-in-the-loop reinforcement learning experiments.</a:t>
            </a:r>
          </a:p>
          <a:p>
            <a:pPr>
              <a:buFont typeface="Wingdings" panose="05000000000000000000" charset="0"/>
              <a:buChar char=""/>
            </a:pPr>
            <a:r>
              <a:rPr lang="en-US" altLang="zh-CN" sz="2400" dirty="0"/>
              <a:t>Human Feedback - Users provide feedback to guide the reinforcement learning agent's behavior in real-time.</a:t>
            </a:r>
          </a:p>
          <a:p>
            <a:pPr>
              <a:buFont typeface="Wingdings" panose="05000000000000000000" charset="0"/>
              <a:buChar char=""/>
            </a:pPr>
            <a:r>
              <a:rPr lang="en-US" altLang="zh-CN" sz="2400" dirty="0"/>
              <a:t>Evaluation - The system’s performance is evaluated based on how effectively it learns from diverse user feedback.</a:t>
            </a:r>
          </a:p>
          <a:p>
            <a:pPr>
              <a:buFont typeface="Wingdings" panose="05000000000000000000" charset="0"/>
              <a:buChar char=""/>
            </a:pPr>
            <a:r>
              <a:rPr lang="en-US" altLang="zh-CN" sz="2400" dirty="0"/>
              <a:t>Comparability - Experiments involving different users are comparable, highlighting the impact of user variability on learning outcomes.</a:t>
            </a:r>
          </a:p>
          <a:p>
            <a:pPr marL="0" indent="0">
              <a:buFont typeface="Wingdings" panose="05000000000000000000" charset="0"/>
              <a:buNone/>
            </a:pPr>
            <a:endParaRPr lang="en-US" altLang="zh-CN" sz="2400" dirty="0">
              <a:sym typeface="+mn-ea"/>
            </a:endParaRPr>
          </a:p>
          <a:p>
            <a:pPr marL="0" indent="0">
              <a:buFont typeface="Wingdings" panose="05000000000000000000" charset="0"/>
              <a:buNone/>
            </a:pPr>
            <a:r>
              <a:rPr lang="en-US" altLang="zh-CN" sz="2400" dirty="0">
                <a:sym typeface="+mn-ea"/>
              </a:rPr>
              <a:t>This approach enhances the robustness of reinforcement learning systems, leading to significant advancements in human-AI collaboration.</a:t>
            </a:r>
            <a:endParaRPr lang="en-US" altLang="zh-CN" sz="2400" b="1" dirty="0"/>
          </a:p>
          <a:p>
            <a:pPr marL="0" indent="0">
              <a:buFont typeface="Wingdings" panose="05000000000000000000" charset="0"/>
              <a:buNone/>
            </a:pPr>
            <a:endParaRPr lang="en-US" altLang="zh-CN" sz="2400" b="1"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solidFill>
                  <a:schemeClr val="tx1"/>
                </a:solidFill>
              </a:rPr>
              <a:t>Experiments in</a:t>
            </a:r>
            <a:br>
              <a:rPr lang="en-US" altLang="zh-CN" dirty="0">
                <a:solidFill>
                  <a:schemeClr val="tx1"/>
                </a:solidFill>
              </a:rPr>
            </a:br>
            <a:r>
              <a:rPr lang="en-US" altLang="zh-CN" dirty="0">
                <a:solidFill>
                  <a:schemeClr val="tx1"/>
                </a:solidFill>
              </a:rPr>
              <a:t>Human-Computer Interaction</a:t>
            </a:r>
          </a:p>
        </p:txBody>
      </p:sp>
      <p:pic>
        <p:nvPicPr>
          <p:cNvPr id="9217" name="Picture 1"/>
          <p:cNvPicPr>
            <a:picLocks noGrp="1" noChangeAspect="1" noChangeArrowheads="1"/>
          </p:cNvPicPr>
          <p:nvPr>
            <p:ph idx="1"/>
          </p:nvPr>
        </p:nvPicPr>
        <p:blipFill>
          <a:blip r:embed="rId4" cstate="print"/>
          <a:srcRect/>
          <a:stretch>
            <a:fillRect/>
          </a:stretch>
        </p:blipFill>
        <p:spPr bwMode="auto">
          <a:xfrm>
            <a:off x="5076056" y="1772816"/>
            <a:ext cx="3384376" cy="2903042"/>
          </a:xfrm>
          <a:prstGeom prst="rect">
            <a:avLst/>
          </a:prstGeom>
          <a:noFill/>
          <a:ln w="9525">
            <a:noFill/>
            <a:miter lim="800000"/>
            <a:headEnd/>
            <a:tailEnd/>
          </a:ln>
        </p:spPr>
      </p:pic>
      <p:pic>
        <p:nvPicPr>
          <p:cNvPr id="9219" name="Picture 3" descr="http://t3.gstatic.com/images?q=tbn:ANd9GcTytMnb5HO_BsV-9-B6i0Y4JVvfazerv7cUIgLCoINc3_UCAFqP"/>
          <p:cNvPicPr>
            <a:picLocks noChangeAspect="1" noChangeArrowheads="1"/>
          </p:cNvPicPr>
          <p:nvPr/>
        </p:nvPicPr>
        <p:blipFill>
          <a:blip r:embed="rId5" cstate="print"/>
          <a:srcRect/>
          <a:stretch>
            <a:fillRect/>
          </a:stretch>
        </p:blipFill>
        <p:spPr bwMode="auto">
          <a:xfrm>
            <a:off x="971600" y="1916832"/>
            <a:ext cx="3168352" cy="2106956"/>
          </a:xfrm>
          <a:prstGeom prst="rect">
            <a:avLst/>
          </a:prstGeom>
          <a:noFill/>
        </p:spPr>
      </p:pic>
      <p:sp>
        <p:nvSpPr>
          <p:cNvPr id="3" name="内容占位符 2"/>
          <p:cNvSpPr>
            <a:spLocks noGrp="1"/>
          </p:cNvSpPr>
          <p:nvPr>
            <p:custDataLst>
              <p:tags r:id="rId1"/>
            </p:custDataLst>
          </p:nvPr>
        </p:nvSpPr>
        <p:spPr>
          <a:xfrm>
            <a:off x="457200" y="4951095"/>
            <a:ext cx="8229600" cy="1664335"/>
          </a:xfrm>
          <a:prstGeom prst="rect">
            <a:avLst/>
          </a:prstGeom>
        </p:spPr>
        <p:txBody>
          <a:bodyPr vert="horz" lIns="91440" tIns="45720" rIns="91440" bIns="45720"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400" dirty="0"/>
              <a:t>Images above illustrate experimental methods in human-computer interaction research</a:t>
            </a:r>
          </a:p>
          <a:p>
            <a:r>
              <a:rPr lang="en-US" altLang="zh-CN" sz="2400" dirty="0"/>
              <a:t>It focuses on cognitive responses and visual attention patterns during user interaction with digital interfaces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sym typeface="+mn-ea"/>
              </a:rPr>
              <a:t>Human-AI Interaction: The AlphaGo Experiment</a:t>
            </a:r>
          </a:p>
        </p:txBody>
      </p:sp>
      <p:pic>
        <p:nvPicPr>
          <p:cNvPr id="102" name="图片 101"/>
          <p:cNvPicPr/>
          <p:nvPr/>
        </p:nvPicPr>
        <p:blipFill>
          <a:blip r:embed="rId4"/>
          <a:stretch>
            <a:fillRect/>
          </a:stretch>
        </p:blipFill>
        <p:spPr>
          <a:xfrm>
            <a:off x="2150745" y="3933190"/>
            <a:ext cx="4842510" cy="2726055"/>
          </a:xfrm>
          <a:prstGeom prst="rect">
            <a:avLst/>
          </a:prstGeom>
          <a:noFill/>
          <a:ln w="9525">
            <a:noFill/>
          </a:ln>
        </p:spPr>
      </p:pic>
      <p:sp>
        <p:nvSpPr>
          <p:cNvPr id="4" name="内容占位符 3"/>
          <p:cNvSpPr>
            <a:spLocks noGrp="1"/>
          </p:cNvSpPr>
          <p:nvPr>
            <p:ph idx="1"/>
            <p:custDataLst>
              <p:tags r:id="rId1"/>
            </p:custDataLst>
          </p:nvPr>
        </p:nvSpPr>
        <p:spPr>
          <a:xfrm>
            <a:off x="457200" y="1557020"/>
            <a:ext cx="8229600" cy="2362835"/>
          </a:xfrm>
        </p:spPr>
        <p:txBody>
          <a:bodyPr>
            <a:normAutofit fontScale="87500"/>
          </a:bodyPr>
          <a:lstStyle/>
          <a:p>
            <a:r>
              <a:rPr lang="en-US" altLang="zh-CN" dirty="0"/>
              <a:t>The match between AlphaGo and Lee Sedol marked a significant milestone in artificial intelligence</a:t>
            </a:r>
          </a:p>
          <a:p>
            <a:r>
              <a:rPr lang="en-US" altLang="zh-CN" dirty="0"/>
              <a:t>It shows the potential of AI in mastering complex, strategic games that were previously thought to be dominated by human intuition</a:t>
            </a:r>
            <a:endParaRPr lang="zh-CN" alt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Experiments in AI: Turing Test</a:t>
            </a:r>
          </a:p>
        </p:txBody>
      </p:sp>
      <p:sp>
        <p:nvSpPr>
          <p:cNvPr id="3" name="内容占位符 2"/>
          <p:cNvSpPr>
            <a:spLocks noGrp="1"/>
          </p:cNvSpPr>
          <p:nvPr>
            <p:ph idx="1"/>
          </p:nvPr>
        </p:nvSpPr>
        <p:spPr>
          <a:xfrm>
            <a:off x="457200" y="1600200"/>
            <a:ext cx="8562975" cy="4526280"/>
          </a:xfrm>
        </p:spPr>
        <p:txBody>
          <a:bodyPr/>
          <a:lstStyle/>
          <a:p>
            <a:r>
              <a:rPr lang="zh-CN" altLang="en-US" sz="2400" dirty="0"/>
              <a:t>The test involves three participants: </a:t>
            </a:r>
          </a:p>
          <a:p>
            <a:pPr lvl="1"/>
            <a:r>
              <a:rPr lang="en-US" altLang="zh-CN" sz="2000" dirty="0"/>
              <a:t>A</a:t>
            </a:r>
            <a:r>
              <a:rPr lang="zh-CN" altLang="en-US" sz="2000" dirty="0"/>
              <a:t> human evaluator</a:t>
            </a:r>
          </a:p>
          <a:p>
            <a:pPr lvl="1"/>
            <a:r>
              <a:rPr lang="en-US" altLang="zh-CN" sz="2000" dirty="0"/>
              <a:t>A</a:t>
            </a:r>
            <a:r>
              <a:rPr lang="zh-CN" altLang="en-US" sz="2000" dirty="0"/>
              <a:t> human participant</a:t>
            </a:r>
          </a:p>
          <a:p>
            <a:pPr lvl="1"/>
            <a:r>
              <a:rPr lang="en-US" altLang="zh-CN" sz="2000" dirty="0"/>
              <a:t>A</a:t>
            </a:r>
            <a:r>
              <a:rPr lang="zh-CN" altLang="en-US" sz="2000" dirty="0"/>
              <a:t> machine designed to generate human-like responses</a:t>
            </a:r>
          </a:p>
          <a:p>
            <a:pPr lvl="0"/>
            <a:r>
              <a:rPr lang="zh-CN" altLang="en-US" sz="2400" dirty="0"/>
              <a:t>The evaluator interacts with both the human and the machine through a computer interface, without knowing which is which</a:t>
            </a:r>
          </a:p>
        </p:txBody>
      </p:sp>
      <p:pic>
        <p:nvPicPr>
          <p:cNvPr id="106" name="图片 105"/>
          <p:cNvPicPr/>
          <p:nvPr/>
        </p:nvPicPr>
        <p:blipFill>
          <a:blip r:embed="rId3"/>
          <a:stretch>
            <a:fillRect/>
          </a:stretch>
        </p:blipFill>
        <p:spPr>
          <a:xfrm>
            <a:off x="2326005" y="3933190"/>
            <a:ext cx="4491990" cy="269557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Choosing a Research Problem</a:t>
            </a:r>
            <a:endParaRPr lang="zh-CN" altLang="en-US"/>
          </a:p>
        </p:txBody>
      </p:sp>
      <p:sp>
        <p:nvSpPr>
          <p:cNvPr id="5" name="内容占位符 2"/>
          <p:cNvSpPr>
            <a:spLocks noGrp="1"/>
          </p:cNvSpPr>
          <p:nvPr>
            <p:custDataLst>
              <p:tags r:id="rId1"/>
            </p:custDataLst>
          </p:nvPr>
        </p:nvSpPr>
        <p:spPr>
          <a:xfrm>
            <a:off x="457200" y="1600200"/>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charset="0"/>
              <a:buChar char="Ø"/>
            </a:pPr>
            <a:r>
              <a:rPr lang="en-US" altLang="zh-CN" sz="2300" dirty="0"/>
              <a:t>Your professor leaves it up to you to choose a topic</a:t>
            </a:r>
          </a:p>
          <a:p>
            <a:pPr>
              <a:buFont typeface="Arial" panose="020B0604020202020204" pitchFamily="34" charset="0"/>
              <a:buChar char="•"/>
            </a:pPr>
            <a:r>
              <a:rPr lang="en-US" altLang="zh-CN" sz="2300" dirty="0">
                <a:sym typeface="+mn-ea"/>
              </a:rPr>
              <a:t>The key process is turning an idea or general thought into a topic that </a:t>
            </a:r>
            <a:r>
              <a:rPr lang="en-US" altLang="zh-CN" sz="2300" b="1" dirty="0">
                <a:sym typeface="+mn-ea"/>
              </a:rPr>
              <a:t>can be configured into a research problem</a:t>
            </a:r>
            <a:endParaRPr lang="en-US" altLang="zh-CN" sz="2300" dirty="0">
              <a:sym typeface="+mn-ea"/>
            </a:endParaRPr>
          </a:p>
          <a:p>
            <a:pPr>
              <a:buFont typeface="Arial" panose="020B0604020202020204" pitchFamily="34" charset="0"/>
              <a:buChar char="•"/>
            </a:pPr>
            <a:r>
              <a:rPr lang="en-US" altLang="zh-CN" sz="2300" dirty="0">
                <a:sym typeface="+mn-ea"/>
              </a:rPr>
              <a:t>When given an assignment where you choose the topic</a:t>
            </a:r>
          </a:p>
          <a:p>
            <a:pPr lvl="1">
              <a:buFont typeface="Arial" panose="020B0604020202020204" pitchFamily="34" charset="0"/>
              <a:buChar char="•"/>
            </a:pPr>
            <a:r>
              <a:rPr lang="en-US" altLang="zh-CN" sz="2010" dirty="0">
                <a:sym typeface="+mn-ea"/>
              </a:rPr>
              <a:t>Don't begin by thinking about what to write about</a:t>
            </a:r>
          </a:p>
          <a:p>
            <a:pPr lvl="1">
              <a:buFont typeface="Arial" panose="020B0604020202020204" pitchFamily="34" charset="0"/>
              <a:buChar char="•"/>
            </a:pPr>
            <a:r>
              <a:rPr lang="en-US" altLang="zh-CN" sz="2010" dirty="0">
                <a:sym typeface="+mn-ea"/>
              </a:rPr>
              <a:t>Ask yourself the question, "What do I want to </a:t>
            </a:r>
            <a:r>
              <a:rPr lang="en-US" altLang="zh-CN" sz="2010" b="1" dirty="0">
                <a:sym typeface="+mn-ea"/>
              </a:rPr>
              <a:t>understand or learn</a:t>
            </a:r>
            <a:r>
              <a:rPr lang="en-US" altLang="zh-CN" sz="2010" dirty="0">
                <a:sym typeface="+mn-ea"/>
              </a:rPr>
              <a:t> </a:t>
            </a:r>
            <a:r>
              <a:rPr lang="en-US" altLang="zh-CN" sz="2010" b="1" dirty="0">
                <a:sym typeface="+mn-ea"/>
              </a:rPr>
              <a:t>about</a:t>
            </a:r>
            <a:r>
              <a:rPr lang="en-US" altLang="zh-CN" sz="2010" dirty="0">
                <a:sym typeface="+mn-ea"/>
              </a:rPr>
              <a:t>?"</a:t>
            </a:r>
          </a:p>
          <a:p>
            <a:pPr>
              <a:buFont typeface="Arial" panose="020B0604020202020204" pitchFamily="34" charset="0"/>
              <a:buChar char="•"/>
            </a:pPr>
            <a:r>
              <a:rPr lang="en-US" altLang="zh-CN" sz="2300" dirty="0">
                <a:sym typeface="+mn-ea"/>
              </a:rPr>
              <a:t>To build upon your initial idea, use suggestions </a:t>
            </a:r>
            <a:r>
              <a:rPr lang="en-US" altLang="zh-CN" sz="2300" dirty="0">
                <a:solidFill>
                  <a:schemeClr val="tx1"/>
                </a:solidFill>
                <a:sym typeface="+mn-ea"/>
              </a:rPr>
              <a:t>in the following slides to help </a:t>
            </a:r>
            <a:r>
              <a:rPr lang="en-US" altLang="zh-CN" sz="2300" b="1" dirty="0">
                <a:solidFill>
                  <a:schemeClr val="tx1"/>
                </a:solidFill>
                <a:sym typeface="+mn-ea"/>
              </a:rPr>
              <a:t>narrow or </a:t>
            </a:r>
            <a:r>
              <a:rPr lang="en-US" altLang="zh-CN" sz="2300" b="1" dirty="0">
                <a:sym typeface="+mn-ea"/>
              </a:rPr>
              <a:t>broaden your idea</a:t>
            </a:r>
            <a:r>
              <a:rPr lang="en-US" altLang="zh-CN" sz="2300" dirty="0">
                <a:sym typeface="+mn-ea"/>
              </a:rPr>
              <a:t> so you can write it out as a research problem</a:t>
            </a:r>
          </a:p>
          <a:p>
            <a:pPr marL="0" indent="0">
              <a:buFont typeface="Wingdings" panose="05000000000000000000" charset="0"/>
              <a:buNone/>
            </a:pPr>
            <a:endParaRPr lang="en-US" altLang="zh-CN" sz="23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dirty="0"/>
              <a:t>Statistics</a:t>
            </a:r>
            <a:endParaRPr lang="zh-CN" altLang="en-US" dirty="0"/>
          </a:p>
        </p:txBody>
      </p:sp>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Statistics</a:t>
            </a:r>
            <a:endParaRPr lang="zh-CN" altLang="en-US" dirty="0"/>
          </a:p>
        </p:txBody>
      </p:sp>
      <p:sp>
        <p:nvSpPr>
          <p:cNvPr id="3" name="内容占位符 2"/>
          <p:cNvSpPr>
            <a:spLocks noGrp="1"/>
          </p:cNvSpPr>
          <p:nvPr>
            <p:ph idx="1"/>
          </p:nvPr>
        </p:nvSpPr>
        <p:spPr>
          <a:xfrm>
            <a:off x="395605" y="1600200"/>
            <a:ext cx="8459470" cy="4526280"/>
          </a:xfrm>
        </p:spPr>
        <p:txBody>
          <a:bodyPr/>
          <a:lstStyle/>
          <a:p>
            <a:r>
              <a:rPr lang="en-US" altLang="zh-CN" dirty="0"/>
              <a:t>Seeking to answer elementary statistical questions can illuminate experimental design</a:t>
            </a:r>
          </a:p>
          <a:p>
            <a:r>
              <a:rPr lang="en-US" altLang="zh-CN" dirty="0"/>
              <a:t>"</a:t>
            </a:r>
            <a:r>
              <a:rPr lang="en-US" altLang="zh-CN" dirty="0">
                <a:sym typeface="+mn-ea"/>
              </a:rPr>
              <a:t>NEW </a:t>
            </a:r>
            <a:r>
              <a:rPr lang="en-US" altLang="zh-CN" dirty="0"/>
              <a:t>algorithm is typically faster than </a:t>
            </a:r>
            <a:r>
              <a:rPr lang="en-US" altLang="zh-CN" dirty="0">
                <a:sym typeface="+mn-ea"/>
              </a:rPr>
              <a:t>OLD </a:t>
            </a:r>
            <a:r>
              <a:rPr lang="en-US" altLang="zh-CN" dirty="0"/>
              <a:t>algorithm</a:t>
            </a:r>
            <a:r>
              <a:rPr lang="en-US" altLang="zh-CN" dirty="0">
                <a:sym typeface="+mn-ea"/>
              </a:rPr>
              <a:t>"</a:t>
            </a:r>
            <a:endParaRPr lang="en-US" altLang="zh-CN" dirty="0"/>
          </a:p>
          <a:p>
            <a:pPr lvl="1"/>
            <a:r>
              <a:rPr lang="en-US" altLang="zh-CN" dirty="0"/>
              <a:t>NEW </a:t>
            </a:r>
            <a:r>
              <a:rPr lang="en-US" altLang="zh-CN" dirty="0">
                <a:sym typeface="+mn-ea"/>
              </a:rPr>
              <a:t>algorithm </a:t>
            </a:r>
            <a:r>
              <a:rPr lang="en-US" altLang="zh-CN" dirty="0"/>
              <a:t>is faster than OLD </a:t>
            </a:r>
            <a:r>
              <a:rPr lang="en-US" altLang="zh-CN" dirty="0">
                <a:sym typeface="+mn-ea"/>
              </a:rPr>
              <a:t>algorithm </a:t>
            </a:r>
            <a:r>
              <a:rPr lang="en-US" altLang="zh-CN" b="1" dirty="0"/>
              <a:t>on average</a:t>
            </a:r>
            <a:r>
              <a:rPr lang="en-US" altLang="zh-CN" dirty="0"/>
              <a:t> for the runs undertaken in the experiments</a:t>
            </a:r>
          </a:p>
          <a:p>
            <a:pPr lvl="2"/>
            <a:r>
              <a:rPr lang="en-US" altLang="zh-CN" b="1" i="1" dirty="0"/>
              <a:t>Population</a:t>
            </a:r>
            <a:r>
              <a:rPr lang="en-US" altLang="zh-CN" i="1" dirty="0"/>
              <a:t>: the set of all possible runs</a:t>
            </a:r>
          </a:p>
          <a:p>
            <a:pPr lvl="2"/>
            <a:r>
              <a:rPr lang="en-US" altLang="zh-CN" b="1" i="1" dirty="0" err="1"/>
              <a:t>Representive</a:t>
            </a:r>
            <a:r>
              <a:rPr lang="en-US" altLang="zh-CN" b="1" i="1" dirty="0"/>
              <a:t> samples</a:t>
            </a:r>
            <a:r>
              <a:rPr lang="en-US" altLang="zh-CN" i="1" dirty="0"/>
              <a:t>: a few typical typical runs</a:t>
            </a:r>
          </a:p>
          <a:p>
            <a:pPr lvl="1"/>
            <a:endParaRPr lang="en-US" altLang="zh-CN" dirty="0"/>
          </a:p>
          <a:p>
            <a:endParaRPr lang="zh-CN" alt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260648"/>
            <a:ext cx="8229600" cy="868958"/>
          </a:xfrm>
        </p:spPr>
        <p:txBody>
          <a:bodyPr/>
          <a:lstStyle/>
          <a:p>
            <a:r>
              <a:rPr lang="en-US" altLang="zh-CN" dirty="0">
                <a:solidFill>
                  <a:schemeClr val="tx1"/>
                </a:solidFill>
              </a:rPr>
              <a:t>Statistics</a:t>
            </a:r>
          </a:p>
        </p:txBody>
      </p:sp>
      <p:sp>
        <p:nvSpPr>
          <p:cNvPr id="3" name="内容占位符 2"/>
          <p:cNvSpPr>
            <a:spLocks noGrp="1"/>
          </p:cNvSpPr>
          <p:nvPr>
            <p:ph idx="1"/>
          </p:nvPr>
        </p:nvSpPr>
        <p:spPr>
          <a:xfrm>
            <a:off x="467544" y="1340768"/>
            <a:ext cx="8352928" cy="5040560"/>
          </a:xfrm>
        </p:spPr>
        <p:txBody>
          <a:bodyPr>
            <a:normAutofit lnSpcReduction="10000"/>
          </a:bodyPr>
          <a:lstStyle/>
          <a:p>
            <a:r>
              <a:rPr lang="en-US" altLang="zh-CN" dirty="0"/>
              <a:t>Example: Find out how many strings might conceivably hash to the same slot in practice</a:t>
            </a:r>
          </a:p>
          <a:p>
            <a:r>
              <a:rPr lang="en-US" altLang="zh-CN" dirty="0"/>
              <a:t>Key Factors:</a:t>
            </a:r>
          </a:p>
          <a:p>
            <a:pPr lvl="1"/>
            <a:r>
              <a:rPr lang="en-US" altLang="zh-CN" dirty="0"/>
              <a:t>Hash Table Size</a:t>
            </a:r>
          </a:p>
          <a:p>
            <a:pPr lvl="1"/>
            <a:r>
              <a:rPr lang="en-US" altLang="zh-CN" sz="2800" dirty="0">
                <a:sym typeface="+mn-ea"/>
              </a:rPr>
              <a:t>Number of input strings</a:t>
            </a:r>
          </a:p>
          <a:p>
            <a:pPr lvl="1"/>
            <a:r>
              <a:rPr lang="en-US" altLang="zh-CN" dirty="0">
                <a:sym typeface="+mn-ea"/>
              </a:rPr>
              <a:t>Content of Strings</a:t>
            </a:r>
          </a:p>
          <a:p>
            <a:pPr lvl="1"/>
            <a:r>
              <a:rPr lang="en-US" altLang="zh-CN" dirty="0">
                <a:sym typeface="+mn-ea"/>
              </a:rPr>
              <a:t>Choice of Hash Function</a:t>
            </a:r>
            <a:endParaRPr lang="en-US" altLang="zh-CN" dirty="0"/>
          </a:p>
          <a:p>
            <a:r>
              <a:rPr lang="en-US" altLang="zh-CN" dirty="0"/>
              <a:t>Additional Consideration:</a:t>
            </a:r>
          </a:p>
          <a:p>
            <a:pPr lvl="1"/>
            <a:r>
              <a:rPr lang="en-US" altLang="zh-CN" dirty="0"/>
              <a:t>Seed Value of the Hash Function</a:t>
            </a:r>
          </a:p>
          <a:p>
            <a:pPr>
              <a:buNone/>
            </a:pPr>
            <a:r>
              <a:rPr lang="en-US" altLang="zh-CN" dirty="0"/>
              <a:t>   </a:t>
            </a:r>
          </a:p>
          <a:p>
            <a:endParaRPr lang="en-US" altLang="zh-CN" dirty="0"/>
          </a:p>
          <a:p>
            <a:endParaRPr lang="zh-CN" alt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60648"/>
            <a:ext cx="8229600" cy="868958"/>
          </a:xfrm>
        </p:spPr>
        <p:txBody>
          <a:bodyPr/>
          <a:lstStyle/>
          <a:p>
            <a:r>
              <a:rPr lang="en-US" altLang="zh-CN" dirty="0"/>
              <a:t>Statistics</a:t>
            </a:r>
            <a:endParaRPr lang="zh-CN" altLang="en-US" dirty="0"/>
          </a:p>
        </p:txBody>
      </p:sp>
      <p:sp>
        <p:nvSpPr>
          <p:cNvPr id="3" name="内容占位符 2"/>
          <p:cNvSpPr>
            <a:spLocks noGrp="1"/>
          </p:cNvSpPr>
          <p:nvPr>
            <p:ph idx="1"/>
          </p:nvPr>
        </p:nvSpPr>
        <p:spPr>
          <a:xfrm>
            <a:off x="457200" y="1412776"/>
            <a:ext cx="8229600" cy="4713387"/>
          </a:xfrm>
        </p:spPr>
        <p:txBody>
          <a:bodyPr>
            <a:normAutofit lnSpcReduction="10000"/>
          </a:bodyPr>
          <a:lstStyle/>
          <a:p>
            <a:r>
              <a:rPr lang="en-US" altLang="zh-CN" dirty="0"/>
              <a:t>Statistical tools that have wide application in computer science research include </a:t>
            </a:r>
            <a:r>
              <a:rPr lang="en-US" altLang="zh-CN" b="1" dirty="0"/>
              <a:t>correlation</a:t>
            </a:r>
            <a:r>
              <a:rPr lang="en-US" altLang="zh-CN" dirty="0"/>
              <a:t>, </a:t>
            </a:r>
            <a:r>
              <a:rPr lang="en-US" altLang="zh-CN" b="1" dirty="0"/>
              <a:t>regression</a:t>
            </a:r>
            <a:r>
              <a:rPr lang="en-US" altLang="zh-CN" dirty="0"/>
              <a:t>, and </a:t>
            </a:r>
            <a:r>
              <a:rPr lang="en-US" altLang="zh-CN" b="1" dirty="0"/>
              <a:t>hypothesis testing</a:t>
            </a:r>
            <a:endParaRPr lang="en-US" altLang="zh-CN" dirty="0"/>
          </a:p>
          <a:p>
            <a:pPr lvl="1"/>
            <a:r>
              <a:rPr lang="en-US" altLang="zh-CN" dirty="0"/>
              <a:t>Measures of correlation are used to determine whether </a:t>
            </a:r>
            <a:r>
              <a:rPr lang="en-US" altLang="zh-CN" b="1" dirty="0"/>
              <a:t>two variables depend on each other</a:t>
            </a:r>
            <a:endParaRPr lang="en-US" altLang="zh-CN" dirty="0"/>
          </a:p>
          <a:p>
            <a:pPr lvl="1"/>
            <a:r>
              <a:rPr lang="en-US" altLang="zh-CN" dirty="0"/>
              <a:t>Regression is used to identify </a:t>
            </a:r>
            <a:r>
              <a:rPr lang="en-US" altLang="zh-CN" b="1" dirty="0"/>
              <a:t>the relationship between two variables</a:t>
            </a:r>
            <a:endParaRPr lang="en-US" altLang="zh-CN" dirty="0"/>
          </a:p>
          <a:p>
            <a:pPr lvl="1"/>
            <a:r>
              <a:rPr lang="en-US" altLang="zh-CN" dirty="0"/>
              <a:t>Hypothesis tests are used to investigate </a:t>
            </a:r>
            <a:r>
              <a:rPr lang="en-US" altLang="zh-CN" b="1" dirty="0"/>
              <a:t>whether improvements are significant</a:t>
            </a:r>
            <a:endParaRPr lang="en-US" altLang="zh-CN" dirty="0"/>
          </a:p>
          <a:p>
            <a:pPr lvl="1"/>
            <a:r>
              <a:rPr lang="en-US" altLang="zh-CN" dirty="0" err="1"/>
              <a:t>Matlab</a:t>
            </a:r>
            <a:r>
              <a:rPr lang="en-US" altLang="zh-CN" dirty="0"/>
              <a:t>, R, …</a:t>
            </a:r>
            <a:endParaRPr lang="zh-CN" alt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Grp="1" noChangeAspect="1" noChangeArrowheads="1"/>
          </p:cNvPicPr>
          <p:nvPr>
            <p:ph idx="1"/>
          </p:nvPr>
        </p:nvPicPr>
        <p:blipFill>
          <a:blip r:embed="rId3" cstate="print"/>
          <a:srcRect/>
          <a:stretch>
            <a:fillRect/>
          </a:stretch>
        </p:blipFill>
        <p:spPr bwMode="auto">
          <a:xfrm>
            <a:off x="251461" y="404664"/>
            <a:ext cx="4210338" cy="2664296"/>
          </a:xfrm>
          <a:prstGeom prst="rect">
            <a:avLst/>
          </a:prstGeom>
          <a:noFill/>
          <a:ln w="9525">
            <a:noFill/>
            <a:miter lim="800000"/>
            <a:headEnd/>
            <a:tailEnd/>
          </a:ln>
        </p:spPr>
      </p:pic>
      <p:pic>
        <p:nvPicPr>
          <p:cNvPr id="67587" name="Picture 3"/>
          <p:cNvPicPr>
            <a:picLocks noChangeAspect="1" noChangeArrowheads="1"/>
          </p:cNvPicPr>
          <p:nvPr/>
        </p:nvPicPr>
        <p:blipFill>
          <a:blip r:embed="rId4" cstate="print"/>
          <a:srcRect/>
          <a:stretch>
            <a:fillRect/>
          </a:stretch>
        </p:blipFill>
        <p:spPr bwMode="auto">
          <a:xfrm>
            <a:off x="4788024" y="476672"/>
            <a:ext cx="4171120" cy="2505844"/>
          </a:xfrm>
          <a:prstGeom prst="rect">
            <a:avLst/>
          </a:prstGeom>
          <a:noFill/>
          <a:ln w="9525">
            <a:noFill/>
            <a:miter lim="800000"/>
            <a:headEnd/>
            <a:tailEnd/>
          </a:ln>
        </p:spPr>
      </p:pic>
      <p:sp>
        <p:nvSpPr>
          <p:cNvPr id="6" name="TextBox 5"/>
          <p:cNvSpPr txBox="1"/>
          <p:nvPr/>
        </p:nvSpPr>
        <p:spPr>
          <a:xfrm>
            <a:off x="323528" y="3284984"/>
            <a:ext cx="8280920" cy="2061210"/>
          </a:xfrm>
          <a:prstGeom prst="rect">
            <a:avLst/>
          </a:prstGeom>
          <a:noFill/>
        </p:spPr>
        <p:txBody>
          <a:bodyPr wrap="square" rtlCol="0">
            <a:spAutoFit/>
          </a:bodyPr>
          <a:lstStyle/>
          <a:p>
            <a:r>
              <a:rPr lang="en-US" altLang="zh-CN" sz="2800" b="1" dirty="0"/>
              <a:t>Hypothesis tests</a:t>
            </a:r>
          </a:p>
          <a:p>
            <a:r>
              <a:rPr lang="en-US" altLang="zh-CN" sz="2000" dirty="0"/>
              <a:t>In the left figure, the means are different but the samples are </a:t>
            </a:r>
            <a:r>
              <a:rPr lang="en-US" altLang="zh-CN" sz="2000" b="1" dirty="0"/>
              <a:t>drawn from the same population</a:t>
            </a:r>
            <a:r>
              <a:rPr lang="en-US" altLang="zh-CN" sz="2000" dirty="0"/>
              <a:t>, as the </a:t>
            </a:r>
            <a:r>
              <a:rPr lang="en-US" altLang="zh-CN" sz="2000" b="1" dirty="0"/>
              <a:t>distributions have</a:t>
            </a:r>
            <a:r>
              <a:rPr lang="en-US" altLang="zh-CN" sz="2000" dirty="0"/>
              <a:t> </a:t>
            </a:r>
            <a:r>
              <a:rPr lang="en-US" altLang="zh-CN" sz="2000" b="1" dirty="0"/>
              <a:t>high overlap</a:t>
            </a:r>
            <a:endParaRPr lang="en-US" altLang="zh-CN" sz="2000" dirty="0"/>
          </a:p>
          <a:p>
            <a:endParaRPr lang="en-US" altLang="zh-CN" sz="2000" dirty="0"/>
          </a:p>
          <a:p>
            <a:r>
              <a:rPr lang="en-US" altLang="zh-CN" sz="2000" dirty="0"/>
              <a:t>In the right figure, the means are different and the </a:t>
            </a:r>
            <a:r>
              <a:rPr lang="en-US" altLang="zh-CN" sz="2000" b="1" dirty="0"/>
              <a:t>distributions are well-separated</a:t>
            </a:r>
            <a:r>
              <a:rPr lang="en-US" altLang="zh-CN" sz="2000" dirty="0"/>
              <a:t>; these samples are drawn from </a:t>
            </a:r>
            <a:r>
              <a:rPr lang="en-US" altLang="zh-CN" sz="2000" b="1" dirty="0"/>
              <a:t>different populations</a:t>
            </a:r>
            <a:endParaRPr lang="zh-CN" altLang="en-US" sz="2000" b="1"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Intuition</a:t>
            </a:r>
            <a:endParaRPr lang="zh-CN" altLang="en-US" dirty="0"/>
          </a:p>
        </p:txBody>
      </p:sp>
      <p:sp>
        <p:nvSpPr>
          <p:cNvPr id="3" name="内容占位符 2"/>
          <p:cNvSpPr>
            <a:spLocks noGrp="1"/>
          </p:cNvSpPr>
          <p:nvPr>
            <p:ph idx="1"/>
          </p:nvPr>
        </p:nvSpPr>
        <p:spPr/>
        <p:txBody>
          <a:bodyPr>
            <a:normAutofit/>
          </a:bodyPr>
          <a:lstStyle/>
          <a:p>
            <a:r>
              <a:rPr lang="en-US" altLang="zh-CN" dirty="0"/>
              <a:t>Intuition is often </a:t>
            </a:r>
            <a:r>
              <a:rPr lang="en-US" altLang="zh-CN" b="1" dirty="0"/>
              <a:t>unreliable</a:t>
            </a:r>
            <a:r>
              <a:rPr lang="en-US" altLang="zh-CN" dirty="0"/>
              <a:t> in the context of statistics</a:t>
            </a:r>
          </a:p>
          <a:p>
            <a:r>
              <a:rPr lang="en-US" altLang="zh-CN" dirty="0"/>
              <a:t>A long “random” sequence will have short subsequences that </a:t>
            </a:r>
            <a:r>
              <a:rPr lang="en-US" altLang="zh-CN" b="1" dirty="0"/>
              <a:t>appear non-random</a:t>
            </a:r>
            <a:endParaRPr lang="en-US" altLang="zh-CN" dirty="0"/>
          </a:p>
          <a:p>
            <a:r>
              <a:rPr lang="en-US" altLang="zh-CN" dirty="0"/>
              <a:t>If a selected subsequence has pattern, it is easy to jump to </a:t>
            </a:r>
            <a:r>
              <a:rPr lang="en-US" altLang="zh-CN" b="1" dirty="0"/>
              <a:t>an incorrect conclusion</a:t>
            </a:r>
          </a:p>
          <a:p>
            <a:r>
              <a:rPr lang="en-US" altLang="zh-CN" dirty="0"/>
              <a:t>Observers tend to make unsupported extrapolations from </a:t>
            </a:r>
            <a:r>
              <a:rPr lang="en-US" altLang="zh-CN" b="1" dirty="0"/>
              <a:t>small numbers of events</a:t>
            </a:r>
            <a:endParaRPr lang="zh-CN" altLang="en-US" b="1" dirty="0"/>
          </a:p>
        </p:txBody>
      </p:sp>
      <p:pic>
        <p:nvPicPr>
          <p:cNvPr id="4098" name="Picture 2" descr="直觉主义逻辑图册_360百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782" y="52891"/>
            <a:ext cx="2000448" cy="1500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An Experimentation Checklist</a:t>
            </a:r>
            <a:endParaRPr lang="zh-CN" altLang="en-US" dirty="0"/>
          </a:p>
        </p:txBody>
      </p:sp>
      <p:sp>
        <p:nvSpPr>
          <p:cNvPr id="3" name="内容占位符 2"/>
          <p:cNvSpPr>
            <a:spLocks noGrp="1"/>
          </p:cNvSpPr>
          <p:nvPr>
            <p:ph idx="1"/>
          </p:nvPr>
        </p:nvSpPr>
        <p:spPr/>
        <p:txBody>
          <a:bodyPr>
            <a:normAutofit fontScale="85000" lnSpcReduction="20000"/>
          </a:bodyPr>
          <a:lstStyle/>
          <a:p>
            <a:r>
              <a:rPr lang="en-US" altLang="zh-CN" dirty="0"/>
              <a:t>What is to be measured? How is it be evaluated?</a:t>
            </a:r>
          </a:p>
          <a:p>
            <a:r>
              <a:rPr lang="en-US" altLang="zh-CN" dirty="0"/>
              <a:t>What code has to be obtained? What data has to be gathered? What has to be implemented?</a:t>
            </a:r>
          </a:p>
          <a:p>
            <a:r>
              <a:rPr lang="en-US" altLang="zh-CN" dirty="0"/>
              <a:t>Should the experimental results correspond to predictions made by a model?</a:t>
            </a:r>
          </a:p>
          <a:p>
            <a:r>
              <a:rPr lang="en-US" altLang="zh-CN" dirty="0"/>
              <a:t>What enduring properties might be observed by other people attempting to validate the work with different hardware, data, and implementation?</a:t>
            </a:r>
          </a:p>
          <a:p>
            <a:r>
              <a:rPr lang="en-US" altLang="zh-CN" dirty="0"/>
              <a:t>Have appropriate baselines been identified?</a:t>
            </a:r>
          </a:p>
          <a:p>
            <a:r>
              <a:rPr lang="en-US" altLang="zh-CN" dirty="0"/>
              <a:t>Do the results make sense? Are they consistent with any obvious points of comparison?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An Experimentation Checklist</a:t>
            </a:r>
            <a:endParaRPr lang="zh-CN" altLang="en-US" dirty="0"/>
          </a:p>
        </p:txBody>
      </p:sp>
      <p:sp>
        <p:nvSpPr>
          <p:cNvPr id="3" name="内容占位符 2"/>
          <p:cNvSpPr>
            <a:spLocks noGrp="1"/>
          </p:cNvSpPr>
          <p:nvPr>
            <p:ph idx="1"/>
          </p:nvPr>
        </p:nvSpPr>
        <p:spPr/>
        <p:txBody>
          <a:bodyPr>
            <a:normAutofit fontScale="85000" lnSpcReduction="20000"/>
          </a:bodyPr>
          <a:lstStyle/>
          <a:p>
            <a:r>
              <a:rPr lang="en-US" altLang="zh-CN" dirty="0"/>
              <a:t>Is the code going to be made publicly available? </a:t>
            </a:r>
            <a:r>
              <a:rPr lang="en-US" altLang="zh-CN" i="1" dirty="0"/>
              <a:t>If not, why not?</a:t>
            </a:r>
          </a:p>
          <a:p>
            <a:r>
              <a:rPr lang="en-US" altLang="zh-CN" dirty="0"/>
              <a:t>What variables might influence the results? How do the experiments distinguish between the effects of the variables?</a:t>
            </a:r>
          </a:p>
          <a:p>
            <a:r>
              <a:rPr lang="en-US" altLang="zh-CN" dirty="0"/>
              <a:t>Are statistical methods necessary for validation of the results?</a:t>
            </a:r>
          </a:p>
          <a:p>
            <a:r>
              <a:rPr lang="en-US" altLang="zh-CN" dirty="0"/>
              <a:t>What is the population? How is a sample to be taken?</a:t>
            </a:r>
          </a:p>
          <a:p>
            <a:r>
              <a:rPr lang="en-US" altLang="zh-CN" dirty="0"/>
              <a:t>Are notebooks being kept? What is being recorded in the notebooks?</a:t>
            </a:r>
          </a:p>
          <a:p>
            <a:r>
              <a:rPr lang="en-US" altLang="zh-CN" dirty="0"/>
              <a:t>Is ethics clearance required?</a:t>
            </a:r>
            <a:endParaRPr lang="zh-CN" altLang="en-US" dirty="0"/>
          </a:p>
          <a:p>
            <a:endParaRPr lang="zh-CN" alt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Science of Design</a:t>
            </a:r>
          </a:p>
        </p:txBody>
      </p:sp>
      <p:sp>
        <p:nvSpPr>
          <p:cNvPr id="6" name="内容占位符 2"/>
          <p:cNvSpPr>
            <a:spLocks noGrp="1"/>
          </p:cNvSpPr>
          <p:nvPr>
            <p:custDataLst>
              <p:tags r:id="rId1"/>
            </p:custDataLst>
          </p:nvPr>
        </p:nvSpPr>
        <p:spPr>
          <a:xfrm>
            <a:off x="457200" y="1600200"/>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altLang="zh-CN" sz="2300" dirty="0">
                <a:sym typeface="+mn-ea"/>
              </a:rPr>
              <a:t>A set of dimensions for characterizing design tasks which together impose a structure </a:t>
            </a:r>
            <a:r>
              <a:rPr lang="en-US" altLang="zh-CN" sz="2300" b="1" dirty="0">
                <a:sym typeface="+mn-ea"/>
              </a:rPr>
              <a:t>on the space of design tasks</a:t>
            </a:r>
            <a:endParaRPr lang="en-US" altLang="zh-CN" sz="2300" dirty="0">
              <a:sym typeface="+mn-ea"/>
            </a:endParaRPr>
          </a:p>
          <a:p>
            <a:pPr>
              <a:buFont typeface="Arial" panose="020B0604020202020204" pitchFamily="34" charset="0"/>
              <a:buChar char="•"/>
            </a:pPr>
            <a:r>
              <a:rPr lang="en-US" altLang="zh-CN" sz="2300" dirty="0">
                <a:sym typeface="+mn-ea"/>
              </a:rPr>
              <a:t>A set of domain-independent </a:t>
            </a:r>
            <a:r>
              <a:rPr lang="en-US" altLang="zh-CN" sz="2300" b="1" dirty="0">
                <a:sym typeface="+mn-ea"/>
              </a:rPr>
              <a:t>methods for solving design problems</a:t>
            </a:r>
          </a:p>
          <a:p>
            <a:pPr>
              <a:buFont typeface="Arial" panose="020B0604020202020204" pitchFamily="34" charset="0"/>
              <a:buChar char="•"/>
            </a:pPr>
            <a:r>
              <a:rPr lang="en-US" altLang="zh-CN" sz="2300" dirty="0">
                <a:sym typeface="+mn-ea"/>
              </a:rPr>
              <a:t>A mapping that given a design task's characteristics, tells us </a:t>
            </a:r>
            <a:r>
              <a:rPr lang="en-US" altLang="zh-CN" sz="2300" b="1" dirty="0">
                <a:sym typeface="+mn-ea"/>
              </a:rPr>
              <a:t>which principles and methods apply</a:t>
            </a:r>
          </a:p>
        </p:txBody>
      </p:sp>
      <p:pic>
        <p:nvPicPr>
          <p:cNvPr id="4" name="图片 3"/>
          <p:cNvPicPr>
            <a:picLocks noChangeAspect="1"/>
          </p:cNvPicPr>
          <p:nvPr>
            <p:custDataLst>
              <p:tags r:id="rId2"/>
            </p:custDataLst>
          </p:nvPr>
        </p:nvPicPr>
        <p:blipFill>
          <a:blip r:embed="rId5"/>
          <a:stretch>
            <a:fillRect/>
          </a:stretch>
        </p:blipFill>
        <p:spPr>
          <a:xfrm>
            <a:off x="1691640" y="4077335"/>
            <a:ext cx="5676900" cy="2505075"/>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p:txBody>
          <a:bodyPr>
            <a:normAutofit/>
          </a:bodyPr>
          <a:lstStyle/>
          <a:p>
            <a:r>
              <a:rPr lang="zh-CN" altLang="en-US">
                <a:sym typeface="+mn-ea"/>
              </a:rPr>
              <a:t> </a:t>
            </a:r>
            <a:r>
              <a:rPr lang="en-US" altLang="zh-CN">
                <a:sym typeface="+mn-ea"/>
              </a:rPr>
              <a:t>G</a:t>
            </a:r>
            <a:r>
              <a:rPr lang="zh-CN" altLang="en-US">
                <a:sym typeface="+mn-ea"/>
              </a:rPr>
              <a:t>oal of</a:t>
            </a:r>
            <a:r>
              <a:rPr lang="en-US" altLang="zh-CN">
                <a:sym typeface="+mn-ea"/>
              </a:rPr>
              <a:t> R</a:t>
            </a:r>
            <a:r>
              <a:rPr lang="zh-CN" altLang="en-US">
                <a:sym typeface="+mn-ea"/>
              </a:rPr>
              <a:t>esearch on AI</a:t>
            </a:r>
          </a:p>
        </p:txBody>
      </p:sp>
      <p:sp>
        <p:nvSpPr>
          <p:cNvPr id="6" name="内容占位符 2"/>
          <p:cNvSpPr>
            <a:spLocks noGrp="1"/>
          </p:cNvSpPr>
          <p:nvPr>
            <p:custDataLst>
              <p:tags r:id="rId2"/>
            </p:custDataLst>
          </p:nvPr>
        </p:nvSpPr>
        <p:spPr>
          <a:xfrm>
            <a:off x="251460" y="1600200"/>
            <a:ext cx="8549005" cy="45262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altLang="zh-CN" sz="2800" b="1" dirty="0">
                <a:sym typeface="+mn-ea"/>
              </a:rPr>
              <a:t>Refine our understanding</a:t>
            </a:r>
            <a:r>
              <a:rPr lang="en-US" altLang="zh-CN" sz="2800" dirty="0">
                <a:sym typeface="+mn-ea"/>
              </a:rPr>
              <a:t> of the task dimensions that we already know about and discover new dimensions</a:t>
            </a:r>
          </a:p>
          <a:p>
            <a:pPr>
              <a:buFont typeface="Arial" panose="020B0604020202020204" pitchFamily="34" charset="0"/>
              <a:buChar char="•"/>
            </a:pPr>
            <a:r>
              <a:rPr lang="en-US" altLang="zh-CN" sz="2800" dirty="0">
                <a:sym typeface="+mn-ea"/>
              </a:rPr>
              <a:t>Place design tasks along the task dimensions, i.e., for tasks we want to do, </a:t>
            </a:r>
            <a:r>
              <a:rPr lang="en-US" altLang="zh-CN" sz="2800" b="1" dirty="0">
                <a:sym typeface="+mn-ea"/>
              </a:rPr>
              <a:t>determine their characteristics</a:t>
            </a:r>
            <a:endParaRPr lang="en-US" altLang="zh-CN" sz="2800" dirty="0">
              <a:sym typeface="+mn-ea"/>
            </a:endParaRPr>
          </a:p>
          <a:p>
            <a:pPr>
              <a:buFont typeface="Arial" panose="020B0604020202020204" pitchFamily="34" charset="0"/>
              <a:buChar char="•"/>
            </a:pPr>
            <a:r>
              <a:rPr lang="en-US" altLang="zh-CN" sz="2800" dirty="0">
                <a:sym typeface="+mn-ea"/>
              </a:rPr>
              <a:t>Develop </a:t>
            </a:r>
            <a:r>
              <a:rPr lang="en-US" altLang="zh-CN" sz="2800" b="1" dirty="0">
                <a:sym typeface="+mn-ea"/>
              </a:rPr>
              <a:t>new methods</a:t>
            </a:r>
            <a:r>
              <a:rPr lang="en-US" altLang="zh-CN" sz="2800" dirty="0">
                <a:sym typeface="+mn-ea"/>
              </a:rPr>
              <a:t> for solving design problems</a:t>
            </a:r>
          </a:p>
          <a:p>
            <a:pPr>
              <a:buFont typeface="Arial" panose="020B0604020202020204" pitchFamily="34" charset="0"/>
              <a:buChar char="•"/>
            </a:pPr>
            <a:r>
              <a:rPr lang="en-US" altLang="zh-CN" sz="2800" b="1" dirty="0">
                <a:sym typeface="+mn-ea"/>
              </a:rPr>
              <a:t>Learn more about the mapping</a:t>
            </a:r>
            <a:r>
              <a:rPr lang="en-US" altLang="zh-CN" sz="2800" dirty="0">
                <a:sym typeface="+mn-ea"/>
              </a:rPr>
              <a:t> from the task space to solution methods</a:t>
            </a:r>
          </a:p>
          <a:p>
            <a:pPr>
              <a:buFont typeface="Arial" panose="020B0604020202020204" pitchFamily="34" charset="0"/>
              <a:buChar char="•"/>
            </a:pPr>
            <a:endParaRPr lang="en-US" altLang="zh-CN" sz="2800" dirty="0">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Narrow </a:t>
            </a:r>
            <a:r>
              <a:rPr lang="en-US" altLang="zh-CN"/>
              <a:t>Your</a:t>
            </a:r>
            <a:r>
              <a:rPr lang="zh-CN" altLang="en-US"/>
              <a:t> Research Topic</a:t>
            </a:r>
          </a:p>
        </p:txBody>
      </p:sp>
      <p:sp>
        <p:nvSpPr>
          <p:cNvPr id="3" name="内容占位符 2"/>
          <p:cNvSpPr>
            <a:spLocks noGrp="1"/>
          </p:cNvSpPr>
          <p:nvPr>
            <p:ph idx="1"/>
          </p:nvPr>
        </p:nvSpPr>
        <p:spPr/>
        <p:txBody>
          <a:bodyPr>
            <a:normAutofit/>
          </a:bodyPr>
          <a:lstStyle/>
          <a:p>
            <a:r>
              <a:rPr lang="zh-CN" altLang="en-US" b="1" dirty="0"/>
              <a:t>Aspect </a:t>
            </a:r>
            <a:r>
              <a:rPr lang="zh-CN" altLang="en-US" dirty="0"/>
              <a:t>-- choose one </a:t>
            </a:r>
            <a:r>
              <a:rPr lang="zh-CN" altLang="en-US" b="1" dirty="0">
                <a:solidFill>
                  <a:srgbClr val="FF0000"/>
                </a:solidFill>
              </a:rPr>
              <a:t>lens</a:t>
            </a:r>
            <a:r>
              <a:rPr lang="zh-CN" altLang="en-US" dirty="0"/>
              <a:t> through which to view the research problem</a:t>
            </a:r>
            <a:endParaRPr lang="en-US" altLang="zh-CN" dirty="0"/>
          </a:p>
          <a:p>
            <a:r>
              <a:rPr lang="en-US" altLang="zh-CN" b="1" dirty="0"/>
              <a:t>Components </a:t>
            </a:r>
            <a:r>
              <a:rPr lang="en-US" altLang="zh-CN" dirty="0"/>
              <a:t>-- determine if your initial variable of analysis can be broken into smaller parts</a:t>
            </a:r>
          </a:p>
          <a:p>
            <a:r>
              <a:rPr lang="en-US" altLang="zh-CN" b="1" dirty="0"/>
              <a:t>Methodology</a:t>
            </a:r>
            <a:r>
              <a:rPr lang="en-US" altLang="zh-CN" dirty="0"/>
              <a:t> -- the way in which you gather information can reduce the domain of interpretive analysis</a:t>
            </a:r>
          </a:p>
          <a:p>
            <a:endParaRPr lang="en-US" altLang="zh-CN"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1" name="文本框 10"/>
          <p:cNvSpPr txBox="1"/>
          <p:nvPr/>
        </p:nvSpPr>
        <p:spPr>
          <a:xfrm>
            <a:off x="568254" y="202715"/>
            <a:ext cx="8972298" cy="769441"/>
          </a:xfrm>
          <a:prstGeom prst="rect">
            <a:avLst/>
          </a:prstGeom>
          <a:noFill/>
        </p:spPr>
        <p:txBody>
          <a:bodyPr wrap="square">
            <a:spAutoFit/>
          </a:bodyPr>
          <a:lstStyle/>
          <a:p>
            <a:pPr lvl="1"/>
            <a:r>
              <a:rPr lang="en-US" altLang="zh-CN" sz="4400" dirty="0">
                <a:latin typeface="+mj-lt"/>
                <a:ea typeface="+mj-ea"/>
                <a:cs typeface="+mj-cs"/>
              </a:rPr>
              <a:t>Designing </a:t>
            </a:r>
            <a:r>
              <a:rPr lang="en-US" altLang="zh-CN" sz="4400" dirty="0">
                <a:latin typeface="+mj-lt"/>
                <a:ea typeface="+mj-ea"/>
                <a:cs typeface="+mj-cs"/>
                <a:sym typeface="+mn-ea"/>
              </a:rPr>
              <a:t>experiments </a:t>
            </a:r>
            <a:r>
              <a:rPr lang="en-US" altLang="zh-CN" sz="4400" dirty="0">
                <a:latin typeface="+mj-lt"/>
                <a:ea typeface="+mj-ea"/>
                <a:cs typeface="+mj-cs"/>
              </a:rPr>
              <a:t>using AI</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E</a:t>
            </a:r>
            <a:r>
              <a:rPr lang="zh-CN" altLang="en-US"/>
              <a:t>mploy AI for</a:t>
            </a:r>
            <a:r>
              <a:rPr lang="en-US" altLang="zh-CN"/>
              <a:t> Research</a:t>
            </a:r>
          </a:p>
        </p:txBody>
      </p:sp>
      <p:sp>
        <p:nvSpPr>
          <p:cNvPr id="3" name="内容占位符 2"/>
          <p:cNvSpPr>
            <a:spLocks noGrp="1"/>
          </p:cNvSpPr>
          <p:nvPr>
            <p:ph idx="1"/>
          </p:nvPr>
        </p:nvSpPr>
        <p:spPr/>
        <p:txBody>
          <a:bodyPr>
            <a:normAutofit/>
          </a:bodyPr>
          <a:lstStyle/>
          <a:p>
            <a:r>
              <a:rPr lang="en-US" altLang="zh-CN" b="1"/>
              <a:t>G</a:t>
            </a:r>
            <a:r>
              <a:rPr lang="zh-CN" altLang="en-US" b="1"/>
              <a:t>aining insights</a:t>
            </a:r>
            <a:r>
              <a:rPr lang="zh-CN" altLang="en-US"/>
              <a:t> into a phenomenon, event, or area of inquiry</a:t>
            </a:r>
            <a:endParaRPr lang="en-US" altLang="zh-CN"/>
          </a:p>
          <a:p>
            <a:r>
              <a:rPr lang="en-US" altLang="zh-CN"/>
              <a:t>Being exposed to </a:t>
            </a:r>
            <a:r>
              <a:rPr lang="en-US" altLang="zh-CN" b="1"/>
              <a:t>different approaches and perspectives</a:t>
            </a:r>
            <a:r>
              <a:rPr lang="en-US" altLang="zh-CN"/>
              <a:t> within a research area or theoretical context</a:t>
            </a:r>
          </a:p>
          <a:p>
            <a:r>
              <a:rPr lang="en-US" altLang="zh-CN"/>
              <a:t>Having curiosity about </a:t>
            </a:r>
            <a:r>
              <a:rPr lang="en-US" altLang="zh-CN" b="1"/>
              <a:t>a topic piqued</a:t>
            </a:r>
            <a:endParaRPr lang="en-US" altLang="zh-CN"/>
          </a:p>
          <a:p>
            <a:r>
              <a:rPr lang="en-US" altLang="zh-CN" b="1"/>
              <a:t>Facilitating the analysis</a:t>
            </a:r>
            <a:r>
              <a:rPr lang="en-US" altLang="zh-CN"/>
              <a:t> process and the arrival at conclusions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Can AI generate theory?</a:t>
            </a:r>
          </a:p>
        </p:txBody>
      </p:sp>
      <p:pic>
        <p:nvPicPr>
          <p:cNvPr id="4" name="图片 3"/>
          <p:cNvPicPr>
            <a:picLocks noChangeAspect="1"/>
          </p:cNvPicPr>
          <p:nvPr>
            <p:custDataLst>
              <p:tags r:id="rId1"/>
            </p:custDataLst>
          </p:nvPr>
        </p:nvPicPr>
        <p:blipFill>
          <a:blip r:embed="rId4"/>
          <a:stretch>
            <a:fillRect/>
          </a:stretch>
        </p:blipFill>
        <p:spPr>
          <a:xfrm>
            <a:off x="1403350" y="1484630"/>
            <a:ext cx="6353175" cy="4619625"/>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Can AI generate theory?</a:t>
            </a:r>
            <a:endParaRPr lang="zh-CN" altLang="en-US"/>
          </a:p>
        </p:txBody>
      </p:sp>
      <p:sp>
        <p:nvSpPr>
          <p:cNvPr id="3" name="内容占位符 2"/>
          <p:cNvSpPr>
            <a:spLocks noGrp="1"/>
          </p:cNvSpPr>
          <p:nvPr>
            <p:ph idx="1"/>
          </p:nvPr>
        </p:nvSpPr>
        <p:spPr/>
        <p:txBody>
          <a:bodyPr>
            <a:normAutofit fontScale="87500" lnSpcReduction="10000"/>
          </a:bodyPr>
          <a:lstStyle/>
          <a:p>
            <a:r>
              <a:rPr lang="zh-CN" altLang="en-US"/>
              <a:t>AI as a Research Tool:</a:t>
            </a:r>
          </a:p>
          <a:p>
            <a:pPr lvl="1"/>
            <a:r>
              <a:rPr lang="zh-CN" altLang="en-US"/>
              <a:t>Artificial Intelligence (AI) can serve as a powerful resource in research, providing analytical tools that help in </a:t>
            </a:r>
            <a:r>
              <a:rPr lang="zh-CN" altLang="en-US" b="1"/>
              <a:t>data processing</a:t>
            </a:r>
            <a:r>
              <a:rPr lang="zh-CN" altLang="en-US"/>
              <a:t>, </a:t>
            </a:r>
            <a:r>
              <a:rPr lang="zh-CN" altLang="en-US" b="1"/>
              <a:t>pattern recognition</a:t>
            </a:r>
            <a:r>
              <a:rPr lang="zh-CN" altLang="en-US"/>
              <a:t>, and </a:t>
            </a:r>
            <a:r>
              <a:rPr lang="zh-CN" altLang="en-US" b="1"/>
              <a:t>preliminary hypothesis testing</a:t>
            </a:r>
            <a:endParaRPr lang="zh-CN" altLang="en-US"/>
          </a:p>
          <a:p>
            <a:r>
              <a:rPr lang="zh-CN" altLang="en-US"/>
              <a:t>Collaborative Potential:</a:t>
            </a:r>
          </a:p>
          <a:p>
            <a:pPr lvl="1"/>
            <a:r>
              <a:rPr lang="zh-CN" altLang="en-US"/>
              <a:t>The combination of </a:t>
            </a:r>
            <a:r>
              <a:rPr lang="zh-CN" altLang="en-US" b="1"/>
              <a:t>AI tools</a:t>
            </a:r>
            <a:r>
              <a:rPr lang="zh-CN" altLang="en-US"/>
              <a:t> and </a:t>
            </a:r>
            <a:r>
              <a:rPr lang="zh-CN" altLang="en-US" b="1"/>
              <a:t>researcher expertise</a:t>
            </a:r>
            <a:r>
              <a:rPr lang="zh-CN" altLang="en-US"/>
              <a:t> opens up new possibilities for theory development</a:t>
            </a:r>
          </a:p>
          <a:p>
            <a:r>
              <a:rPr lang="zh-CN" altLang="en-US"/>
              <a:t>Risks of Misapplication:</a:t>
            </a:r>
          </a:p>
          <a:p>
            <a:pPr lvl="1"/>
            <a:r>
              <a:rPr lang="zh-CN" altLang="en-US"/>
              <a:t>Without careful direction, AI might lead to</a:t>
            </a:r>
            <a:r>
              <a:rPr lang="zh-CN" altLang="en-US" b="1"/>
              <a:t> superficial or poorly supported conclusions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t>AI towards Theory Building</a:t>
            </a:r>
          </a:p>
        </p:txBody>
      </p:sp>
      <p:pic>
        <p:nvPicPr>
          <p:cNvPr id="5" name="图片 4"/>
          <p:cNvPicPr>
            <a:picLocks noChangeAspect="1"/>
          </p:cNvPicPr>
          <p:nvPr>
            <p:custDataLst>
              <p:tags r:id="rId1"/>
            </p:custDataLst>
          </p:nvPr>
        </p:nvPicPr>
        <p:blipFill>
          <a:blip r:embed="rId5"/>
          <a:stretch>
            <a:fillRect/>
          </a:stretch>
        </p:blipFill>
        <p:spPr>
          <a:xfrm>
            <a:off x="5004435" y="4076065"/>
            <a:ext cx="4010660" cy="2663190"/>
          </a:xfrm>
          <a:prstGeom prst="rect">
            <a:avLst/>
          </a:prstGeom>
        </p:spPr>
      </p:pic>
      <p:sp>
        <p:nvSpPr>
          <p:cNvPr id="6" name="内容占位符 2"/>
          <p:cNvSpPr>
            <a:spLocks noGrp="1"/>
          </p:cNvSpPr>
          <p:nvPr>
            <p:custDataLst>
              <p:tags r:id="rId2"/>
            </p:custDataLst>
          </p:nvPr>
        </p:nvSpPr>
        <p:spPr>
          <a:xfrm>
            <a:off x="457200" y="1341120"/>
            <a:ext cx="8229600" cy="3373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zh-CN" altLang="en-US" sz="2300" dirty="0">
                <a:sym typeface="+mn-ea"/>
              </a:rPr>
              <a:t>"</a:t>
            </a:r>
            <a:r>
              <a:rPr lang="en-US" altLang="zh-CN" sz="2300" dirty="0">
                <a:sym typeface="+mn-ea"/>
              </a:rPr>
              <a:t>I</a:t>
            </a:r>
            <a:r>
              <a:rPr lang="zh-CN" altLang="en-US" sz="2300" dirty="0">
                <a:sym typeface="+mn-ea"/>
              </a:rPr>
              <a:t>nspiration"</a:t>
            </a:r>
            <a:r>
              <a:rPr lang="en-US" altLang="zh-CN" sz="2300" dirty="0">
                <a:sym typeface="+mn-ea"/>
              </a:rPr>
              <a:t>: </a:t>
            </a:r>
            <a:r>
              <a:rPr lang="zh-CN" altLang="en-US" sz="2300" dirty="0">
                <a:sym typeface="+mn-ea"/>
              </a:rPr>
              <a:t>researchers can use AI to better </a:t>
            </a:r>
            <a:r>
              <a:rPr lang="zh-CN" altLang="en-US" sz="2300" b="1" dirty="0">
                <a:sym typeface="+mn-ea"/>
              </a:rPr>
              <a:t>comprehend intricate systems</a:t>
            </a:r>
            <a:r>
              <a:rPr lang="zh-CN" altLang="en-US" sz="2300" dirty="0">
                <a:sym typeface="+mn-ea"/>
              </a:rPr>
              <a:t> and </a:t>
            </a:r>
            <a:r>
              <a:rPr lang="zh-CN" altLang="en-US" sz="2300" b="1" dirty="0">
                <a:sym typeface="+mn-ea"/>
              </a:rPr>
              <a:t>discover the interrelationships</a:t>
            </a:r>
            <a:r>
              <a:rPr lang="zh-CN" altLang="en-US" sz="2300" dirty="0">
                <a:sym typeface="+mn-ea"/>
              </a:rPr>
              <a:t> between disparate datasets</a:t>
            </a:r>
            <a:endParaRPr lang="en-US" altLang="zh-CN" sz="2300" dirty="0">
              <a:sym typeface="+mn-ea"/>
            </a:endParaRPr>
          </a:p>
          <a:p>
            <a:pPr>
              <a:buFont typeface="Arial" panose="020B0604020202020204" pitchFamily="34" charset="0"/>
              <a:buChar char="•"/>
            </a:pPr>
            <a:r>
              <a:rPr lang="zh-CN" altLang="en-US" sz="2300" dirty="0">
                <a:sym typeface="+mn-ea"/>
              </a:rPr>
              <a:t>"</a:t>
            </a:r>
            <a:r>
              <a:rPr lang="en-US" altLang="zh-CN" sz="2300" dirty="0">
                <a:sym typeface="+mn-ea"/>
              </a:rPr>
              <a:t>T</a:t>
            </a:r>
            <a:r>
              <a:rPr lang="zh-CN" altLang="en-US" sz="2300" dirty="0">
                <a:sym typeface="+mn-ea"/>
              </a:rPr>
              <a:t>echnical and practical support"</a:t>
            </a:r>
            <a:r>
              <a:rPr lang="en-US" altLang="zh-CN" sz="2300" dirty="0">
                <a:sym typeface="+mn-ea"/>
              </a:rPr>
              <a:t>: </a:t>
            </a:r>
            <a:r>
              <a:rPr lang="zh-CN" altLang="en-US" sz="2300" dirty="0">
                <a:sym typeface="+mn-ea"/>
              </a:rPr>
              <a:t>AI can </a:t>
            </a:r>
            <a:r>
              <a:rPr lang="en-US" altLang="zh-CN" sz="2300" dirty="0">
                <a:sym typeface="+mn-ea"/>
              </a:rPr>
              <a:t>help</a:t>
            </a:r>
            <a:r>
              <a:rPr lang="zh-CN" altLang="en-US" sz="2300" dirty="0">
                <a:sym typeface="+mn-ea"/>
              </a:rPr>
              <a:t> researchers</a:t>
            </a:r>
            <a:r>
              <a:rPr lang="en-US" altLang="zh-CN" sz="2300" dirty="0">
                <a:sym typeface="+mn-ea"/>
              </a:rPr>
              <a:t> </a:t>
            </a:r>
            <a:r>
              <a:rPr lang="zh-CN" altLang="en-US" sz="2300" b="1" dirty="0">
                <a:sym typeface="+mn-ea"/>
              </a:rPr>
              <a:t>generate research questions</a:t>
            </a:r>
            <a:r>
              <a:rPr lang="en-US" altLang="zh-CN" sz="2300" b="1" dirty="0">
                <a:sym typeface="+mn-ea"/>
              </a:rPr>
              <a:t> </a:t>
            </a:r>
            <a:r>
              <a:rPr lang="en-US" altLang="zh-CN" sz="2300" dirty="0">
                <a:sym typeface="+mn-ea"/>
              </a:rPr>
              <a:t>and </a:t>
            </a:r>
            <a:r>
              <a:rPr lang="en-US" altLang="zh-CN" sz="2300" b="1" dirty="0">
                <a:sym typeface="+mn-ea"/>
              </a:rPr>
              <a:t>propositions</a:t>
            </a:r>
            <a:r>
              <a:rPr lang="en-US" altLang="zh-CN" sz="2300" dirty="0">
                <a:sym typeface="+mn-ea"/>
              </a:rPr>
              <a:t> in qualitative research</a:t>
            </a:r>
          </a:p>
          <a:p>
            <a:pPr>
              <a:buFont typeface="Arial" panose="020B0604020202020204" pitchFamily="34" charset="0"/>
              <a:buChar char="•"/>
            </a:pPr>
            <a:r>
              <a:rPr lang="zh-CN" altLang="en-US" sz="2300" dirty="0">
                <a:sym typeface="+mn-ea"/>
              </a:rPr>
              <a:t>"</a:t>
            </a:r>
            <a:r>
              <a:rPr lang="en-US" altLang="zh-CN" sz="2300" dirty="0">
                <a:sym typeface="+mn-ea"/>
              </a:rPr>
              <a:t>P</a:t>
            </a:r>
            <a:r>
              <a:rPr lang="zh-CN" altLang="en-US" sz="2300" dirty="0">
                <a:sym typeface="+mn-ea"/>
              </a:rPr>
              <a:t>roviding insights"</a:t>
            </a:r>
            <a:r>
              <a:rPr lang="en-US" altLang="zh-CN" sz="2300" dirty="0">
                <a:sym typeface="+mn-ea"/>
              </a:rPr>
              <a:t>: </a:t>
            </a:r>
            <a:r>
              <a:rPr lang="zh-CN" altLang="en-US" sz="2300" dirty="0">
                <a:sym typeface="+mn-ea"/>
              </a:rPr>
              <a:t>AI can </a:t>
            </a:r>
            <a:r>
              <a:rPr lang="en-US" altLang="zh-CN" sz="2300" dirty="0">
                <a:sym typeface="+mn-ea"/>
              </a:rPr>
              <a:t>help</a:t>
            </a:r>
            <a:r>
              <a:rPr lang="zh-CN" altLang="en-US" sz="2300" dirty="0">
                <a:sym typeface="+mn-ea"/>
              </a:rPr>
              <a:t> researchers</a:t>
            </a:r>
            <a:r>
              <a:rPr lang="en-US" altLang="zh-CN" sz="2300" dirty="0">
                <a:sym typeface="+mn-ea"/>
              </a:rPr>
              <a:t> </a:t>
            </a:r>
            <a:r>
              <a:rPr sz="2300" b="1" dirty="0">
                <a:sym typeface="+mn-ea"/>
              </a:rPr>
              <a:t>test theoretical predictions</a:t>
            </a:r>
            <a:r>
              <a:rPr sz="2300" dirty="0">
                <a:sym typeface="+mn-ea"/>
              </a:rPr>
              <a:t> against empirical data</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ank You For Listening Clipart – 101 Clip Art">
            <a:extLst>
              <a:ext uri="{FF2B5EF4-FFF2-40B4-BE49-F238E27FC236}">
                <a16:creationId xmlns:a16="http://schemas.microsoft.com/office/drawing/2014/main" id="{408860DB-AE1C-3A2D-63D1-ED31DC8B19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350"/>
          <a:stretch/>
        </p:blipFill>
        <p:spPr bwMode="auto">
          <a:xfrm>
            <a:off x="2286000" y="1966528"/>
            <a:ext cx="4572000"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84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Broaden </a:t>
            </a:r>
            <a:r>
              <a:rPr lang="en-US" altLang="zh-CN"/>
              <a:t>Your</a:t>
            </a:r>
            <a:r>
              <a:rPr lang="zh-CN" altLang="en-US"/>
              <a:t> Research Topic</a:t>
            </a:r>
          </a:p>
        </p:txBody>
      </p:sp>
      <p:sp>
        <p:nvSpPr>
          <p:cNvPr id="3" name="内容占位符 2"/>
          <p:cNvSpPr>
            <a:spLocks noGrp="1"/>
          </p:cNvSpPr>
          <p:nvPr>
            <p:ph idx="1"/>
          </p:nvPr>
        </p:nvSpPr>
        <p:spPr/>
        <p:txBody>
          <a:bodyPr/>
          <a:lstStyle/>
          <a:p>
            <a:r>
              <a:rPr lang="zh-CN" altLang="en-US" dirty="0"/>
              <a:t>You can't find enough information and what you do find is </a:t>
            </a:r>
            <a:r>
              <a:rPr lang="zh-CN" altLang="en-US" b="1" dirty="0"/>
              <a:t>tangential</a:t>
            </a:r>
            <a:r>
              <a:rPr lang="zh-CN" altLang="en-US" dirty="0"/>
              <a:t> or irrelevant</a:t>
            </a:r>
          </a:p>
          <a:p>
            <a:r>
              <a:rPr lang="zh-CN" altLang="en-US" dirty="0"/>
              <a:t>You find information that is so </a:t>
            </a:r>
            <a:r>
              <a:rPr lang="zh-CN" altLang="en-US" b="1" dirty="0">
                <a:solidFill>
                  <a:srgbClr val="FF0000"/>
                </a:solidFill>
              </a:rPr>
              <a:t>specific</a:t>
            </a:r>
            <a:r>
              <a:rPr lang="zh-CN" altLang="en-US" dirty="0"/>
              <a:t> that it can't lead to any significant conclusions</a:t>
            </a:r>
          </a:p>
          <a:p>
            <a:r>
              <a:rPr lang="zh-CN" altLang="en-US" dirty="0"/>
              <a:t>Your sources cover so </a:t>
            </a:r>
            <a:r>
              <a:rPr lang="zh-CN" altLang="en-US" b="1" dirty="0"/>
              <a:t>few ideas </a:t>
            </a:r>
            <a:r>
              <a:rPr lang="zh-CN" altLang="en-US" dirty="0"/>
              <a:t>that you can't expand them into a significant paper</a:t>
            </a:r>
          </a:p>
          <a:p>
            <a:r>
              <a:rPr lang="zh-CN" altLang="en-US" dirty="0"/>
              <a:t>The </a:t>
            </a:r>
            <a:r>
              <a:rPr lang="zh-CN" altLang="en-US" b="1" dirty="0"/>
              <a:t>significance</a:t>
            </a:r>
            <a:r>
              <a:rPr lang="zh-CN" altLang="en-US" dirty="0"/>
              <a:t> of the research problem is limited to only a very small, unique </a:t>
            </a:r>
            <a:r>
              <a:rPr lang="en-US" altLang="zh-CN" dirty="0"/>
              <a:t>area</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6203032" cy="1143000"/>
          </a:xfrm>
        </p:spPr>
        <p:txBody>
          <a:bodyPr/>
          <a:lstStyle/>
          <a:p>
            <a:r>
              <a:rPr lang="zh-CN" altLang="en-US" dirty="0">
                <a:sym typeface="+mn-ea"/>
              </a:rPr>
              <a:t>If you lack ideas</a:t>
            </a:r>
            <a:r>
              <a:rPr lang="en-US" altLang="zh-CN" dirty="0">
                <a:sym typeface="+mn-ea"/>
              </a:rPr>
              <a:t>...</a:t>
            </a:r>
          </a:p>
        </p:txBody>
      </p:sp>
      <p:sp>
        <p:nvSpPr>
          <p:cNvPr id="5" name="内容占位符 2"/>
          <p:cNvSpPr>
            <a:spLocks noGrp="1"/>
          </p:cNvSpPr>
          <p:nvPr>
            <p:custDataLst>
              <p:tags r:id="rId1"/>
            </p:custDataLst>
          </p:nvPr>
        </p:nvSpPr>
        <p:spPr>
          <a:xfrm>
            <a:off x="457200" y="1600200"/>
            <a:ext cx="8229600" cy="49831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altLang="zh-CN" sz="2300" dirty="0">
                <a:sym typeface="+mn-ea"/>
              </a:rPr>
              <a:t>Review your </a:t>
            </a:r>
            <a:r>
              <a:rPr lang="en-US" altLang="zh-CN" sz="2300" b="1" dirty="0">
                <a:sym typeface="+mn-ea"/>
              </a:rPr>
              <a:t>course readings</a:t>
            </a:r>
            <a:r>
              <a:rPr lang="en-US" altLang="zh-CN" sz="2300" dirty="0">
                <a:sym typeface="+mn-ea"/>
              </a:rPr>
              <a:t>, particularly the suggested readings, for topic ideas</a:t>
            </a:r>
          </a:p>
          <a:p>
            <a:pPr>
              <a:buFont typeface="Arial" panose="020B0604020202020204" pitchFamily="34" charset="0"/>
              <a:buChar char="•"/>
            </a:pPr>
            <a:r>
              <a:rPr lang="en-US" altLang="zh-CN" sz="2300" dirty="0">
                <a:sym typeface="+mn-ea"/>
              </a:rPr>
              <a:t>Search the </a:t>
            </a:r>
            <a:r>
              <a:rPr lang="en-US" altLang="zh-CN" sz="2300" b="1" dirty="0">
                <a:solidFill>
                  <a:srgbClr val="FF0000"/>
                </a:solidFill>
                <a:sym typeface="+mn-ea"/>
              </a:rPr>
              <a:t>Beihang Libraries Catalog</a:t>
            </a:r>
            <a:r>
              <a:rPr lang="en-US" altLang="zh-CN" sz="2300" dirty="0">
                <a:solidFill>
                  <a:srgbClr val="FF0000"/>
                </a:solidFill>
                <a:sym typeface="+mn-ea"/>
              </a:rPr>
              <a:t> </a:t>
            </a:r>
            <a:r>
              <a:rPr lang="en-US" altLang="zh-CN" sz="2300" dirty="0">
                <a:sym typeface="+mn-ea"/>
              </a:rPr>
              <a:t>for a recently published book and more specialized works related to the discipline area of the course</a:t>
            </a:r>
          </a:p>
          <a:p>
            <a:pPr>
              <a:buFont typeface="Arial" panose="020B0604020202020204" pitchFamily="34" charset="0"/>
              <a:buChar char="•"/>
            </a:pPr>
            <a:r>
              <a:rPr lang="en-US" altLang="zh-CN" sz="2300" dirty="0">
                <a:sym typeface="+mn-ea"/>
              </a:rPr>
              <a:t>Browse through some </a:t>
            </a:r>
            <a:r>
              <a:rPr lang="en-US" altLang="zh-CN" sz="2300" b="1" dirty="0">
                <a:sym typeface="+mn-ea"/>
              </a:rPr>
              <a:t>current scholarly journals</a:t>
            </a:r>
            <a:r>
              <a:rPr lang="en-US" altLang="zh-CN" sz="2300" dirty="0">
                <a:sym typeface="+mn-ea"/>
              </a:rPr>
              <a:t> in your subject discipline. Even if most of the articles are not relevant, you can </a:t>
            </a:r>
            <a:r>
              <a:rPr lang="en-US" altLang="zh-CN" sz="2300" b="1" dirty="0">
                <a:sym typeface="+mn-ea"/>
              </a:rPr>
              <a:t>skim through the contents</a:t>
            </a:r>
            <a:r>
              <a:rPr lang="en-US" altLang="zh-CN" sz="2300" dirty="0">
                <a:sym typeface="+mn-ea"/>
              </a:rPr>
              <a:t> quickly</a:t>
            </a:r>
          </a:p>
          <a:p>
            <a:pPr>
              <a:buFont typeface="Arial" panose="020B0604020202020204" pitchFamily="34" charset="0"/>
              <a:buChar char="•"/>
            </a:pPr>
            <a:r>
              <a:rPr lang="en-US" altLang="zh-CN" sz="2300" dirty="0">
                <a:sym typeface="+mn-ea"/>
              </a:rPr>
              <a:t>Think about </a:t>
            </a:r>
            <a:r>
              <a:rPr lang="en-US" altLang="zh-CN" sz="2300" b="1" dirty="0">
                <a:sym typeface="+mn-ea"/>
              </a:rPr>
              <a:t>essays</a:t>
            </a:r>
            <a:r>
              <a:rPr lang="en-US" altLang="zh-CN" sz="2300" dirty="0">
                <a:sym typeface="+mn-ea"/>
              </a:rPr>
              <a:t> you have written for other courses you have taken or </a:t>
            </a:r>
            <a:r>
              <a:rPr lang="en-US" altLang="zh-CN" sz="2300" b="1" dirty="0">
                <a:sym typeface="+mn-ea"/>
              </a:rPr>
              <a:t>academic lectures</a:t>
            </a:r>
            <a:r>
              <a:rPr lang="en-US" altLang="zh-CN" sz="2300" dirty="0">
                <a:sym typeface="+mn-ea"/>
              </a:rPr>
              <a:t> </a:t>
            </a:r>
            <a:r>
              <a:rPr lang="en-US" altLang="zh-CN" sz="2300" b="1" dirty="0">
                <a:sym typeface="+mn-ea"/>
              </a:rPr>
              <a:t>and programs</a:t>
            </a:r>
            <a:r>
              <a:rPr lang="en-US" altLang="zh-CN" sz="2300" dirty="0">
                <a:sym typeface="+mn-ea"/>
              </a:rPr>
              <a:t> you have attended outside of class</a:t>
            </a:r>
          </a:p>
          <a:p>
            <a:pPr>
              <a:buFont typeface="Arial" panose="020B0604020202020204" pitchFamily="34" charset="0"/>
              <a:buChar char="•"/>
            </a:pPr>
            <a:r>
              <a:rPr lang="en-US" altLang="zh-CN" sz="2300" dirty="0">
                <a:sym typeface="+mn-ea"/>
              </a:rPr>
              <a:t>Search </a:t>
            </a:r>
            <a:r>
              <a:rPr lang="en-US" altLang="zh-CN" sz="2300" b="1" dirty="0">
                <a:sym typeface="+mn-ea"/>
              </a:rPr>
              <a:t>online news or media sources</a:t>
            </a:r>
            <a:r>
              <a:rPr lang="en-US" altLang="zh-CN" sz="2300" dirty="0">
                <a:sym typeface="+mn-ea"/>
              </a:rPr>
              <a:t> to see if your idea has been covered by the media</a:t>
            </a:r>
          </a:p>
        </p:txBody>
      </p:sp>
      <p:pic>
        <p:nvPicPr>
          <p:cNvPr id="3" name="图片 2"/>
          <p:cNvPicPr>
            <a:picLocks noChangeAspect="1"/>
          </p:cNvPicPr>
          <p:nvPr/>
        </p:nvPicPr>
        <p:blipFill>
          <a:blip r:embed="rId4"/>
          <a:stretch>
            <a:fillRect/>
          </a:stretch>
        </p:blipFill>
        <p:spPr>
          <a:xfrm>
            <a:off x="6841976" y="59499"/>
            <a:ext cx="2302024" cy="14732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a:sym typeface="+mn-ea"/>
              </a:rPr>
              <a:t>Especially when you lack ideas in the AI field...</a:t>
            </a:r>
          </a:p>
        </p:txBody>
      </p:sp>
      <p:sp>
        <p:nvSpPr>
          <p:cNvPr id="5" name="内容占位符 2"/>
          <p:cNvSpPr>
            <a:spLocks noGrp="1"/>
          </p:cNvSpPr>
          <p:nvPr>
            <p:custDataLst>
              <p:tags r:id="rId1"/>
            </p:custDataLst>
          </p:nvPr>
        </p:nvSpPr>
        <p:spPr>
          <a:xfrm>
            <a:off x="683568" y="1417638"/>
            <a:ext cx="7920880" cy="4583589"/>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altLang="zh-CN" sz="2400" b="1" dirty="0">
                <a:sym typeface="+mn-ea"/>
              </a:rPr>
              <a:t>Explore</a:t>
            </a:r>
            <a:r>
              <a:rPr lang="en-US" altLang="zh-CN" sz="2400" dirty="0">
                <a:sym typeface="+mn-ea"/>
              </a:rPr>
              <a:t> </a:t>
            </a:r>
            <a:r>
              <a:rPr lang="en-US" altLang="zh-CN" sz="2400" b="1" dirty="0">
                <a:sym typeface="+mn-ea"/>
              </a:rPr>
              <a:t>open-source projects</a:t>
            </a:r>
            <a:r>
              <a:rPr lang="en-US" altLang="zh-CN" sz="2400" dirty="0">
                <a:sym typeface="+mn-ea"/>
              </a:rPr>
              <a:t>: Browse </a:t>
            </a:r>
            <a:r>
              <a:rPr lang="en-US" altLang="zh-CN" sz="2400" dirty="0">
                <a:solidFill>
                  <a:srgbClr val="FF0000"/>
                </a:solidFill>
                <a:sym typeface="+mn-ea"/>
              </a:rPr>
              <a:t>GitHub AI projects </a:t>
            </a:r>
            <a:r>
              <a:rPr lang="en-US" altLang="zh-CN" sz="2400" dirty="0">
                <a:sym typeface="+mn-ea"/>
              </a:rPr>
              <a:t>to see what others are working on and identify areas for improvement or expansion.</a:t>
            </a:r>
          </a:p>
          <a:p>
            <a:pPr>
              <a:buFont typeface="Arial" panose="020B0604020202020204" pitchFamily="34" charset="0"/>
              <a:buChar char="•"/>
            </a:pPr>
            <a:r>
              <a:rPr lang="en-US" altLang="zh-CN" sz="2400" b="1" dirty="0">
                <a:sym typeface="+mn-ea"/>
              </a:rPr>
              <a:t>Attend</a:t>
            </a:r>
            <a:r>
              <a:rPr lang="en-US" altLang="zh-CN" sz="2400" dirty="0">
                <a:sym typeface="+mn-ea"/>
              </a:rPr>
              <a:t> </a:t>
            </a:r>
            <a:r>
              <a:rPr lang="en-US" altLang="zh-CN" sz="2400" b="1" dirty="0">
                <a:sym typeface="+mn-ea"/>
              </a:rPr>
              <a:t>AI workshops or conferences</a:t>
            </a:r>
            <a:r>
              <a:rPr lang="en-US" altLang="zh-CN" sz="2400" dirty="0">
                <a:sym typeface="+mn-ea"/>
              </a:rPr>
              <a:t>: Join AI talks, workshops, or hackathons to learn about the latest trends and research, and spark new ideas.</a:t>
            </a:r>
          </a:p>
          <a:p>
            <a:pPr>
              <a:buFont typeface="Arial" panose="020B0604020202020204" pitchFamily="34" charset="0"/>
              <a:buChar char="•"/>
            </a:pPr>
            <a:r>
              <a:rPr lang="en-US" altLang="zh-CN" sz="2400" b="1" dirty="0">
                <a:sym typeface="+mn-ea"/>
              </a:rPr>
              <a:t>Following cutting-edge research groups in your field</a:t>
            </a:r>
            <a:r>
              <a:rPr lang="en-US" altLang="zh-CN" sz="2400" dirty="0">
                <a:sym typeface="+mn-ea"/>
              </a:rPr>
              <a:t> is a great way to stay informed on the latest advancements and challenges. It can help identify unresolved issues and inspire new directions for your own work.</a:t>
            </a:r>
          </a:p>
          <a:p>
            <a:pPr>
              <a:buFont typeface="Arial" panose="020B0604020202020204" pitchFamily="34" charset="0"/>
              <a:buChar char="•"/>
            </a:pPr>
            <a:r>
              <a:rPr lang="en-US" altLang="zh-CN" sz="2400" b="1" dirty="0">
                <a:sym typeface="+mn-ea"/>
              </a:rPr>
              <a:t>Cross-disciplinary integration</a:t>
            </a:r>
            <a:r>
              <a:rPr lang="en-US" altLang="zh-CN" sz="2400" dirty="0">
                <a:sym typeface="+mn-ea"/>
              </a:rPr>
              <a:t>: Combine knowledge from other fields with AI to creatively address cross-disciplinary problems, leading to new research topics.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51520" y="332656"/>
            <a:ext cx="6660232" cy="1143000"/>
          </a:xfrm>
        </p:spPr>
        <p:txBody>
          <a:bodyPr>
            <a:normAutofit/>
          </a:bodyPr>
          <a:lstStyle/>
          <a:p>
            <a:r>
              <a:rPr lang="en-US" altLang="zh-CN" b="1" dirty="0">
                <a:sym typeface="+mn-ea"/>
              </a:rPr>
              <a:t>Brain inspired AI research</a:t>
            </a:r>
          </a:p>
        </p:txBody>
      </p:sp>
      <p:sp>
        <p:nvSpPr>
          <p:cNvPr id="5" name="内容占位符 2"/>
          <p:cNvSpPr>
            <a:spLocks noGrp="1"/>
          </p:cNvSpPr>
          <p:nvPr>
            <p:custDataLst>
              <p:tags r:id="rId1"/>
            </p:custDataLst>
          </p:nvPr>
        </p:nvSpPr>
        <p:spPr>
          <a:xfrm>
            <a:off x="341784" y="1556793"/>
            <a:ext cx="8460432" cy="1296143"/>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sym typeface="+mn-ea"/>
              </a:rPr>
              <a:t>Convolutional Neural Networks </a:t>
            </a:r>
            <a:r>
              <a:rPr kumimoji="0" lang="en-US" altLang="zh-CN" sz="2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use the concept of local receptive fields, similar to how neurons in the visual cortex focus on small regions of input data. This helps them effectively extract local features.</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rcRect l="23913" r="13044"/>
          <a:stretch>
            <a:fillRect/>
          </a:stretch>
        </p:blipFill>
        <p:spPr>
          <a:xfrm>
            <a:off x="7055768" y="-12442"/>
            <a:ext cx="2088232" cy="1569234"/>
          </a:xfrm>
          <a:prstGeom prst="rect">
            <a:avLst/>
          </a:prstGeom>
        </p:spPr>
      </p:pic>
      <p:pic>
        <p:nvPicPr>
          <p:cNvPr id="6" name="图片 5">
            <a:extLst>
              <a:ext uri="{FF2B5EF4-FFF2-40B4-BE49-F238E27FC236}">
                <a16:creationId xmlns:a16="http://schemas.microsoft.com/office/drawing/2014/main" id="{B38CC9DB-29C9-43E1-BD39-E53A362A3CCB}"/>
              </a:ext>
            </a:extLst>
          </p:cNvPr>
          <p:cNvPicPr>
            <a:picLocks noChangeAspect="1"/>
          </p:cNvPicPr>
          <p:nvPr/>
        </p:nvPicPr>
        <p:blipFill>
          <a:blip r:embed="rId5"/>
          <a:stretch>
            <a:fillRect/>
          </a:stretch>
        </p:blipFill>
        <p:spPr>
          <a:xfrm>
            <a:off x="899592" y="3138528"/>
            <a:ext cx="7344816" cy="35683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1BDD9F-8EAD-4C20-A289-624A00AD859B}"/>
              </a:ext>
            </a:extLst>
          </p:cNvPr>
          <p:cNvSpPr>
            <a:spLocks noGrp="1"/>
          </p:cNvSpPr>
          <p:nvPr>
            <p:ph type="title"/>
          </p:nvPr>
        </p:nvSpPr>
        <p:spPr>
          <a:xfrm>
            <a:off x="457200" y="116632"/>
            <a:ext cx="8229600" cy="706090"/>
          </a:xfrm>
        </p:spPr>
        <p:txBody>
          <a:bodyPr>
            <a:normAutofit fontScale="90000"/>
          </a:bodyPr>
          <a:lstStyle/>
          <a:p>
            <a:r>
              <a:rPr lang="en-US" altLang="zh-CN" b="1" dirty="0">
                <a:sym typeface="+mn-ea"/>
              </a:rPr>
              <a:t>Brain inspired AI research</a:t>
            </a:r>
            <a:endParaRPr lang="zh-CN" altLang="en-US" dirty="0"/>
          </a:p>
        </p:txBody>
      </p:sp>
      <p:pic>
        <p:nvPicPr>
          <p:cNvPr id="4" name="内容占位符 3">
            <a:extLst>
              <a:ext uri="{FF2B5EF4-FFF2-40B4-BE49-F238E27FC236}">
                <a16:creationId xmlns:a16="http://schemas.microsoft.com/office/drawing/2014/main" id="{E5EE5147-6674-462D-A2FC-A2251E103392}"/>
              </a:ext>
            </a:extLst>
          </p:cNvPr>
          <p:cNvPicPr>
            <a:picLocks noGrp="1" noChangeAspect="1"/>
          </p:cNvPicPr>
          <p:nvPr>
            <p:ph idx="1"/>
          </p:nvPr>
        </p:nvPicPr>
        <p:blipFill>
          <a:blip r:embed="rId2"/>
          <a:stretch>
            <a:fillRect/>
          </a:stretch>
        </p:blipFill>
        <p:spPr>
          <a:xfrm>
            <a:off x="2051720" y="980728"/>
            <a:ext cx="4614826" cy="3129211"/>
          </a:xfrm>
          <a:prstGeom prst="rect">
            <a:avLst/>
          </a:prstGeom>
        </p:spPr>
      </p:pic>
      <p:pic>
        <p:nvPicPr>
          <p:cNvPr id="5" name="图片 4">
            <a:extLst>
              <a:ext uri="{FF2B5EF4-FFF2-40B4-BE49-F238E27FC236}">
                <a16:creationId xmlns:a16="http://schemas.microsoft.com/office/drawing/2014/main" id="{A3E558ED-5A65-43B1-8892-7CDC40CE776B}"/>
              </a:ext>
            </a:extLst>
          </p:cNvPr>
          <p:cNvPicPr>
            <a:picLocks noChangeAspect="1"/>
          </p:cNvPicPr>
          <p:nvPr/>
        </p:nvPicPr>
        <p:blipFill>
          <a:blip r:embed="rId3"/>
          <a:stretch>
            <a:fillRect/>
          </a:stretch>
        </p:blipFill>
        <p:spPr>
          <a:xfrm>
            <a:off x="1979712" y="4365104"/>
            <a:ext cx="5616387" cy="2128451"/>
          </a:xfrm>
          <a:prstGeom prst="rect">
            <a:avLst/>
          </a:prstGeom>
        </p:spPr>
      </p:pic>
    </p:spTree>
    <p:extLst>
      <p:ext uri="{BB962C8B-B14F-4D97-AF65-F5344CB8AC3E}">
        <p14:creationId xmlns:p14="http://schemas.microsoft.com/office/powerpoint/2010/main" val="2482271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lstStyle/>
          <a:p>
            <a:r>
              <a:rPr lang="en-US" altLang="zh-CN" dirty="0"/>
              <a:t>Cycles in writing and publication</a:t>
            </a:r>
            <a:endParaRPr lang="zh-CN" altLang="en-US" dirty="0"/>
          </a:p>
        </p:txBody>
      </p:sp>
      <p:sp>
        <p:nvSpPr>
          <p:cNvPr id="3" name="内容占位符 2"/>
          <p:cNvSpPr>
            <a:spLocks noGrp="1"/>
          </p:cNvSpPr>
          <p:nvPr>
            <p:ph idx="1"/>
          </p:nvPr>
        </p:nvSpPr>
        <p:spPr>
          <a:xfrm>
            <a:off x="395536" y="1412776"/>
            <a:ext cx="8291264" cy="4713387"/>
          </a:xfrm>
        </p:spPr>
        <p:txBody>
          <a:bodyPr/>
          <a:lstStyle/>
          <a:p>
            <a:r>
              <a:rPr lang="en-US" altLang="zh-CN" b="1" dirty="0"/>
              <a:t>Doing research</a:t>
            </a:r>
          </a:p>
          <a:p>
            <a:pPr lvl="1"/>
            <a:r>
              <a:rPr lang="en-US" altLang="zh-CN" dirty="0"/>
              <a:t>Shaping a research projects</a:t>
            </a:r>
          </a:p>
          <a:p>
            <a:pPr lvl="1"/>
            <a:r>
              <a:rPr lang="en-US" altLang="zh-CN" dirty="0"/>
              <a:t>Finding and reading literature</a:t>
            </a:r>
          </a:p>
          <a:p>
            <a:pPr lvl="1"/>
            <a:r>
              <a:rPr lang="en-US" altLang="zh-CN" dirty="0"/>
              <a:t>Research planning</a:t>
            </a:r>
          </a:p>
          <a:p>
            <a:pPr lvl="1"/>
            <a:r>
              <a:rPr lang="en-US" altLang="zh-CN" dirty="0"/>
              <a:t>Hypotheses</a:t>
            </a:r>
          </a:p>
          <a:p>
            <a:pPr lvl="1"/>
            <a:r>
              <a:rPr lang="en-US" altLang="zh-CN" dirty="0"/>
              <a:t>Evidence</a:t>
            </a:r>
          </a:p>
          <a:p>
            <a:r>
              <a:rPr lang="en-US" altLang="zh-CN" b="1" dirty="0"/>
              <a:t>Experiment</a:t>
            </a:r>
          </a:p>
          <a:p>
            <a:r>
              <a:rPr lang="en-US" altLang="zh-CN" b="1" dirty="0"/>
              <a:t>Writing</a:t>
            </a:r>
            <a:endParaRPr lang="zh-CN" altLang="en-US" b="1" dirty="0"/>
          </a:p>
          <a:p>
            <a:endParaRPr lang="zh-CN" alt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0895B3-E3B7-4194-BDF2-8FEECEC4E44C}"/>
              </a:ext>
            </a:extLst>
          </p:cNvPr>
          <p:cNvSpPr>
            <a:spLocks noGrp="1"/>
          </p:cNvSpPr>
          <p:nvPr>
            <p:ph type="title"/>
          </p:nvPr>
        </p:nvSpPr>
        <p:spPr>
          <a:xfrm>
            <a:off x="457200" y="116632"/>
            <a:ext cx="8229600" cy="504056"/>
          </a:xfrm>
        </p:spPr>
        <p:txBody>
          <a:bodyPr>
            <a:normAutofit fontScale="90000"/>
          </a:bodyPr>
          <a:lstStyle/>
          <a:p>
            <a:r>
              <a:rPr lang="en-US" altLang="zh-CN" b="1" dirty="0">
                <a:sym typeface="+mn-ea"/>
              </a:rPr>
              <a:t>Brain inspired AI research</a:t>
            </a:r>
            <a:endParaRPr lang="zh-CN" altLang="en-US" dirty="0"/>
          </a:p>
        </p:txBody>
      </p:sp>
      <p:sp>
        <p:nvSpPr>
          <p:cNvPr id="3" name="内容占位符 2">
            <a:extLst>
              <a:ext uri="{FF2B5EF4-FFF2-40B4-BE49-F238E27FC236}">
                <a16:creationId xmlns:a16="http://schemas.microsoft.com/office/drawing/2014/main" id="{25AD6CA3-3200-424B-A198-C2F9F2978DB7}"/>
              </a:ext>
            </a:extLst>
          </p:cNvPr>
          <p:cNvSpPr>
            <a:spLocks noGrp="1"/>
          </p:cNvSpPr>
          <p:nvPr>
            <p:ph idx="1"/>
          </p:nvPr>
        </p:nvSpPr>
        <p:spPr>
          <a:xfrm>
            <a:off x="457200" y="764704"/>
            <a:ext cx="8229600" cy="3268960"/>
          </a:xfrm>
        </p:spPr>
        <p:txBody>
          <a:bodyPr/>
          <a:lstStyle/>
          <a:p>
            <a:r>
              <a:rPr lang="en-US" altLang="zh-CN" b="1" dirty="0">
                <a:solidFill>
                  <a:prstClr val="black"/>
                </a:solidFill>
                <a:sym typeface="+mn-ea"/>
              </a:rPr>
              <a:t>Attention mechanism</a:t>
            </a:r>
            <a:r>
              <a:rPr lang="en-US" altLang="zh-CN" dirty="0">
                <a:solidFill>
                  <a:prstClr val="black"/>
                </a:solidFill>
                <a:sym typeface="+mn-ea"/>
              </a:rPr>
              <a:t>: The attention mechanism enhances a model‘s ability to process information in a way that mirrors some aspects of human attention, like </a:t>
            </a:r>
            <a:r>
              <a:rPr lang="en-US" altLang="zh-CN" b="1" dirty="0">
                <a:solidFill>
                  <a:srgbClr val="FF0000"/>
                </a:solidFill>
                <a:sym typeface="+mn-ea"/>
              </a:rPr>
              <a:t>selective focus, contextual awareness</a:t>
            </a:r>
            <a:r>
              <a:rPr lang="en-US" altLang="zh-CN" dirty="0">
                <a:solidFill>
                  <a:prstClr val="black"/>
                </a:solidFill>
                <a:sym typeface="+mn-ea"/>
              </a:rPr>
              <a:t>, resource allocation, and parallel processing.</a:t>
            </a:r>
            <a:endParaRPr lang="zh-CN" altLang="en-US" dirty="0"/>
          </a:p>
        </p:txBody>
      </p:sp>
      <p:pic>
        <p:nvPicPr>
          <p:cNvPr id="4" name="图片 3">
            <a:extLst>
              <a:ext uri="{FF2B5EF4-FFF2-40B4-BE49-F238E27FC236}">
                <a16:creationId xmlns:a16="http://schemas.microsoft.com/office/drawing/2014/main" id="{D43E510A-4DC0-4BE5-8B4E-2F9545223F3F}"/>
              </a:ext>
            </a:extLst>
          </p:cNvPr>
          <p:cNvPicPr>
            <a:picLocks noChangeAspect="1"/>
          </p:cNvPicPr>
          <p:nvPr/>
        </p:nvPicPr>
        <p:blipFill>
          <a:blip r:embed="rId2"/>
          <a:stretch>
            <a:fillRect/>
          </a:stretch>
        </p:blipFill>
        <p:spPr>
          <a:xfrm>
            <a:off x="827584" y="4212193"/>
            <a:ext cx="4824536" cy="2139133"/>
          </a:xfrm>
          <a:prstGeom prst="rect">
            <a:avLst/>
          </a:prstGeom>
        </p:spPr>
      </p:pic>
    </p:spTree>
    <p:extLst>
      <p:ext uri="{BB962C8B-B14F-4D97-AF65-F5344CB8AC3E}">
        <p14:creationId xmlns:p14="http://schemas.microsoft.com/office/powerpoint/2010/main" val="3009164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73022" y="2992836"/>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1" name="文本框 10"/>
          <p:cNvSpPr txBox="1"/>
          <p:nvPr/>
        </p:nvSpPr>
        <p:spPr>
          <a:xfrm>
            <a:off x="749601" y="190865"/>
            <a:ext cx="7644798" cy="769441"/>
          </a:xfrm>
          <a:prstGeom prst="rect">
            <a:avLst/>
          </a:prstGeom>
          <a:noFill/>
        </p:spPr>
        <p:txBody>
          <a:bodyPr wrap="square">
            <a:spAutoFit/>
          </a:bodyPr>
          <a:lstStyle/>
          <a:p>
            <a:pPr lvl="1"/>
            <a:r>
              <a:rPr lang="en-US" altLang="zh-CN" sz="4400" dirty="0">
                <a:latin typeface="+mj-lt"/>
                <a:ea typeface="+mj-ea"/>
                <a:cs typeface="+mj-cs"/>
              </a:rPr>
              <a:t>Finding and reading literature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lstStyle/>
          <a:p>
            <a:r>
              <a:rPr lang="en-US" altLang="zh-CN" dirty="0"/>
              <a:t>Finding research Literature</a:t>
            </a:r>
            <a:endParaRPr lang="zh-CN" altLang="en-US" dirty="0"/>
          </a:p>
        </p:txBody>
      </p:sp>
      <p:sp>
        <p:nvSpPr>
          <p:cNvPr id="3" name="内容占位符 2"/>
          <p:cNvSpPr>
            <a:spLocks noGrp="1"/>
          </p:cNvSpPr>
          <p:nvPr>
            <p:ph idx="1"/>
          </p:nvPr>
        </p:nvSpPr>
        <p:spPr>
          <a:xfrm>
            <a:off x="323528" y="1196752"/>
            <a:ext cx="8229600" cy="4525963"/>
          </a:xfrm>
        </p:spPr>
        <p:txBody>
          <a:bodyPr>
            <a:normAutofit fontScale="92500" lnSpcReduction="10000"/>
          </a:bodyPr>
          <a:lstStyle/>
          <a:p>
            <a:r>
              <a:rPr lang="en-US" altLang="zh-CN" dirty="0"/>
              <a:t>Each research project builds on a body of prior work</a:t>
            </a:r>
          </a:p>
          <a:p>
            <a:r>
              <a:rPr lang="en-US" altLang="zh-CN" dirty="0"/>
              <a:t>Doing and describing of research requires a thorough knowledge of the work of others</a:t>
            </a:r>
          </a:p>
          <a:p>
            <a:pPr lvl="1"/>
            <a:r>
              <a:rPr lang="en-US" altLang="zh-CN" b="1" dirty="0"/>
              <a:t>Google</a:t>
            </a:r>
            <a:r>
              <a:rPr lang="en-US" altLang="zh-CN" dirty="0"/>
              <a:t> obvious search terms </a:t>
            </a:r>
          </a:p>
          <a:p>
            <a:pPr lvl="1"/>
            <a:r>
              <a:rPr lang="en-US" altLang="zh-CN" b="1" dirty="0"/>
              <a:t>Visit the web sites</a:t>
            </a:r>
            <a:r>
              <a:rPr lang="en-US" altLang="zh-CN" dirty="0"/>
              <a:t> of research groups and researchers working in the area</a:t>
            </a:r>
          </a:p>
          <a:p>
            <a:pPr lvl="1"/>
            <a:r>
              <a:rPr lang="en-US" altLang="zh-CN" dirty="0"/>
              <a:t>Follow up </a:t>
            </a:r>
            <a:r>
              <a:rPr lang="en-US" altLang="zh-CN" b="1" dirty="0"/>
              <a:t>references in research papers</a:t>
            </a:r>
            <a:endParaRPr lang="en-US" altLang="zh-CN" dirty="0"/>
          </a:p>
          <a:p>
            <a:pPr lvl="1"/>
            <a:r>
              <a:rPr lang="en-US" altLang="zh-CN" dirty="0"/>
              <a:t>Browse the recent issues of the </a:t>
            </a:r>
            <a:r>
              <a:rPr lang="en-US" altLang="zh-CN" b="1" dirty="0"/>
              <a:t>journals and conferences</a:t>
            </a:r>
            <a:r>
              <a:rPr lang="en-US" altLang="zh-CN" dirty="0"/>
              <a:t> in the area </a:t>
            </a:r>
          </a:p>
        </p:txBody>
      </p:sp>
      <p:pic>
        <p:nvPicPr>
          <p:cNvPr id="4" name="图片 3" descr="research.gif"/>
          <p:cNvPicPr>
            <a:picLocks noChangeAspect="1"/>
          </p:cNvPicPr>
          <p:nvPr/>
        </p:nvPicPr>
        <p:blipFill>
          <a:blip r:embed="rId3" cstate="print"/>
          <a:stretch>
            <a:fillRect/>
          </a:stretch>
        </p:blipFill>
        <p:spPr>
          <a:xfrm>
            <a:off x="6444208" y="5118028"/>
            <a:ext cx="2484555" cy="173997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Finding research Literature</a:t>
            </a:r>
            <a:endParaRPr lang="zh-CN" altLang="en-US" dirty="0"/>
          </a:p>
        </p:txBody>
      </p:sp>
      <p:sp>
        <p:nvSpPr>
          <p:cNvPr id="3" name="内容占位符 2"/>
          <p:cNvSpPr>
            <a:spLocks noGrp="1"/>
          </p:cNvSpPr>
          <p:nvPr>
            <p:ph idx="1"/>
          </p:nvPr>
        </p:nvSpPr>
        <p:spPr/>
        <p:txBody>
          <a:bodyPr>
            <a:normAutofit/>
          </a:bodyPr>
          <a:lstStyle/>
          <a:p>
            <a:pPr marL="342900" lvl="1" indent="-342900">
              <a:buFont typeface="Arial" panose="020B0604020202020204" pitchFamily="34" charset="0"/>
              <a:buChar char="•"/>
            </a:pPr>
            <a:r>
              <a:rPr lang="en-US" altLang="zh-CN" sz="3200" dirty="0"/>
              <a:t>Search other journals and conferences that might </a:t>
            </a:r>
            <a:r>
              <a:rPr lang="en-US" altLang="zh-CN" sz="3200" b="1" dirty="0"/>
              <a:t>carry relevant papers</a:t>
            </a:r>
            <a:endParaRPr lang="en-US" altLang="zh-CN" sz="3200" dirty="0"/>
          </a:p>
          <a:p>
            <a:r>
              <a:rPr lang="en-US" altLang="zh-CN" dirty="0"/>
              <a:t>Search the publisher-specific </a:t>
            </a:r>
            <a:r>
              <a:rPr lang="en-US" altLang="zh-CN" b="1" dirty="0"/>
              <a:t>digital libraries</a:t>
            </a:r>
            <a:endParaRPr lang="en-US" altLang="zh-CN" dirty="0"/>
          </a:p>
          <a:p>
            <a:r>
              <a:rPr lang="en-US" altLang="zh-CN" dirty="0"/>
              <a:t>Check the program in a </a:t>
            </a:r>
            <a:r>
              <a:rPr lang="en-US" altLang="zh-CN" b="1" dirty="0"/>
              <a:t>conference web site</a:t>
            </a:r>
            <a:r>
              <a:rPr lang="en-US" altLang="zh-CN" dirty="0"/>
              <a:t> to find relevant papers</a:t>
            </a:r>
          </a:p>
          <a:p>
            <a:r>
              <a:rPr lang="en-US" altLang="zh-CN" dirty="0"/>
              <a:t>Use the </a:t>
            </a:r>
            <a:r>
              <a:rPr lang="en-US" altLang="zh-CN" b="1" dirty="0"/>
              <a:t>citation indexes</a:t>
            </a:r>
            <a:endParaRPr lang="zh-CN" altLang="en-US"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400" dirty="0"/>
              <a:t>Recommended AI Platform</a:t>
            </a:r>
            <a:endParaRPr lang="zh-CN" altLang="en-US" dirty="0"/>
          </a:p>
        </p:txBody>
      </p:sp>
      <p:sp>
        <p:nvSpPr>
          <p:cNvPr id="3" name="内容占位符 2"/>
          <p:cNvSpPr>
            <a:spLocks noGrp="1"/>
          </p:cNvSpPr>
          <p:nvPr>
            <p:ph idx="1"/>
          </p:nvPr>
        </p:nvSpPr>
        <p:spPr>
          <a:xfrm>
            <a:off x="0" y="1268760"/>
            <a:ext cx="8229600" cy="4525963"/>
          </a:xfrm>
        </p:spPr>
        <p:txBody>
          <a:bodyPr>
            <a:normAutofit/>
          </a:bodyPr>
          <a:lstStyle/>
          <a:p>
            <a:pPr lvl="1">
              <a:buFontTx/>
              <a:buChar char="-"/>
            </a:pPr>
            <a:r>
              <a:rPr lang="en-US" altLang="zh-CN" sz="3200" dirty="0" err="1"/>
              <a:t>Arxiv</a:t>
            </a:r>
            <a:endParaRPr lang="en-US" altLang="zh-CN" sz="3200" dirty="0"/>
          </a:p>
          <a:p>
            <a:pPr lvl="2">
              <a:buFont typeface="Wingdings" panose="05000000000000000000" pitchFamily="2" charset="2"/>
              <a:buChar char="Ø"/>
            </a:pPr>
            <a:r>
              <a:rPr lang="en-US" altLang="zh-CN" sz="2000" dirty="0">
                <a:solidFill>
                  <a:schemeClr val="tx2"/>
                </a:solidFill>
              </a:rPr>
              <a:t>Advantage: </a:t>
            </a:r>
            <a:r>
              <a:rPr lang="en-US" altLang="zh-CN" sz="2000" dirty="0"/>
              <a:t>open access, rapid dissemination, wide visibility</a:t>
            </a:r>
          </a:p>
          <a:p>
            <a:pPr lvl="2">
              <a:buFont typeface="Wingdings" panose="05000000000000000000" pitchFamily="2" charset="2"/>
              <a:buChar char="Ø"/>
            </a:pPr>
            <a:r>
              <a:rPr lang="en-US" altLang="zh-CN" sz="2000" dirty="0">
                <a:solidFill>
                  <a:schemeClr val="tx2"/>
                </a:solidFill>
              </a:rPr>
              <a:t>Disadvantage: </a:t>
            </a:r>
            <a:r>
              <a:rPr lang="en-US" altLang="zh-CN" sz="2000" dirty="0"/>
              <a:t>lack of peer review, misinterpretation risks, limited impact,</a:t>
            </a:r>
            <a:r>
              <a:rPr lang="en-GB" altLang="zh-CN" sz="2000" dirty="0">
                <a:solidFill>
                  <a:srgbClr val="0E0E0E"/>
                </a:solidFill>
                <a:effectLst/>
                <a:latin typeface=".SF NS"/>
              </a:rPr>
              <a:t>  Inconsistent citation.</a:t>
            </a:r>
            <a:r>
              <a:rPr lang="en-US" altLang="zh-CN" sz="2000" dirty="0"/>
              <a:t> </a:t>
            </a:r>
          </a:p>
          <a:p>
            <a:pPr marL="457200" lvl="1" indent="0">
              <a:buNone/>
            </a:pPr>
            <a:r>
              <a:rPr lang="en-US" altLang="zh-CN" sz="3200" dirty="0"/>
              <a:t>- </a:t>
            </a:r>
            <a:r>
              <a:rPr lang="en-US" altLang="zh-CN" sz="3200" dirty="0" err="1"/>
              <a:t>Github</a:t>
            </a:r>
            <a:endParaRPr lang="en-US" altLang="zh-CN" sz="3200" dirty="0"/>
          </a:p>
          <a:p>
            <a:pPr marL="457200" lvl="1" indent="0">
              <a:buNone/>
            </a:pPr>
            <a:r>
              <a:rPr lang="en-US" altLang="zh-CN" sz="3200" dirty="0"/>
              <a:t>- </a:t>
            </a:r>
            <a:r>
              <a:rPr lang="en-US" altLang="zh-CN" sz="3200" dirty="0" err="1"/>
              <a:t>paperwithcode</a:t>
            </a:r>
            <a:endParaRPr lang="en-US" altLang="zh-CN" sz="3200" dirty="0"/>
          </a:p>
        </p:txBody>
      </p:sp>
      <p:sp>
        <p:nvSpPr>
          <p:cNvPr id="7" name="文本框 6"/>
          <p:cNvSpPr txBox="1"/>
          <p:nvPr/>
        </p:nvSpPr>
        <p:spPr>
          <a:xfrm>
            <a:off x="1020463" y="4005064"/>
            <a:ext cx="8229601" cy="707886"/>
          </a:xfrm>
          <a:prstGeom prst="rect">
            <a:avLst/>
          </a:prstGeom>
          <a:noFill/>
        </p:spPr>
        <p:txBody>
          <a:bodyPr wrap="square">
            <a:spAutoFit/>
          </a:bodyPr>
          <a:lstStyle/>
          <a:p>
            <a:r>
              <a:rPr lang="en-GB" altLang="zh-CN" sz="2000" dirty="0">
                <a:solidFill>
                  <a:srgbClr val="0E0E0E"/>
                </a:solidFill>
                <a:effectLst/>
                <a:latin typeface=".SF NS"/>
              </a:rPr>
              <a:t>a collaborative platform that connects research papers with their corresponding code implementations</a:t>
            </a:r>
          </a:p>
        </p:txBody>
      </p:sp>
      <p:pic>
        <p:nvPicPr>
          <p:cNvPr id="8" name="图片 7"/>
          <p:cNvPicPr>
            <a:picLocks noChangeAspect="1"/>
          </p:cNvPicPr>
          <p:nvPr/>
        </p:nvPicPr>
        <p:blipFill>
          <a:blip r:embed="rId3"/>
          <a:stretch>
            <a:fillRect/>
          </a:stretch>
        </p:blipFill>
        <p:spPr>
          <a:xfrm>
            <a:off x="1215130" y="4774600"/>
            <a:ext cx="6093174" cy="1579911"/>
          </a:xfrm>
          <a:prstGeom prst="rect">
            <a:avLst/>
          </a:prstGeom>
        </p:spPr>
      </p:pic>
      <p:sp>
        <p:nvSpPr>
          <p:cNvPr id="5" name="文本框 4"/>
          <p:cNvSpPr txBox="1"/>
          <p:nvPr/>
        </p:nvSpPr>
        <p:spPr>
          <a:xfrm>
            <a:off x="1228800" y="6222231"/>
            <a:ext cx="4624250" cy="369332"/>
          </a:xfrm>
          <a:prstGeom prst="rect">
            <a:avLst/>
          </a:prstGeom>
          <a:noFill/>
        </p:spPr>
        <p:txBody>
          <a:bodyPr wrap="square">
            <a:spAutoFit/>
          </a:bodyPr>
          <a:lstStyle/>
          <a:p>
            <a:r>
              <a:rPr lang="en-US" altLang="zh-CN" sz="1800" dirty="0"/>
              <a:t>https://</a:t>
            </a:r>
            <a:r>
              <a:rPr lang="en-US" altLang="zh-CN" sz="1800" dirty="0" err="1"/>
              <a:t>paperswithcode.com</a:t>
            </a:r>
            <a:endParaRPr lang="zh-CN"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Reading</a:t>
            </a:r>
            <a:endParaRPr lang="zh-CN" altLang="en-US" dirty="0"/>
          </a:p>
        </p:txBody>
      </p:sp>
      <p:sp>
        <p:nvSpPr>
          <p:cNvPr id="3" name="内容占位符 2"/>
          <p:cNvSpPr>
            <a:spLocks noGrp="1"/>
          </p:cNvSpPr>
          <p:nvPr>
            <p:ph idx="1"/>
          </p:nvPr>
        </p:nvSpPr>
        <p:spPr/>
        <p:txBody>
          <a:bodyPr>
            <a:normAutofit fontScale="85000" lnSpcReduction="20000"/>
          </a:bodyPr>
          <a:lstStyle/>
          <a:p>
            <a:r>
              <a:rPr lang="en-US" altLang="zh-CN" dirty="0"/>
              <a:t>What is the main result?</a:t>
            </a:r>
          </a:p>
          <a:p>
            <a:r>
              <a:rPr lang="en-US" altLang="zh-CN" dirty="0"/>
              <a:t>How precise are the claims?</a:t>
            </a:r>
          </a:p>
          <a:p>
            <a:r>
              <a:rPr lang="en-US" altLang="zh-CN" dirty="0"/>
              <a:t>How could the outcomes be used?</a:t>
            </a:r>
          </a:p>
          <a:p>
            <a:r>
              <a:rPr lang="en-US" altLang="zh-CN" dirty="0"/>
              <a:t>What is the evidence?</a:t>
            </a:r>
          </a:p>
          <a:p>
            <a:r>
              <a:rPr lang="en-US" altLang="zh-CN" dirty="0"/>
              <a:t>How was the evidence gathered?</a:t>
            </a:r>
          </a:p>
          <a:p>
            <a:r>
              <a:rPr lang="en-US" altLang="zh-CN" dirty="0"/>
              <a:t>How were measurements taken?</a:t>
            </a:r>
          </a:p>
          <a:p>
            <a:r>
              <a:rPr lang="en-US" altLang="zh-CN" dirty="0"/>
              <a:t>How carefully are the algorithms and experiments described?</a:t>
            </a:r>
          </a:p>
          <a:p>
            <a:r>
              <a:rPr lang="en-US" altLang="zh-CN" dirty="0"/>
              <a:t>Why is the paper trustworthy?</a:t>
            </a:r>
          </a:p>
          <a:p>
            <a:r>
              <a:rPr lang="en-US" altLang="zh-CN" dirty="0"/>
              <a:t>Has the right background literature been discussed?</a:t>
            </a:r>
          </a:p>
          <a:p>
            <a:r>
              <a:rPr lang="en-US" altLang="zh-CN" dirty="0"/>
              <a:t>What would reproduction of the results involve?</a:t>
            </a:r>
            <a:endParaRPr lang="zh-CN" altLang="en-US" dirty="0"/>
          </a:p>
        </p:txBody>
      </p:sp>
      <p:pic>
        <p:nvPicPr>
          <p:cNvPr id="4" name="图片 3"/>
          <p:cNvPicPr>
            <a:picLocks noChangeAspect="1"/>
          </p:cNvPicPr>
          <p:nvPr/>
        </p:nvPicPr>
        <p:blipFill>
          <a:blip r:embed="rId3"/>
          <a:stretch>
            <a:fillRect/>
          </a:stretch>
        </p:blipFill>
        <p:spPr>
          <a:xfrm>
            <a:off x="6156176" y="84551"/>
            <a:ext cx="2857500" cy="1905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a:sym typeface="+mn-ea"/>
              </a:rPr>
              <a:t>Reading Strategies</a:t>
            </a:r>
          </a:p>
        </p:txBody>
      </p:sp>
      <p:sp>
        <p:nvSpPr>
          <p:cNvPr id="5" name="内容占位符 2"/>
          <p:cNvSpPr>
            <a:spLocks noGrp="1"/>
          </p:cNvSpPr>
          <p:nvPr>
            <p:custDataLst>
              <p:tags r:id="rId2"/>
            </p:custDataLst>
          </p:nvPr>
        </p:nvSpPr>
        <p:spPr>
          <a:xfrm>
            <a:off x="457200" y="1600200"/>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altLang="zh-CN" sz="2300" dirty="0">
                <a:solidFill>
                  <a:schemeClr val="tx1"/>
                </a:solidFill>
                <a:sym typeface="+mn-ea"/>
              </a:rPr>
              <a:t>Focus on information that </a:t>
            </a:r>
            <a:r>
              <a:rPr lang="en-US" altLang="zh-CN" sz="2300" b="1" dirty="0">
                <a:solidFill>
                  <a:schemeClr val="tx1"/>
                </a:solidFill>
                <a:sym typeface="+mn-ea"/>
              </a:rPr>
              <a:t>is most relevant </a:t>
            </a:r>
            <a:r>
              <a:rPr lang="en-US" altLang="zh-CN" sz="2300" dirty="0">
                <a:solidFill>
                  <a:schemeClr val="tx1"/>
                </a:solidFill>
                <a:sym typeface="+mn-ea"/>
              </a:rPr>
              <a:t>to the research problem; skim over the other parts</a:t>
            </a:r>
          </a:p>
          <a:p>
            <a:pPr>
              <a:buFont typeface="Arial" panose="020B0604020202020204" pitchFamily="34" charset="0"/>
              <a:buChar char="•"/>
            </a:pPr>
            <a:r>
              <a:rPr lang="en-US" altLang="zh-CN" sz="2300" b="1" dirty="0">
                <a:solidFill>
                  <a:schemeClr val="tx1"/>
                </a:solidFill>
                <a:sym typeface="+mn-ea"/>
              </a:rPr>
              <a:t>Read content out of order!</a:t>
            </a:r>
            <a:r>
              <a:rPr lang="en-US" altLang="zh-CN" sz="2300" dirty="0">
                <a:solidFill>
                  <a:schemeClr val="tx1"/>
                </a:solidFill>
                <a:sym typeface="+mn-ea"/>
              </a:rPr>
              <a:t> This isn't a novel; you want to start with the spoiler to quickly assess the relevance of the study</a:t>
            </a:r>
          </a:p>
          <a:p>
            <a:pPr>
              <a:buFont typeface="Arial" panose="020B0604020202020204" pitchFamily="34" charset="0"/>
              <a:buChar char="•"/>
            </a:pPr>
            <a:r>
              <a:rPr lang="en-US" altLang="zh-CN" sz="2300" dirty="0">
                <a:solidFill>
                  <a:schemeClr val="tx1"/>
                </a:solidFill>
                <a:sym typeface="+mn-ea"/>
              </a:rPr>
              <a:t>Think critically about what you read and seek to </a:t>
            </a:r>
            <a:r>
              <a:rPr lang="en-US" altLang="zh-CN" sz="2300" b="1" dirty="0">
                <a:solidFill>
                  <a:schemeClr val="tx1"/>
                </a:solidFill>
                <a:sym typeface="+mn-ea"/>
              </a:rPr>
              <a:t>build your own arguments</a:t>
            </a:r>
          </a:p>
          <a:p>
            <a:pPr>
              <a:buFont typeface="Arial" panose="020B0604020202020204" pitchFamily="34" charset="0"/>
              <a:buChar char="•"/>
            </a:pPr>
            <a:r>
              <a:rPr lang="en-US" altLang="zh-CN" sz="2300" b="1" dirty="0">
                <a:solidFill>
                  <a:schemeClr val="tx1"/>
                </a:solidFill>
                <a:sym typeface="+mn-ea"/>
              </a:rPr>
              <a:t>Not everything may be entirely valid</a:t>
            </a:r>
            <a:r>
              <a:rPr lang="en-US" altLang="zh-CN" sz="2300" dirty="0">
                <a:solidFill>
                  <a:schemeClr val="tx1"/>
                </a:solidFill>
                <a:sym typeface="+mn-ea"/>
              </a:rPr>
              <a:t>, examined effectively, or thoroughly investigated</a:t>
            </a:r>
          </a:p>
          <a:p>
            <a:pPr>
              <a:buFont typeface="Arial" panose="020B0604020202020204" pitchFamily="34" charset="0"/>
              <a:buChar char="•"/>
            </a:pPr>
            <a:r>
              <a:rPr lang="en-US" altLang="zh-CN" sz="2300" dirty="0">
                <a:solidFill>
                  <a:schemeClr val="tx1"/>
                </a:solidFill>
                <a:sym typeface="+mn-ea"/>
              </a:rPr>
              <a:t>Mark or </a:t>
            </a:r>
            <a:r>
              <a:rPr lang="en-US" altLang="zh-CN" sz="2300" b="1" dirty="0">
                <a:solidFill>
                  <a:schemeClr val="tx1"/>
                </a:solidFill>
                <a:sym typeface="+mn-ea"/>
              </a:rPr>
              <a:t>highlight</a:t>
            </a:r>
            <a:r>
              <a:rPr lang="en-US" altLang="zh-CN" sz="2300" dirty="0">
                <a:solidFill>
                  <a:schemeClr val="tx1"/>
                </a:solidFill>
                <a:sym typeface="+mn-ea"/>
              </a:rPr>
              <a:t> important text as you read</a:t>
            </a:r>
          </a:p>
          <a:p>
            <a:pPr>
              <a:buFont typeface="Arial" panose="020B0604020202020204" pitchFamily="34" charset="0"/>
              <a:buChar char="•"/>
            </a:pPr>
            <a:r>
              <a:rPr lang="en-US" altLang="zh-CN" sz="2300" b="1" dirty="0">
                <a:solidFill>
                  <a:schemeClr val="tx1"/>
                </a:solidFill>
                <a:sym typeface="+mn-ea"/>
              </a:rPr>
              <a:t>Take notes</a:t>
            </a:r>
            <a:r>
              <a:rPr lang="en-US" altLang="zh-CN" sz="2300" dirty="0">
                <a:solidFill>
                  <a:schemeClr val="tx1"/>
                </a:solidFill>
                <a:sym typeface="+mn-ea"/>
              </a:rPr>
              <a:t> in the margins</a:t>
            </a:r>
          </a:p>
        </p:txBody>
      </p:sp>
      <p:pic>
        <p:nvPicPr>
          <p:cNvPr id="2" name="图片 1"/>
          <p:cNvPicPr>
            <a:picLocks noChangeAspect="1"/>
          </p:cNvPicPr>
          <p:nvPr/>
        </p:nvPicPr>
        <p:blipFill>
          <a:blip r:embed="rId5"/>
          <a:stretch>
            <a:fillRect/>
          </a:stretch>
        </p:blipFill>
        <p:spPr>
          <a:xfrm>
            <a:off x="6444208" y="5032920"/>
            <a:ext cx="2699792" cy="179986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716016" y="4749850"/>
            <a:ext cx="4324861" cy="2088205"/>
          </a:xfrm>
          <a:prstGeom prst="rect">
            <a:avLst/>
          </a:prstGeom>
        </p:spPr>
      </p:pic>
      <p:sp>
        <p:nvSpPr>
          <p:cNvPr id="5" name="标题 1"/>
          <p:cNvSpPr>
            <a:spLocks noGrp="1"/>
          </p:cNvSpPr>
          <p:nvPr>
            <p:ph type="title"/>
          </p:nvPr>
        </p:nvSpPr>
        <p:spPr>
          <a:xfrm>
            <a:off x="451237" y="188640"/>
            <a:ext cx="8229600" cy="1143000"/>
          </a:xfrm>
        </p:spPr>
        <p:txBody>
          <a:bodyPr/>
          <a:lstStyle/>
          <a:p>
            <a:r>
              <a:rPr kumimoji="1" lang="en-US" altLang="zh-CN" dirty="0"/>
              <a:t>ideal paper in AI</a:t>
            </a:r>
            <a:endParaRPr kumimoji="1" lang="zh-CN" altLang="en-US" dirty="0"/>
          </a:p>
        </p:txBody>
      </p:sp>
      <p:sp>
        <p:nvSpPr>
          <p:cNvPr id="7" name="文本框 6"/>
          <p:cNvSpPr txBox="1"/>
          <p:nvPr/>
        </p:nvSpPr>
        <p:spPr>
          <a:xfrm>
            <a:off x="359024" y="1338419"/>
            <a:ext cx="8784976" cy="3785652"/>
          </a:xfrm>
          <a:prstGeom prst="rect">
            <a:avLst/>
          </a:prstGeom>
          <a:noFill/>
        </p:spPr>
        <p:txBody>
          <a:bodyPr wrap="square">
            <a:spAutoFit/>
          </a:bodyPr>
          <a:lstStyle/>
          <a:p>
            <a:pPr indent="-457200">
              <a:buFont typeface="Arial" panose="020B0604020202020204" pitchFamily="34" charset="0"/>
              <a:buChar char="•"/>
            </a:pPr>
            <a:r>
              <a:rPr lang="en-GB" altLang="zh-CN" sz="2300" dirty="0"/>
              <a:t>State the goals of the research and the criteria by which readers should evaluate the approach. Categorize the paper in terms of some familiar class.</a:t>
            </a:r>
          </a:p>
          <a:p>
            <a:pPr indent="-457200">
              <a:buFont typeface="Arial" panose="020B0604020202020204" pitchFamily="34" charset="0"/>
              <a:buChar char="•"/>
            </a:pPr>
            <a:r>
              <a:rPr lang="en-GB" altLang="zh-CN" sz="2300" u="sng" dirty="0"/>
              <a:t>Specify the performance and learning tasks</a:t>
            </a:r>
            <a:r>
              <a:rPr lang="en-GB" altLang="zh-CN" sz="2300" dirty="0"/>
              <a:t> that are the focus of the research, clearly distinguishing between the two aspects. </a:t>
            </a:r>
          </a:p>
          <a:p>
            <a:pPr indent="-457200">
              <a:buFont typeface="Arial" panose="020B0604020202020204" pitchFamily="34" charset="0"/>
              <a:buChar char="•"/>
            </a:pPr>
            <a:r>
              <a:rPr lang="en-GB" altLang="zh-CN" sz="2300" dirty="0"/>
              <a:t>Describe the representation and </a:t>
            </a:r>
            <a:r>
              <a:rPr lang="en-GB" altLang="zh-CN" sz="2300" u="sng" dirty="0"/>
              <a:t>organization of the system</a:t>
            </a:r>
            <a:r>
              <a:rPr lang="en-GB" altLang="zh-CN" sz="2300" dirty="0"/>
              <a:t>'s knowledge, along with the representation of training data. </a:t>
            </a:r>
          </a:p>
          <a:p>
            <a:pPr indent="-457200">
              <a:buFont typeface="Arial" panose="020B0604020202020204" pitchFamily="34" charset="0"/>
              <a:buChar char="•"/>
            </a:pPr>
            <a:r>
              <a:rPr lang="en-GB" altLang="zh-CN" sz="2300" dirty="0"/>
              <a:t>Explain both the performance and learning components of the system in enough. </a:t>
            </a:r>
          </a:p>
          <a:p>
            <a:pPr algn="l">
              <a:buFont typeface="Arial" panose="020B0604020202020204" pitchFamily="34" charset="0"/>
              <a:buChar char="•"/>
            </a:pPr>
            <a:endParaRPr lang="en-GB" altLang="zh-CN" sz="2400" b="0" i="0" u="none" strike="noStrike" dirty="0">
              <a:solidFill>
                <a:srgbClr val="000000"/>
              </a:solidFill>
              <a:effectLst/>
              <a:latin typeface="-webkit-standar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1237" y="188640"/>
            <a:ext cx="8229600" cy="1143000"/>
          </a:xfrm>
        </p:spPr>
        <p:txBody>
          <a:bodyPr/>
          <a:lstStyle/>
          <a:p>
            <a:r>
              <a:rPr kumimoji="1" lang="en-US" altLang="zh-CN" dirty="0"/>
              <a:t>ideal paper in AI</a:t>
            </a:r>
            <a:endParaRPr kumimoji="1" lang="zh-CN" altLang="en-US" dirty="0"/>
          </a:p>
        </p:txBody>
      </p:sp>
      <p:sp>
        <p:nvSpPr>
          <p:cNvPr id="3" name="内容占位符 2"/>
          <p:cNvSpPr>
            <a:spLocks noGrp="1"/>
          </p:cNvSpPr>
          <p:nvPr>
            <p:ph idx="1"/>
          </p:nvPr>
        </p:nvSpPr>
        <p:spPr>
          <a:xfrm>
            <a:off x="426318" y="1598738"/>
            <a:ext cx="8532273" cy="3774477"/>
          </a:xfrm>
        </p:spPr>
        <p:txBody>
          <a:bodyPr>
            <a:normAutofit/>
          </a:bodyPr>
          <a:lstStyle/>
          <a:p>
            <a:pPr algn="l">
              <a:buFont typeface="Arial" panose="020B0604020202020204" pitchFamily="34" charset="0"/>
              <a:buChar char="•"/>
            </a:pPr>
            <a:r>
              <a:rPr lang="en-GB" altLang="zh-CN" sz="2300" dirty="0"/>
              <a:t>Evaluate the approach to learning, avoiding unsubstantiated or rhetorical claims. If stating that one approach is better than others, include evidence or at least careful arguments to support these claims. </a:t>
            </a:r>
          </a:p>
          <a:p>
            <a:pPr algn="l">
              <a:buFont typeface="Arial" panose="020B0604020202020204" pitchFamily="34" charset="0"/>
              <a:buChar char="•"/>
            </a:pPr>
            <a:r>
              <a:rPr lang="en-GB" altLang="zh-CN" sz="2300" dirty="0"/>
              <a:t>Relate the approach to other methods, discussing similarities, differences, and advances over previous research. </a:t>
            </a:r>
          </a:p>
          <a:p>
            <a:pPr algn="l">
              <a:buFont typeface="Arial" panose="020B0604020202020204" pitchFamily="34" charset="0"/>
              <a:buChar char="•"/>
            </a:pPr>
            <a:r>
              <a:rPr lang="en-GB" altLang="zh-CN" sz="2300" dirty="0"/>
              <a:t>State the limitations of the approach and suggest directions for future research. </a:t>
            </a:r>
            <a:endParaRPr lang="zh-CN" altLang="en-US" sz="2300" dirty="0"/>
          </a:p>
        </p:txBody>
      </p:sp>
      <p:sp>
        <p:nvSpPr>
          <p:cNvPr id="6" name="文本框 5"/>
          <p:cNvSpPr txBox="1"/>
          <p:nvPr/>
        </p:nvSpPr>
        <p:spPr>
          <a:xfrm>
            <a:off x="683568" y="6300028"/>
            <a:ext cx="5032514" cy="369332"/>
          </a:xfrm>
          <a:prstGeom prst="rect">
            <a:avLst/>
          </a:prstGeom>
          <a:noFill/>
        </p:spPr>
        <p:txBody>
          <a:bodyPr wrap="square">
            <a:spAutoFit/>
          </a:bodyPr>
          <a:lstStyle/>
          <a:p>
            <a:r>
              <a:rPr lang="en-US" altLang="zh-CN" dirty="0"/>
              <a:t>Source:</a:t>
            </a:r>
            <a:r>
              <a:rPr lang="zh-CN" altLang="en-US" dirty="0"/>
              <a:t>https://icml.cc/Conferences/2002/craft.html</a:t>
            </a:r>
          </a:p>
        </p:txBody>
      </p:sp>
      <p:pic>
        <p:nvPicPr>
          <p:cNvPr id="7" name="图片 6"/>
          <p:cNvPicPr>
            <a:picLocks noChangeAspect="1"/>
          </p:cNvPicPr>
          <p:nvPr/>
        </p:nvPicPr>
        <p:blipFill>
          <a:blip r:embed="rId3"/>
          <a:stretch>
            <a:fillRect/>
          </a:stretch>
        </p:blipFill>
        <p:spPr>
          <a:xfrm>
            <a:off x="6683742" y="5541597"/>
            <a:ext cx="1152128" cy="112776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60337"/>
            <a:ext cx="8229600" cy="1143000"/>
          </a:xfrm>
        </p:spPr>
        <p:txBody>
          <a:bodyPr/>
          <a:lstStyle/>
          <a:p>
            <a:r>
              <a:rPr lang="zh-CN" altLang="en-US"/>
              <a:t>Abstract</a:t>
            </a:r>
          </a:p>
        </p:txBody>
      </p:sp>
      <p:sp>
        <p:nvSpPr>
          <p:cNvPr id="5" name="内容占位符 2"/>
          <p:cNvSpPr>
            <a:spLocks noGrp="1"/>
          </p:cNvSpPr>
          <p:nvPr>
            <p:custDataLst>
              <p:tags r:id="rId1"/>
            </p:custDataLst>
          </p:nvPr>
        </p:nvSpPr>
        <p:spPr>
          <a:xfrm>
            <a:off x="457200" y="1316279"/>
            <a:ext cx="8229599"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altLang="zh-CN" sz="2300" dirty="0">
                <a:sym typeface="+mn-ea"/>
              </a:rPr>
              <a:t>Is this study related to my question or area of research?</a:t>
            </a:r>
          </a:p>
          <a:p>
            <a:pPr marL="457200" indent="-457200">
              <a:buFont typeface="+mj-lt"/>
              <a:buAutoNum type="arabicPeriod"/>
            </a:pPr>
            <a:r>
              <a:rPr lang="en-US" altLang="zh-CN" sz="2300" dirty="0">
                <a:sym typeface="+mn-ea"/>
              </a:rPr>
              <a:t>What is this study about and why is it being done?</a:t>
            </a:r>
          </a:p>
          <a:p>
            <a:pPr marL="457200" indent="-457200">
              <a:buFont typeface="+mj-lt"/>
              <a:buAutoNum type="arabicPeriod"/>
            </a:pPr>
            <a:r>
              <a:rPr lang="en-US" altLang="zh-CN" sz="2300" dirty="0">
                <a:sym typeface="+mn-ea"/>
              </a:rPr>
              <a:t>What is the working hypothesis or underlying thesis?</a:t>
            </a:r>
          </a:p>
          <a:p>
            <a:pPr marL="457200" indent="-457200">
              <a:buFont typeface="+mj-lt"/>
              <a:buAutoNum type="arabicPeriod"/>
            </a:pPr>
            <a:r>
              <a:rPr lang="en-US" altLang="zh-CN" sz="2300" dirty="0">
                <a:sym typeface="+mn-ea"/>
              </a:rPr>
              <a:t>What is the primary finding of the study?</a:t>
            </a:r>
          </a:p>
          <a:p>
            <a:pPr marL="457200" indent="-457200">
              <a:buFont typeface="+mj-lt"/>
              <a:buAutoNum type="arabicPeriod"/>
            </a:pPr>
            <a:r>
              <a:rPr lang="en-US" altLang="zh-CN" sz="2300" dirty="0">
                <a:sym typeface="+mn-ea"/>
              </a:rPr>
              <a:t>Are there words or terminology that I can use to either narrow or broaden the parameters of my search for more information?</a:t>
            </a:r>
          </a:p>
        </p:txBody>
      </p:sp>
      <p:pic>
        <p:nvPicPr>
          <p:cNvPr id="4" name="图片 3"/>
          <p:cNvPicPr>
            <a:picLocks noChangeAspect="1"/>
          </p:cNvPicPr>
          <p:nvPr/>
        </p:nvPicPr>
        <p:blipFill>
          <a:blip r:embed="rId4"/>
          <a:stretch>
            <a:fillRect/>
          </a:stretch>
        </p:blipFill>
        <p:spPr>
          <a:xfrm>
            <a:off x="908591" y="4352162"/>
            <a:ext cx="7326815" cy="2016224"/>
          </a:xfrm>
          <a:prstGeom prst="rect">
            <a:avLst/>
          </a:prstGeom>
        </p:spPr>
      </p:pic>
      <p:pic>
        <p:nvPicPr>
          <p:cNvPr id="6" name="图片 5"/>
          <p:cNvPicPr>
            <a:picLocks noChangeAspect="1"/>
          </p:cNvPicPr>
          <p:nvPr/>
        </p:nvPicPr>
        <p:blipFill>
          <a:blip r:embed="rId5"/>
          <a:stretch>
            <a:fillRect/>
          </a:stretch>
        </p:blipFill>
        <p:spPr>
          <a:xfrm>
            <a:off x="1708149" y="3945762"/>
            <a:ext cx="5727700" cy="406400"/>
          </a:xfrm>
          <a:prstGeom prst="rect">
            <a:avLst/>
          </a:prstGeom>
        </p:spPr>
      </p:pic>
      <p:cxnSp>
        <p:nvCxnSpPr>
          <p:cNvPr id="8" name="直线连接符 7"/>
          <p:cNvCxnSpPr/>
          <p:nvPr/>
        </p:nvCxnSpPr>
        <p:spPr>
          <a:xfrm>
            <a:off x="908591" y="4725144"/>
            <a:ext cx="7191801"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9" name="直线连接符 8"/>
          <p:cNvCxnSpPr/>
          <p:nvPr/>
        </p:nvCxnSpPr>
        <p:spPr>
          <a:xfrm>
            <a:off x="908591" y="4941168"/>
            <a:ext cx="6759753"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11" name="文本框 10"/>
          <p:cNvSpPr txBox="1"/>
          <p:nvPr/>
        </p:nvSpPr>
        <p:spPr>
          <a:xfrm>
            <a:off x="908591" y="4148962"/>
            <a:ext cx="348165" cy="400110"/>
          </a:xfrm>
          <a:prstGeom prst="rect">
            <a:avLst/>
          </a:prstGeom>
          <a:noFill/>
        </p:spPr>
        <p:txBody>
          <a:bodyPr wrap="square" rtlCol="0">
            <a:spAutoFit/>
          </a:bodyPr>
          <a:lstStyle/>
          <a:p>
            <a:r>
              <a:rPr kumimoji="1" lang="en-US" altLang="zh-CN" sz="2000" dirty="0">
                <a:solidFill>
                  <a:srgbClr val="FF0000"/>
                </a:solidFill>
              </a:rPr>
              <a:t>2</a:t>
            </a:r>
            <a:endParaRPr kumimoji="1" lang="zh-CN" altLang="en-US" sz="2000" dirty="0">
              <a:solidFill>
                <a:srgbClr val="FF0000"/>
              </a:solidFill>
            </a:endParaRPr>
          </a:p>
        </p:txBody>
      </p:sp>
      <p:cxnSp>
        <p:nvCxnSpPr>
          <p:cNvPr id="12" name="直线连接符 11"/>
          <p:cNvCxnSpPr/>
          <p:nvPr/>
        </p:nvCxnSpPr>
        <p:spPr>
          <a:xfrm>
            <a:off x="976099" y="6093296"/>
            <a:ext cx="7124293"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4" name="直线连接符 13"/>
          <p:cNvCxnSpPr/>
          <p:nvPr/>
        </p:nvCxnSpPr>
        <p:spPr>
          <a:xfrm>
            <a:off x="976099" y="6368386"/>
            <a:ext cx="2947829"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6" name="直线连接符 15"/>
          <p:cNvCxnSpPr/>
          <p:nvPr/>
        </p:nvCxnSpPr>
        <p:spPr>
          <a:xfrm flipV="1">
            <a:off x="7668344" y="5842242"/>
            <a:ext cx="432048" cy="7251"/>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19" name="文本框 18"/>
          <p:cNvSpPr txBox="1"/>
          <p:nvPr/>
        </p:nvSpPr>
        <p:spPr>
          <a:xfrm>
            <a:off x="8029389" y="5567659"/>
            <a:ext cx="348165" cy="400110"/>
          </a:xfrm>
          <a:prstGeom prst="rect">
            <a:avLst/>
          </a:prstGeom>
          <a:noFill/>
        </p:spPr>
        <p:txBody>
          <a:bodyPr wrap="square" rtlCol="0">
            <a:spAutoFit/>
          </a:bodyPr>
          <a:lstStyle/>
          <a:p>
            <a:r>
              <a:rPr kumimoji="1" lang="en-US" altLang="zh-CN" sz="2000" dirty="0">
                <a:solidFill>
                  <a:srgbClr val="FF0000"/>
                </a:solidFill>
              </a:rPr>
              <a:t>4</a:t>
            </a:r>
            <a:endParaRPr kumimoji="1" lang="zh-CN" altLang="en-US" sz="2000"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Cycles in writing and publication</a:t>
            </a:r>
            <a:endParaRPr lang="zh-CN" altLang="en-US" dirty="0"/>
          </a:p>
        </p:txBody>
      </p:sp>
      <p:sp>
        <p:nvSpPr>
          <p:cNvPr id="3" name="内容占位符 2"/>
          <p:cNvSpPr>
            <a:spLocks noGrp="1"/>
          </p:cNvSpPr>
          <p:nvPr>
            <p:ph idx="1"/>
          </p:nvPr>
        </p:nvSpPr>
        <p:spPr/>
        <p:txBody>
          <a:bodyPr/>
          <a:lstStyle/>
          <a:p>
            <a:r>
              <a:rPr lang="en-US" altLang="zh-CN" b="1" dirty="0"/>
              <a:t>Experiment</a:t>
            </a:r>
          </a:p>
          <a:p>
            <a:pPr lvl="1"/>
            <a:r>
              <a:rPr lang="en-US" altLang="zh-CN" dirty="0"/>
              <a:t>Designing experiments</a:t>
            </a:r>
          </a:p>
          <a:p>
            <a:pPr lvl="1"/>
            <a:r>
              <a:rPr lang="en-US" altLang="zh-CN" dirty="0"/>
              <a:t>AI experiments</a:t>
            </a:r>
          </a:p>
          <a:p>
            <a:pPr lvl="1"/>
            <a:r>
              <a:rPr lang="en-US" altLang="zh-CN" dirty="0"/>
              <a:t>Dataset</a:t>
            </a:r>
          </a:p>
          <a:p>
            <a:pPr lvl="1"/>
            <a:r>
              <a:rPr lang="en-US" altLang="zh-CN" dirty="0"/>
              <a:t>Measurements and coding</a:t>
            </a:r>
          </a:p>
          <a:p>
            <a:pPr lvl="1"/>
            <a:r>
              <a:rPr lang="en-US" altLang="zh-CN" dirty="0"/>
              <a:t>Statistics</a:t>
            </a:r>
          </a:p>
          <a:p>
            <a:pPr lvl="1"/>
            <a:r>
              <a:rPr lang="en-US" altLang="zh-CN" dirty="0"/>
              <a:t>Designing </a:t>
            </a:r>
            <a:r>
              <a:rPr lang="en-US" altLang="zh-CN" dirty="0">
                <a:sym typeface="+mn-ea"/>
              </a:rPr>
              <a:t>experiments </a:t>
            </a:r>
            <a:r>
              <a:rPr lang="en-US" altLang="zh-CN" dirty="0"/>
              <a:t>using AI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t>Introduction</a:t>
            </a:r>
          </a:p>
        </p:txBody>
      </p:sp>
      <p:sp>
        <p:nvSpPr>
          <p:cNvPr id="5" name="内容占位符 2"/>
          <p:cNvSpPr>
            <a:spLocks noGrp="1"/>
          </p:cNvSpPr>
          <p:nvPr>
            <p:custDataLst>
              <p:tags r:id="rId1"/>
            </p:custDataLst>
          </p:nvPr>
        </p:nvSpPr>
        <p:spPr>
          <a:xfrm>
            <a:off x="685800" y="1169116"/>
            <a:ext cx="77724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altLang="zh-CN" sz="2300" dirty="0">
                <a:sym typeface="+mn-ea"/>
              </a:rPr>
              <a:t>What is this study trying to prove or disprove?</a:t>
            </a:r>
          </a:p>
          <a:p>
            <a:pPr marL="457200" indent="-457200">
              <a:buFont typeface="+mj-lt"/>
              <a:buAutoNum type="arabicPeriod"/>
            </a:pPr>
            <a:r>
              <a:rPr lang="en-US" altLang="zh-CN" sz="2300" dirty="0">
                <a:sym typeface="+mn-ea"/>
              </a:rPr>
              <a:t>What is the author(s) trying to test or demonstrate?</a:t>
            </a:r>
          </a:p>
          <a:p>
            <a:pPr marL="457200" indent="-457200">
              <a:buFont typeface="+mj-lt"/>
              <a:buAutoNum type="arabicPeriod"/>
            </a:pPr>
            <a:r>
              <a:rPr lang="en-US" altLang="zh-CN" sz="2300" dirty="0">
                <a:sym typeface="+mn-ea"/>
              </a:rPr>
              <a:t>What do we already know about this topic?</a:t>
            </a:r>
          </a:p>
          <a:p>
            <a:pPr marL="457200" indent="-457200">
              <a:buFont typeface="+mj-lt"/>
              <a:buAutoNum type="arabicPeriod"/>
            </a:pPr>
            <a:r>
              <a:rPr lang="en-US" altLang="zh-CN" sz="2300" dirty="0">
                <a:sym typeface="+mn-ea"/>
              </a:rPr>
              <a:t>What gaps does this study try to fill or contribute a new understanding to the research problem?</a:t>
            </a:r>
          </a:p>
          <a:p>
            <a:pPr marL="457200" indent="-457200">
              <a:buFont typeface="+mj-lt"/>
              <a:buAutoNum type="arabicPeriod"/>
            </a:pPr>
            <a:r>
              <a:rPr lang="en-US" altLang="zh-CN" sz="2300" dirty="0">
                <a:sym typeface="+mn-ea"/>
              </a:rPr>
              <a:t>Why should I care about what is being investigated?</a:t>
            </a:r>
          </a:p>
          <a:p>
            <a:pPr marL="457200" indent="-457200">
              <a:buFont typeface="+mj-lt"/>
              <a:buAutoNum type="arabicPeriod"/>
            </a:pPr>
            <a:r>
              <a:rPr lang="en-US" altLang="zh-CN" sz="2300" dirty="0">
                <a:sym typeface="+mn-ea"/>
              </a:rPr>
              <a:t>Will this study tell me anything new related to the research problem I am investigating?</a:t>
            </a:r>
          </a:p>
        </p:txBody>
      </p:sp>
      <p:sp>
        <p:nvSpPr>
          <p:cNvPr id="6" name="文本框 5"/>
          <p:cNvSpPr txBox="1"/>
          <p:nvPr/>
        </p:nvSpPr>
        <p:spPr>
          <a:xfrm>
            <a:off x="251520" y="4365104"/>
            <a:ext cx="205680" cy="369332"/>
          </a:xfrm>
          <a:prstGeom prst="rect">
            <a:avLst/>
          </a:prstGeom>
          <a:noFill/>
        </p:spPr>
        <p:txBody>
          <a:bodyPr wrap="square" rtlCol="0">
            <a:spAutoFit/>
          </a:bodyPr>
          <a:lstStyle/>
          <a:p>
            <a:r>
              <a:rPr kumimoji="1" lang="en-US" altLang="zh-CN" dirty="0">
                <a:solidFill>
                  <a:srgbClr val="FF0000"/>
                </a:solidFill>
              </a:rPr>
              <a:t>2</a:t>
            </a:r>
            <a:endParaRPr kumimoji="1" lang="zh-CN" altLang="en-US" dirty="0">
              <a:solidFill>
                <a:srgbClr val="FF0000"/>
              </a:solidFill>
            </a:endParaRPr>
          </a:p>
        </p:txBody>
      </p:sp>
      <p:pic>
        <p:nvPicPr>
          <p:cNvPr id="7" name="图片 6"/>
          <p:cNvPicPr>
            <a:picLocks noChangeAspect="1"/>
          </p:cNvPicPr>
          <p:nvPr/>
        </p:nvPicPr>
        <p:blipFill>
          <a:blip r:embed="rId4"/>
          <a:stretch>
            <a:fillRect/>
          </a:stretch>
        </p:blipFill>
        <p:spPr>
          <a:xfrm>
            <a:off x="479436" y="4895651"/>
            <a:ext cx="7978763" cy="1214945"/>
          </a:xfrm>
          <a:prstGeom prst="rect">
            <a:avLst/>
          </a:prstGeom>
        </p:spPr>
      </p:pic>
      <p:sp>
        <p:nvSpPr>
          <p:cNvPr id="8" name="文本框 7"/>
          <p:cNvSpPr txBox="1"/>
          <p:nvPr/>
        </p:nvSpPr>
        <p:spPr>
          <a:xfrm>
            <a:off x="250836" y="4799389"/>
            <a:ext cx="205680" cy="369332"/>
          </a:xfrm>
          <a:prstGeom prst="rect">
            <a:avLst/>
          </a:prstGeom>
          <a:noFill/>
        </p:spPr>
        <p:txBody>
          <a:bodyPr wrap="square" rtlCol="0">
            <a:spAutoFit/>
          </a:bodyPr>
          <a:lstStyle/>
          <a:p>
            <a:r>
              <a:rPr kumimoji="1" lang="en-US" altLang="zh-CN" dirty="0">
                <a:solidFill>
                  <a:srgbClr val="FF0000"/>
                </a:solidFill>
              </a:rPr>
              <a:t>3</a:t>
            </a:r>
            <a:endParaRPr kumimoji="1" lang="zh-CN" altLang="en-US" dirty="0">
              <a:solidFill>
                <a:srgbClr val="FF0000"/>
              </a:solidFill>
            </a:endParaRPr>
          </a:p>
        </p:txBody>
      </p:sp>
      <p:pic>
        <p:nvPicPr>
          <p:cNvPr id="3" name="图片 2">
            <a:extLst>
              <a:ext uri="{FF2B5EF4-FFF2-40B4-BE49-F238E27FC236}">
                <a16:creationId xmlns:a16="http://schemas.microsoft.com/office/drawing/2014/main" id="{BB3D73C1-1035-D512-5DE5-E70A244D7427}"/>
              </a:ext>
            </a:extLst>
          </p:cNvPr>
          <p:cNvPicPr>
            <a:picLocks noChangeAspect="1"/>
          </p:cNvPicPr>
          <p:nvPr/>
        </p:nvPicPr>
        <p:blipFill>
          <a:blip r:embed="rId5"/>
          <a:stretch>
            <a:fillRect/>
          </a:stretch>
        </p:blipFill>
        <p:spPr>
          <a:xfrm>
            <a:off x="502425" y="4367589"/>
            <a:ext cx="7747000" cy="4318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Literature Review</a:t>
            </a:r>
          </a:p>
        </p:txBody>
      </p:sp>
      <p:sp>
        <p:nvSpPr>
          <p:cNvPr id="5" name="内容占位符 2"/>
          <p:cNvSpPr>
            <a:spLocks noGrp="1"/>
          </p:cNvSpPr>
          <p:nvPr>
            <p:custDataLst>
              <p:tags r:id="rId1"/>
            </p:custDataLst>
          </p:nvPr>
        </p:nvSpPr>
        <p:spPr>
          <a:xfrm>
            <a:off x="457200" y="1166018"/>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altLang="zh-CN" sz="2300" dirty="0">
                <a:sym typeface="+mn-ea"/>
              </a:rPr>
              <a:t>What other research has been conducted about this topic and what are the main themes that have emerged?</a:t>
            </a:r>
          </a:p>
          <a:p>
            <a:pPr marL="457200" indent="-457200">
              <a:buFont typeface="+mj-lt"/>
              <a:buAutoNum type="arabicPeriod"/>
            </a:pPr>
            <a:r>
              <a:rPr lang="en-US" altLang="zh-CN" sz="2300" dirty="0">
                <a:sym typeface="+mn-ea"/>
              </a:rPr>
              <a:t>What does prior research reveal about what is already known about the topic and what remains to be discovered?</a:t>
            </a:r>
          </a:p>
          <a:p>
            <a:pPr marL="457200" indent="-457200">
              <a:buFont typeface="+mj-lt"/>
              <a:buAutoNum type="arabicPeriod"/>
            </a:pPr>
            <a:r>
              <a:rPr lang="en-US" altLang="zh-CN" sz="2300" dirty="0">
                <a:sym typeface="+mn-ea"/>
              </a:rPr>
              <a:t>What have been the most important past findings about the research problem?</a:t>
            </a:r>
          </a:p>
          <a:p>
            <a:pPr marL="457200" indent="-457200">
              <a:buFont typeface="+mj-lt"/>
              <a:buAutoNum type="arabicPeriod"/>
            </a:pPr>
            <a:r>
              <a:rPr lang="en-US" altLang="zh-CN" sz="2300" dirty="0">
                <a:sym typeface="+mn-ea"/>
              </a:rPr>
              <a:t>How has prior research led the author(s) to conduct this particular study?</a:t>
            </a:r>
          </a:p>
          <a:p>
            <a:pPr marL="457200" indent="-457200">
              <a:buFont typeface="+mj-lt"/>
              <a:buAutoNum type="arabicPeriod"/>
            </a:pPr>
            <a:r>
              <a:rPr lang="en-US" altLang="zh-CN" sz="2300" dirty="0">
                <a:sym typeface="+mn-ea"/>
              </a:rPr>
              <a:t>Is there any prior research that is unique or groundbreaking?</a:t>
            </a:r>
          </a:p>
          <a:p>
            <a:pPr marL="457200" indent="-457200">
              <a:buFont typeface="+mj-lt"/>
              <a:buAutoNum type="arabicPeriod"/>
            </a:pPr>
            <a:r>
              <a:rPr lang="en-US" altLang="zh-CN" sz="2300" dirty="0">
                <a:sym typeface="+mn-ea"/>
              </a:rPr>
              <a:t>Are there any studies I could use as a model for designing and organizing my own study?</a:t>
            </a:r>
          </a:p>
        </p:txBody>
      </p:sp>
      <p:pic>
        <p:nvPicPr>
          <p:cNvPr id="3" name="图片 2"/>
          <p:cNvPicPr>
            <a:picLocks noChangeAspect="1"/>
          </p:cNvPicPr>
          <p:nvPr/>
        </p:nvPicPr>
        <p:blipFill>
          <a:blip r:embed="rId4"/>
          <a:stretch>
            <a:fillRect/>
          </a:stretch>
        </p:blipFill>
        <p:spPr>
          <a:xfrm>
            <a:off x="685800" y="5467474"/>
            <a:ext cx="7772400" cy="1115887"/>
          </a:xfrm>
          <a:prstGeom prst="rect">
            <a:avLst/>
          </a:prstGeom>
        </p:spPr>
      </p:pic>
      <p:sp>
        <p:nvSpPr>
          <p:cNvPr id="6" name="文本框 5"/>
          <p:cNvSpPr txBox="1"/>
          <p:nvPr/>
        </p:nvSpPr>
        <p:spPr>
          <a:xfrm>
            <a:off x="457200" y="5467474"/>
            <a:ext cx="205680" cy="369332"/>
          </a:xfrm>
          <a:prstGeom prst="rect">
            <a:avLst/>
          </a:prstGeom>
          <a:noFill/>
        </p:spPr>
        <p:txBody>
          <a:bodyPr wrap="square" rtlCol="0">
            <a:spAutoFit/>
          </a:bodyPr>
          <a:lstStyle/>
          <a:p>
            <a:r>
              <a:rPr kumimoji="1" lang="en-US" altLang="zh-CN" dirty="0">
                <a:solidFill>
                  <a:srgbClr val="FF0000"/>
                </a:solidFill>
              </a:rPr>
              <a:t>1</a:t>
            </a:r>
            <a:endParaRPr kumimoji="1" lang="zh-CN" altLang="en-US"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Methods/Methodology</a:t>
            </a:r>
          </a:p>
        </p:txBody>
      </p:sp>
      <p:sp>
        <p:nvSpPr>
          <p:cNvPr id="5" name="内容占位符 2"/>
          <p:cNvSpPr>
            <a:spLocks noGrp="1"/>
          </p:cNvSpPr>
          <p:nvPr>
            <p:custDataLst>
              <p:tags r:id="rId1"/>
            </p:custDataLst>
          </p:nvPr>
        </p:nvSpPr>
        <p:spPr>
          <a:xfrm>
            <a:off x="282352" y="1166018"/>
            <a:ext cx="8579296" cy="42792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GB" altLang="zh-CN" sz="2300" dirty="0"/>
              <a:t>Did the study employ a theoretical, empirical, or hybrid approach to address the research problem?</a:t>
            </a:r>
          </a:p>
          <a:p>
            <a:pPr marL="457200" indent="-457200">
              <a:buFont typeface="+mj-lt"/>
              <a:buAutoNum type="arabicPeriod"/>
            </a:pPr>
            <a:r>
              <a:rPr lang="en-GB" altLang="zh-CN" sz="2300" dirty="0"/>
              <a:t>What methods were used in this study, what are the innovations and advantage, and were there any improvements made to previous methods?</a:t>
            </a:r>
          </a:p>
          <a:p>
            <a:pPr marL="457200" indent="-457200">
              <a:buFont typeface="+mj-lt"/>
              <a:buAutoNum type="arabicPeriod"/>
            </a:pPr>
            <a:r>
              <a:rPr lang="en-US" altLang="zh-CN" sz="2300" dirty="0">
                <a:sym typeface="+mn-ea"/>
              </a:rPr>
              <a:t>What was the type of model or data used?</a:t>
            </a:r>
          </a:p>
          <a:p>
            <a:pPr marL="457200" indent="-457200">
              <a:buFont typeface="+mj-lt"/>
              <a:buAutoNum type="arabicPeriod"/>
            </a:pPr>
            <a:r>
              <a:rPr lang="en-US" altLang="zh-CN" sz="2300" dirty="0">
                <a:sym typeface="+mn-ea"/>
              </a:rPr>
              <a:t>Could this method of analysis be repeated and can I adopt the same approach?</a:t>
            </a:r>
          </a:p>
          <a:p>
            <a:pPr marL="457200" indent="-457200">
              <a:buFont typeface="+mj-lt"/>
              <a:buAutoNum type="arabicPeriod"/>
            </a:pPr>
            <a:r>
              <a:rPr lang="en-US" altLang="zh-CN" sz="2300" dirty="0">
                <a:sym typeface="+mn-ea"/>
              </a:rPr>
              <a:t>Is enough information available to repeat the study or should new data or model be found to expand or improve understanding of the research problem?</a:t>
            </a:r>
          </a:p>
        </p:txBody>
      </p:sp>
      <p:sp>
        <p:nvSpPr>
          <p:cNvPr id="4" name="文本框 3"/>
          <p:cNvSpPr txBox="1"/>
          <p:nvPr/>
        </p:nvSpPr>
        <p:spPr>
          <a:xfrm>
            <a:off x="617540" y="5873280"/>
            <a:ext cx="205680" cy="369332"/>
          </a:xfrm>
          <a:prstGeom prst="rect">
            <a:avLst/>
          </a:prstGeom>
          <a:noFill/>
        </p:spPr>
        <p:txBody>
          <a:bodyPr wrap="square" rtlCol="0">
            <a:spAutoFit/>
          </a:bodyPr>
          <a:lstStyle/>
          <a:p>
            <a:r>
              <a:rPr kumimoji="1" lang="en-US" altLang="zh-CN" dirty="0">
                <a:solidFill>
                  <a:srgbClr val="FF0000"/>
                </a:solidFill>
              </a:rPr>
              <a:t>3</a:t>
            </a:r>
            <a:endParaRPr kumimoji="1" lang="zh-CN" altLang="en-US" dirty="0">
              <a:solidFill>
                <a:srgbClr val="FF0000"/>
              </a:solidFill>
            </a:endParaRPr>
          </a:p>
        </p:txBody>
      </p:sp>
      <p:pic>
        <p:nvPicPr>
          <p:cNvPr id="6" name="图片 5"/>
          <p:cNvPicPr>
            <a:picLocks noChangeAspect="1"/>
          </p:cNvPicPr>
          <p:nvPr/>
        </p:nvPicPr>
        <p:blipFill>
          <a:blip r:embed="rId4"/>
          <a:stretch>
            <a:fillRect/>
          </a:stretch>
        </p:blipFill>
        <p:spPr>
          <a:xfrm>
            <a:off x="847472" y="5401430"/>
            <a:ext cx="7772400" cy="424299"/>
          </a:xfrm>
          <a:prstGeom prst="rect">
            <a:avLst/>
          </a:prstGeom>
        </p:spPr>
      </p:pic>
      <p:pic>
        <p:nvPicPr>
          <p:cNvPr id="7" name="图片 6"/>
          <p:cNvPicPr>
            <a:picLocks noChangeAspect="1"/>
          </p:cNvPicPr>
          <p:nvPr/>
        </p:nvPicPr>
        <p:blipFill>
          <a:blip r:embed="rId5"/>
          <a:stretch>
            <a:fillRect/>
          </a:stretch>
        </p:blipFill>
        <p:spPr>
          <a:xfrm>
            <a:off x="847472" y="5872162"/>
            <a:ext cx="7772400" cy="711200"/>
          </a:xfrm>
          <a:prstGeom prst="rect">
            <a:avLst/>
          </a:prstGeom>
        </p:spPr>
      </p:pic>
      <p:sp>
        <p:nvSpPr>
          <p:cNvPr id="8" name="文本框 7"/>
          <p:cNvSpPr txBox="1"/>
          <p:nvPr/>
        </p:nvSpPr>
        <p:spPr>
          <a:xfrm>
            <a:off x="608161" y="5312321"/>
            <a:ext cx="205680" cy="369332"/>
          </a:xfrm>
          <a:prstGeom prst="rect">
            <a:avLst/>
          </a:prstGeom>
          <a:noFill/>
        </p:spPr>
        <p:txBody>
          <a:bodyPr wrap="square" rtlCol="0">
            <a:spAutoFit/>
          </a:bodyPr>
          <a:lstStyle/>
          <a:p>
            <a:r>
              <a:rPr kumimoji="1" lang="en-US" altLang="zh-CN" dirty="0">
                <a:solidFill>
                  <a:srgbClr val="FF0000"/>
                </a:solidFill>
              </a:rPr>
              <a:t>2</a:t>
            </a:r>
            <a:endParaRPr kumimoji="1" lang="zh-CN" altLang="en-US"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Results</a:t>
            </a:r>
          </a:p>
        </p:txBody>
      </p:sp>
      <p:sp>
        <p:nvSpPr>
          <p:cNvPr id="5" name="内容占位符 2"/>
          <p:cNvSpPr>
            <a:spLocks noGrp="1"/>
          </p:cNvSpPr>
          <p:nvPr>
            <p:custDataLst>
              <p:tags r:id="rId1"/>
            </p:custDataLst>
          </p:nvPr>
        </p:nvSpPr>
        <p:spPr>
          <a:xfrm>
            <a:off x="457200" y="1166018"/>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altLang="zh-CN" sz="2300" dirty="0">
                <a:sym typeface="+mn-ea"/>
              </a:rPr>
              <a:t>What did the author(s) find and how did they find it?</a:t>
            </a:r>
          </a:p>
          <a:p>
            <a:pPr marL="457200" indent="-457200">
              <a:buFont typeface="+mj-lt"/>
              <a:buAutoNum type="arabicPeriod"/>
            </a:pPr>
            <a:r>
              <a:rPr lang="en-US" altLang="zh-CN" sz="2300" dirty="0">
                <a:sym typeface="+mn-ea"/>
              </a:rPr>
              <a:t>Does the author(s) highlight any findings as most significant?</a:t>
            </a:r>
          </a:p>
          <a:p>
            <a:pPr marL="457200" indent="-457200">
              <a:buFont typeface="+mj-lt"/>
              <a:buAutoNum type="arabicPeriod"/>
            </a:pPr>
            <a:r>
              <a:rPr lang="en-US" altLang="zh-CN" sz="2300" dirty="0">
                <a:sym typeface="+mn-ea"/>
              </a:rPr>
              <a:t>Are the results presented in a factual and unbiased way?</a:t>
            </a:r>
          </a:p>
          <a:p>
            <a:pPr marL="457200" indent="-457200">
              <a:buFont typeface="+mj-lt"/>
              <a:buAutoNum type="arabicPeriod"/>
            </a:pPr>
            <a:r>
              <a:rPr lang="en-US" altLang="zh-CN" sz="2300" dirty="0">
                <a:sym typeface="+mn-ea"/>
              </a:rPr>
              <a:t>Does the analysis of results in the discussion section agree with how the results are presented?</a:t>
            </a:r>
          </a:p>
          <a:p>
            <a:pPr marL="457200" indent="-457200">
              <a:buFont typeface="+mj-lt"/>
              <a:buAutoNum type="arabicPeriod"/>
            </a:pPr>
            <a:r>
              <a:rPr lang="en-US" altLang="zh-CN" sz="2300" dirty="0">
                <a:sym typeface="+mn-ea"/>
              </a:rPr>
              <a:t>Is all the data present and did the author(s) adequately address gaps?</a:t>
            </a:r>
          </a:p>
          <a:p>
            <a:pPr marL="457200" indent="-457200">
              <a:buFont typeface="+mj-lt"/>
              <a:buAutoNum type="arabicPeriod"/>
            </a:pPr>
            <a:r>
              <a:rPr lang="en-US" altLang="zh-CN" sz="2300" dirty="0">
                <a:sym typeface="+mn-ea"/>
              </a:rPr>
              <a:t>What conclusions do you formulate from this data and does it match with the author's conclusions?</a:t>
            </a:r>
          </a:p>
        </p:txBody>
      </p:sp>
      <p:pic>
        <p:nvPicPr>
          <p:cNvPr id="3" name="图片 2"/>
          <p:cNvPicPr>
            <a:picLocks noChangeAspect="1"/>
          </p:cNvPicPr>
          <p:nvPr/>
        </p:nvPicPr>
        <p:blipFill>
          <a:blip r:embed="rId4"/>
          <a:stretch>
            <a:fillRect/>
          </a:stretch>
        </p:blipFill>
        <p:spPr>
          <a:xfrm>
            <a:off x="685800" y="4861349"/>
            <a:ext cx="7772400" cy="864679"/>
          </a:xfrm>
          <a:prstGeom prst="rect">
            <a:avLst/>
          </a:prstGeom>
        </p:spPr>
      </p:pic>
      <p:sp>
        <p:nvSpPr>
          <p:cNvPr id="4" name="文本框 3"/>
          <p:cNvSpPr txBox="1"/>
          <p:nvPr/>
        </p:nvSpPr>
        <p:spPr>
          <a:xfrm>
            <a:off x="468660" y="4924356"/>
            <a:ext cx="205680" cy="369332"/>
          </a:xfrm>
          <a:prstGeom prst="rect">
            <a:avLst/>
          </a:prstGeom>
          <a:noFill/>
        </p:spPr>
        <p:txBody>
          <a:bodyPr wrap="square" rtlCol="0">
            <a:spAutoFit/>
          </a:bodyPr>
          <a:lstStyle/>
          <a:p>
            <a:r>
              <a:rPr kumimoji="1" lang="en-US" altLang="zh-CN" dirty="0">
                <a:solidFill>
                  <a:srgbClr val="FF0000"/>
                </a:solidFill>
              </a:rPr>
              <a:t>1</a:t>
            </a:r>
            <a:endParaRPr kumimoji="1" lang="zh-CN" altLang="en-US" dirty="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Discussion</a:t>
            </a:r>
            <a:r>
              <a:rPr lang="en-US" altLang="zh-CN"/>
              <a:t> &amp; </a:t>
            </a:r>
            <a:r>
              <a:rPr lang="zh-CN" altLang="en-US"/>
              <a:t>Conclusion</a:t>
            </a:r>
          </a:p>
        </p:txBody>
      </p:sp>
      <p:sp>
        <p:nvSpPr>
          <p:cNvPr id="5" name="内容占位符 2"/>
          <p:cNvSpPr>
            <a:spLocks noGrp="1"/>
          </p:cNvSpPr>
          <p:nvPr>
            <p:custDataLst>
              <p:tags r:id="rId1"/>
            </p:custDataLst>
          </p:nvPr>
        </p:nvSpPr>
        <p:spPr>
          <a:xfrm>
            <a:off x="457200" y="1166018"/>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altLang="zh-CN" sz="2300" dirty="0">
                <a:sym typeface="+mn-ea"/>
              </a:rPr>
              <a:t>What is the overall meaning of the study and why is this important? </a:t>
            </a:r>
          </a:p>
          <a:p>
            <a:pPr marL="457200" indent="-457200">
              <a:buFont typeface="+mj-lt"/>
              <a:buAutoNum type="arabicPeriod"/>
            </a:pPr>
            <a:r>
              <a:rPr lang="en-US" altLang="zh-CN" sz="2300" dirty="0">
                <a:sym typeface="+mn-ea"/>
              </a:rPr>
              <a:t>What do you find to be the most important ways that the findings have been interpreted?</a:t>
            </a:r>
          </a:p>
          <a:p>
            <a:pPr marL="457200" indent="-457200">
              <a:buFont typeface="+mj-lt"/>
              <a:buAutoNum type="arabicPeriod"/>
            </a:pPr>
            <a:r>
              <a:rPr lang="en-US" altLang="zh-CN" sz="2300" dirty="0">
                <a:sym typeface="+mn-ea"/>
              </a:rPr>
              <a:t>What are the weaknesses in their argument?</a:t>
            </a:r>
          </a:p>
          <a:p>
            <a:pPr marL="457200" indent="-457200">
              <a:buFont typeface="+mj-lt"/>
              <a:buAutoNum type="arabicPeriod"/>
            </a:pPr>
            <a:r>
              <a:rPr lang="en-US" altLang="zh-CN" sz="2300" dirty="0">
                <a:sym typeface="+mn-ea"/>
              </a:rPr>
              <a:t>Do you believe conclusions about the significance of the study and its findings are valid?</a:t>
            </a:r>
          </a:p>
          <a:p>
            <a:pPr marL="457200" indent="-457200">
              <a:buFont typeface="+mj-lt"/>
              <a:buAutoNum type="arabicPeriod"/>
            </a:pPr>
            <a:r>
              <a:rPr lang="en-US" altLang="zh-CN" sz="2300" dirty="0">
                <a:sym typeface="+mn-ea"/>
              </a:rPr>
              <a:t>What limitations of the study do the author(s) describe and how might this help formulate my own research?</a:t>
            </a:r>
          </a:p>
          <a:p>
            <a:pPr marL="457200" indent="-457200">
              <a:buFont typeface="+mj-lt"/>
              <a:buAutoNum type="arabicPeriod"/>
            </a:pPr>
            <a:r>
              <a:rPr lang="en-US" altLang="zh-CN" sz="2300" dirty="0">
                <a:sym typeface="+mn-ea"/>
              </a:rPr>
              <a:t>Does the conclusion contain any recommendations for future research?</a:t>
            </a:r>
          </a:p>
        </p:txBody>
      </p:sp>
      <p:pic>
        <p:nvPicPr>
          <p:cNvPr id="3" name="图片 2"/>
          <p:cNvPicPr>
            <a:picLocks noChangeAspect="1"/>
          </p:cNvPicPr>
          <p:nvPr/>
        </p:nvPicPr>
        <p:blipFill>
          <a:blip r:embed="rId4"/>
          <a:stretch>
            <a:fillRect/>
          </a:stretch>
        </p:blipFill>
        <p:spPr>
          <a:xfrm>
            <a:off x="685200" y="6310602"/>
            <a:ext cx="7772400" cy="559473"/>
          </a:xfrm>
          <a:prstGeom prst="rect">
            <a:avLst/>
          </a:prstGeom>
        </p:spPr>
      </p:pic>
      <p:sp>
        <p:nvSpPr>
          <p:cNvPr id="4" name="文本框 3"/>
          <p:cNvSpPr txBox="1"/>
          <p:nvPr/>
        </p:nvSpPr>
        <p:spPr>
          <a:xfrm>
            <a:off x="178912" y="6222535"/>
            <a:ext cx="506288" cy="369332"/>
          </a:xfrm>
          <a:prstGeom prst="rect">
            <a:avLst/>
          </a:prstGeom>
          <a:noFill/>
        </p:spPr>
        <p:txBody>
          <a:bodyPr wrap="square" rtlCol="0">
            <a:spAutoFit/>
          </a:bodyPr>
          <a:lstStyle/>
          <a:p>
            <a:r>
              <a:rPr kumimoji="1" lang="en-US" altLang="zh-CN" dirty="0">
                <a:solidFill>
                  <a:srgbClr val="FF0000"/>
                </a:solidFill>
              </a:rPr>
              <a:t>3,5</a:t>
            </a:r>
            <a:endParaRPr kumimoji="1" lang="zh-CN" altLang="en-US" dirty="0">
              <a:solidFill>
                <a:srgbClr val="FF0000"/>
              </a:solidFill>
            </a:endParaRPr>
          </a:p>
        </p:txBody>
      </p:sp>
      <p:sp>
        <p:nvSpPr>
          <p:cNvPr id="7" name="文本框 6"/>
          <p:cNvSpPr txBox="1"/>
          <p:nvPr/>
        </p:nvSpPr>
        <p:spPr>
          <a:xfrm>
            <a:off x="311035" y="5488311"/>
            <a:ext cx="506288" cy="369332"/>
          </a:xfrm>
          <a:prstGeom prst="rect">
            <a:avLst/>
          </a:prstGeom>
          <a:noFill/>
        </p:spPr>
        <p:txBody>
          <a:bodyPr wrap="square" rtlCol="0">
            <a:spAutoFit/>
          </a:bodyPr>
          <a:lstStyle/>
          <a:p>
            <a:r>
              <a:rPr kumimoji="1" lang="en-US" altLang="zh-CN" dirty="0">
                <a:solidFill>
                  <a:srgbClr val="FF0000"/>
                </a:solidFill>
              </a:rPr>
              <a:t>1</a:t>
            </a:r>
            <a:endParaRPr kumimoji="1" lang="zh-CN" altLang="en-US" dirty="0">
              <a:solidFill>
                <a:srgbClr val="FF0000"/>
              </a:solidFill>
            </a:endParaRPr>
          </a:p>
        </p:txBody>
      </p:sp>
      <p:pic>
        <p:nvPicPr>
          <p:cNvPr id="8" name="图片 7"/>
          <p:cNvPicPr>
            <a:picLocks noChangeAspect="1"/>
          </p:cNvPicPr>
          <p:nvPr/>
        </p:nvPicPr>
        <p:blipFill>
          <a:blip r:embed="rId5"/>
          <a:stretch>
            <a:fillRect/>
          </a:stretch>
        </p:blipFill>
        <p:spPr>
          <a:xfrm>
            <a:off x="616024" y="5373216"/>
            <a:ext cx="7772400" cy="93738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References</a:t>
            </a:r>
          </a:p>
        </p:txBody>
      </p:sp>
      <p:sp>
        <p:nvSpPr>
          <p:cNvPr id="5" name="内容占位符 2"/>
          <p:cNvSpPr>
            <a:spLocks noGrp="1"/>
          </p:cNvSpPr>
          <p:nvPr>
            <p:custDataLst>
              <p:tags r:id="rId1"/>
            </p:custDataLst>
          </p:nvPr>
        </p:nvSpPr>
        <p:spPr>
          <a:xfrm>
            <a:off x="457200" y="1052736"/>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altLang="zh-CN" sz="2300" dirty="0">
                <a:sym typeface="+mn-ea"/>
              </a:rPr>
              <a:t>Do the sources cited by the author(s) reflect a diversity of disciplinary viewpoints? </a:t>
            </a:r>
          </a:p>
          <a:p>
            <a:pPr marL="457200" indent="-457200">
              <a:buFont typeface="+mj-lt"/>
              <a:buAutoNum type="arabicPeriod"/>
            </a:pPr>
            <a:r>
              <a:rPr lang="en-US" altLang="zh-CN" sz="2300" dirty="0">
                <a:sym typeface="+mn-ea"/>
              </a:rPr>
              <a:t>Are the sources all from a particular field of study or do the sources reflect multiple areas of study?</a:t>
            </a:r>
          </a:p>
          <a:p>
            <a:pPr marL="457200" indent="-457200">
              <a:buFont typeface="+mj-lt"/>
              <a:buAutoNum type="arabicPeriod"/>
            </a:pPr>
            <a:r>
              <a:rPr lang="en-US" altLang="zh-CN" sz="2300" dirty="0">
                <a:sym typeface="+mn-ea"/>
              </a:rPr>
              <a:t>Are there any unique or interesting sources that could be incorporated into my study?</a:t>
            </a:r>
          </a:p>
          <a:p>
            <a:pPr marL="457200" indent="-457200">
              <a:buFont typeface="+mj-lt"/>
              <a:buAutoNum type="arabicPeriod"/>
            </a:pPr>
            <a:r>
              <a:rPr lang="en-US" altLang="zh-CN" sz="2300" dirty="0">
                <a:sym typeface="+mn-ea"/>
              </a:rPr>
              <a:t>What other authors are respected in this field, i.e., who has multiple works cited or is cited most often by others?</a:t>
            </a:r>
          </a:p>
          <a:p>
            <a:pPr marL="457200" indent="-457200">
              <a:buFont typeface="+mj-lt"/>
              <a:buAutoNum type="arabicPeriod"/>
            </a:pPr>
            <a:r>
              <a:rPr lang="en-US" altLang="zh-CN" sz="2300" dirty="0">
                <a:sym typeface="+mn-ea"/>
              </a:rPr>
              <a:t>What other research should I review to clarify any remaining issues or that I need more information about?</a:t>
            </a:r>
          </a:p>
        </p:txBody>
      </p:sp>
      <p:pic>
        <p:nvPicPr>
          <p:cNvPr id="4" name="图片 3"/>
          <p:cNvPicPr>
            <a:picLocks noChangeAspect="1"/>
          </p:cNvPicPr>
          <p:nvPr/>
        </p:nvPicPr>
        <p:blipFill>
          <a:blip r:embed="rId4"/>
          <a:stretch>
            <a:fillRect/>
          </a:stretch>
        </p:blipFill>
        <p:spPr>
          <a:xfrm>
            <a:off x="1428821" y="4869160"/>
            <a:ext cx="6286357" cy="187220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1" name="文本框 10"/>
          <p:cNvSpPr txBox="1"/>
          <p:nvPr/>
        </p:nvSpPr>
        <p:spPr>
          <a:xfrm>
            <a:off x="1619672" y="142101"/>
            <a:ext cx="5606386" cy="769441"/>
          </a:xfrm>
          <a:prstGeom prst="rect">
            <a:avLst/>
          </a:prstGeom>
          <a:noFill/>
        </p:spPr>
        <p:txBody>
          <a:bodyPr wrap="square">
            <a:spAutoFit/>
          </a:bodyPr>
          <a:lstStyle/>
          <a:p>
            <a:pPr lvl="1"/>
            <a:r>
              <a:rPr lang="en-US" altLang="zh-CN" sz="4400" dirty="0">
                <a:latin typeface="+mj-lt"/>
                <a:ea typeface="+mj-ea"/>
                <a:cs typeface="+mj-cs"/>
              </a:rPr>
              <a:t>Research planning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Research planning</a:t>
            </a:r>
            <a:endParaRPr lang="zh-CN" altLang="en-US" dirty="0"/>
          </a:p>
        </p:txBody>
      </p:sp>
      <p:sp>
        <p:nvSpPr>
          <p:cNvPr id="3" name="内容占位符 2"/>
          <p:cNvSpPr>
            <a:spLocks noGrp="1"/>
          </p:cNvSpPr>
          <p:nvPr>
            <p:ph idx="1"/>
          </p:nvPr>
        </p:nvSpPr>
        <p:spPr>
          <a:xfrm>
            <a:off x="467544" y="1484784"/>
            <a:ext cx="8229600" cy="4525963"/>
          </a:xfrm>
        </p:spPr>
        <p:txBody>
          <a:bodyPr>
            <a:normAutofit lnSpcReduction="10000"/>
          </a:bodyPr>
          <a:lstStyle/>
          <a:p>
            <a:r>
              <a:rPr lang="en-US" altLang="zh-CN" dirty="0"/>
              <a:t>Project Milestones</a:t>
            </a:r>
          </a:p>
          <a:p>
            <a:r>
              <a:rPr lang="en-US" altLang="zh-CN" dirty="0"/>
              <a:t>Typical steps:</a:t>
            </a:r>
          </a:p>
          <a:p>
            <a:pPr>
              <a:buNone/>
            </a:pPr>
            <a:r>
              <a:rPr lang="en-US" altLang="zh-CN" dirty="0"/>
              <a:t>   Download some code or implement something, then </a:t>
            </a:r>
            <a:r>
              <a:rPr lang="en-US" altLang="zh-CN" b="1" dirty="0"/>
              <a:t>experiment</a:t>
            </a:r>
            <a:r>
              <a:rPr lang="en-US" altLang="zh-CN" dirty="0"/>
              <a:t>, then </a:t>
            </a:r>
            <a:r>
              <a:rPr lang="en-US" altLang="zh-CN" b="1" dirty="0"/>
              <a:t>write up</a:t>
            </a:r>
            <a:endParaRPr lang="en-US" altLang="zh-CN" dirty="0"/>
          </a:p>
          <a:p>
            <a:pPr lvl="1"/>
            <a:r>
              <a:rPr lang="en-US" altLang="zh-CN" dirty="0"/>
              <a:t>Each stage takes longer than anticipated, the time for write-up is compressed</a:t>
            </a:r>
          </a:p>
          <a:p>
            <a:pPr lvl="1"/>
            <a:r>
              <a:rPr lang="en-US" altLang="zh-CN" dirty="0"/>
              <a:t>It is a mistake to implement a complete system rather than ask what code is needed to explore the research questions</a:t>
            </a:r>
            <a:endParaRPr lang="zh-CN" altLang="en-US" dirty="0"/>
          </a:p>
        </p:txBody>
      </p:sp>
      <p:pic>
        <p:nvPicPr>
          <p:cNvPr id="1026" name="Picture 2" descr="研究计划(Research Proposal)如何写?附保姆级教程！_斯笔客教育"/>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6270" y="5365799"/>
            <a:ext cx="2727730" cy="1492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88640"/>
            <a:ext cx="8229600" cy="1143000"/>
          </a:xfrm>
        </p:spPr>
        <p:txBody>
          <a:bodyPr/>
          <a:lstStyle/>
          <a:p>
            <a:r>
              <a:rPr lang="en-US" altLang="zh-CN" dirty="0"/>
              <a:t>Research planning</a:t>
            </a:r>
            <a:endParaRPr lang="zh-CN" altLang="en-US" dirty="0"/>
          </a:p>
        </p:txBody>
      </p:sp>
      <p:sp>
        <p:nvSpPr>
          <p:cNvPr id="3" name="内容占位符 2"/>
          <p:cNvSpPr>
            <a:spLocks noGrp="1"/>
          </p:cNvSpPr>
          <p:nvPr>
            <p:ph idx="1"/>
          </p:nvPr>
        </p:nvSpPr>
        <p:spPr/>
        <p:txBody>
          <a:bodyPr>
            <a:normAutofit fontScale="92500" lnSpcReduction="20000"/>
          </a:bodyPr>
          <a:lstStyle/>
          <a:p>
            <a:r>
              <a:rPr lang="en-US" altLang="zh-CN" dirty="0"/>
              <a:t>A better approach:</a:t>
            </a:r>
          </a:p>
          <a:p>
            <a:pPr lvl="1"/>
            <a:r>
              <a:rPr lang="en-US" altLang="zh-CN" dirty="0"/>
              <a:t>explicitly consider what is needed </a:t>
            </a:r>
            <a:r>
              <a:rPr lang="en-US" altLang="zh-CN" b="1" dirty="0"/>
              <a:t>at the end</a:t>
            </a:r>
            <a:r>
              <a:rPr lang="en-US" altLang="zh-CN" dirty="0"/>
              <a:t>, then </a:t>
            </a:r>
            <a:r>
              <a:rPr lang="en-US" altLang="zh-CN" b="1" dirty="0"/>
              <a:t>reason backwards</a:t>
            </a:r>
          </a:p>
          <a:p>
            <a:r>
              <a:rPr lang="en-US" altLang="zh-CN" dirty="0"/>
              <a:t>Considering as an example research that is expected to have a substantial experimental component, the write-up is likely to involve:</a:t>
            </a:r>
          </a:p>
          <a:p>
            <a:pPr lvl="1"/>
            <a:r>
              <a:rPr lang="en-US" altLang="zh-CN" dirty="0"/>
              <a:t>a </a:t>
            </a:r>
            <a:r>
              <a:rPr lang="en-US" altLang="zh-CN" b="1" dirty="0"/>
              <a:t>background review</a:t>
            </a:r>
            <a:endParaRPr lang="en-US" altLang="zh-CN" dirty="0"/>
          </a:p>
          <a:p>
            <a:pPr lvl="1"/>
            <a:r>
              <a:rPr lang="en-US" altLang="zh-CN" dirty="0"/>
              <a:t>explanations of </a:t>
            </a:r>
            <a:r>
              <a:rPr lang="en-US" altLang="zh-CN" b="1" dirty="0"/>
              <a:t>previous and new algorithms</a:t>
            </a:r>
            <a:endParaRPr lang="en-US" altLang="zh-CN" dirty="0"/>
          </a:p>
          <a:p>
            <a:pPr lvl="1"/>
            <a:r>
              <a:rPr lang="en-US" altLang="zh-CN" dirty="0"/>
              <a:t>descriptions of </a:t>
            </a:r>
            <a:r>
              <a:rPr lang="en-US" altLang="zh-CN" b="1" dirty="0"/>
              <a:t>experiments</a:t>
            </a:r>
            <a:endParaRPr lang="en-US" altLang="zh-CN" dirty="0"/>
          </a:p>
          <a:p>
            <a:pPr lvl="1"/>
            <a:r>
              <a:rPr lang="en-US" altLang="zh-CN" dirty="0"/>
              <a:t>analysis of </a:t>
            </a:r>
            <a:r>
              <a:rPr lang="en-US" altLang="zh-CN" b="1" dirty="0"/>
              <a:t>outcomes</a:t>
            </a:r>
            <a:endParaRPr lang="en-US" altLang="zh-CN" dirty="0"/>
          </a:p>
          <a:p>
            <a:pPr lvl="1"/>
            <a:r>
              <a:rPr lang="en-US" altLang="zh-CN" dirty="0"/>
              <a:t>completion of each of these elements is a </a:t>
            </a:r>
            <a:r>
              <a:rPr lang="en-US" altLang="zh-CN" b="1" dirty="0"/>
              <a:t>milestone</a:t>
            </a:r>
            <a:endParaRPr lang="en-US" altLang="zh-C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116632"/>
            <a:ext cx="7859216" cy="1084982"/>
          </a:xfrm>
        </p:spPr>
        <p:txBody>
          <a:bodyPr/>
          <a:lstStyle/>
          <a:p>
            <a:r>
              <a:rPr lang="en-US" altLang="zh-CN" dirty="0"/>
              <a:t>Experimental Research</a:t>
            </a:r>
            <a:endParaRPr lang="zh-CN" altLang="en-US" dirty="0"/>
          </a:p>
        </p:txBody>
      </p:sp>
      <p:sp>
        <p:nvSpPr>
          <p:cNvPr id="3" name="内容占位符 2"/>
          <p:cNvSpPr>
            <a:spLocks noGrp="1"/>
          </p:cNvSpPr>
          <p:nvPr>
            <p:ph idx="1"/>
          </p:nvPr>
        </p:nvSpPr>
        <p:spPr>
          <a:xfrm>
            <a:off x="133350" y="1340485"/>
            <a:ext cx="8815705" cy="4785360"/>
          </a:xfrm>
        </p:spPr>
        <p:txBody>
          <a:bodyPr>
            <a:normAutofit fontScale="85000" lnSpcReduction="10000"/>
          </a:bodyPr>
          <a:lstStyle/>
          <a:p>
            <a:r>
              <a:rPr lang="en-US" altLang="zh-CN" dirty="0"/>
              <a:t>Continuing to </a:t>
            </a:r>
            <a:r>
              <a:rPr lang="en-US" altLang="zh-CN" b="1" dirty="0"/>
              <a:t>reason backwards</a:t>
            </a:r>
            <a:endParaRPr lang="en-US" altLang="zh-CN" dirty="0"/>
          </a:p>
          <a:p>
            <a:r>
              <a:rPr lang="en-US" altLang="zh-CN" dirty="0"/>
              <a:t>The next step is to </a:t>
            </a:r>
            <a:r>
              <a:rPr lang="en-US" altLang="zh-CN" b="1" dirty="0"/>
              <a:t>identify what form</a:t>
            </a:r>
            <a:r>
              <a:rPr lang="en-US" altLang="zh-CN" dirty="0"/>
              <a:t> experiments will take</a:t>
            </a:r>
          </a:p>
          <a:p>
            <a:r>
              <a:rPr lang="en-US" altLang="zh-CN" dirty="0"/>
              <a:t>But prior to designing experiments the researcher must consider </a:t>
            </a:r>
            <a:r>
              <a:rPr lang="en-US" altLang="zh-CN" b="1" dirty="0"/>
              <a:t>how they are to be used</a:t>
            </a:r>
            <a:endParaRPr lang="en-US" altLang="zh-CN" dirty="0"/>
          </a:p>
          <a:p>
            <a:r>
              <a:rPr lang="en-US" altLang="zh-CN" dirty="0"/>
              <a:t>What will be experiments </a:t>
            </a:r>
            <a:r>
              <a:rPr lang="en-US" altLang="zh-CN" b="1" dirty="0"/>
              <a:t>show</a:t>
            </a:r>
            <a:r>
              <a:rPr lang="en-US" altLang="zh-CN" dirty="0"/>
              <a:t>, assuming the hypothesis to be true? How will the </a:t>
            </a:r>
            <a:r>
              <a:rPr lang="en-US" altLang="zh-CN" b="1" dirty="0"/>
              <a:t>results be different</a:t>
            </a:r>
            <a:r>
              <a:rPr lang="en-US" altLang="zh-CN" dirty="0"/>
              <a:t> if the hypothesis is false? </a:t>
            </a:r>
          </a:p>
          <a:p>
            <a:r>
              <a:rPr lang="en-US" altLang="zh-CN" dirty="0"/>
              <a:t>The experiments are an </a:t>
            </a:r>
            <a:r>
              <a:rPr lang="en-US" altLang="zh-CN" b="1" dirty="0"/>
              <a:t>evaluation</a:t>
            </a:r>
            <a:r>
              <a:rPr lang="en-US" altLang="zh-CN" dirty="0"/>
              <a:t> of whether some hypothesized phenomena is actually observed</a:t>
            </a:r>
          </a:p>
          <a:p>
            <a:r>
              <a:rPr lang="en-US" altLang="zh-CN" dirty="0"/>
              <a:t>Experiments involve </a:t>
            </a:r>
            <a:r>
              <a:rPr lang="en-US" altLang="zh-CN" b="1" dirty="0"/>
              <a:t>data, code</a:t>
            </a:r>
            <a:r>
              <a:rPr lang="en-US" altLang="zh-CN" dirty="0"/>
              <a:t>, and some kind of </a:t>
            </a:r>
            <a:r>
              <a:rPr lang="en-US" altLang="zh-CN" b="1" dirty="0"/>
              <a:t>platform</a:t>
            </a:r>
            <a:endParaRPr lang="en-US" altLang="zh-CN" dirty="0"/>
          </a:p>
          <a:p>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lstStyle/>
          <a:p>
            <a:r>
              <a:rPr lang="en-US" altLang="zh-CN" dirty="0"/>
              <a:t>Cycles in writing and publication</a:t>
            </a:r>
            <a:endParaRPr lang="zh-CN" altLang="en-US" dirty="0"/>
          </a:p>
        </p:txBody>
      </p:sp>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b="1"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b="1"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Non-Experiment Research</a:t>
            </a:r>
            <a:endParaRPr lang="zh-CN" altLang="en-US" dirty="0"/>
          </a:p>
        </p:txBody>
      </p:sp>
      <p:sp>
        <p:nvSpPr>
          <p:cNvPr id="3" name="内容占位符 2"/>
          <p:cNvSpPr>
            <a:spLocks noGrp="1"/>
          </p:cNvSpPr>
          <p:nvPr>
            <p:ph idx="1"/>
          </p:nvPr>
        </p:nvSpPr>
        <p:spPr/>
        <p:txBody>
          <a:bodyPr>
            <a:normAutofit/>
          </a:bodyPr>
          <a:lstStyle/>
          <a:p>
            <a:r>
              <a:rPr lang="en-US" altLang="zh-CN" dirty="0"/>
              <a:t>Formal investigations of the properties of systems and algorithms</a:t>
            </a:r>
          </a:p>
          <a:p>
            <a:r>
              <a:rPr lang="en-US" altLang="zh-CN" dirty="0"/>
              <a:t>A wide range of studies that are difficult to classify</a:t>
            </a:r>
          </a:p>
          <a:p>
            <a:pPr lvl="1"/>
            <a:r>
              <a:rPr lang="en-US" altLang="zh-CN" dirty="0"/>
              <a:t>Proposals for new programming language features and sketches of XML templates</a:t>
            </a:r>
          </a:p>
          <a:p>
            <a:pPr lvl="1"/>
            <a:r>
              <a:rPr lang="en-US" altLang="zh-CN" dirty="0"/>
              <a:t>Particular kinds of data to reflections on and comparisons of trends in research</a:t>
            </a:r>
            <a:endParaRPr lang="zh-CN"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PhD -- Patiently Hoping for Degree </a:t>
            </a:r>
            <a:br>
              <a:rPr lang="en-US" altLang="zh-CN" dirty="0"/>
            </a:br>
            <a:r>
              <a:rPr lang="en-US" altLang="zh-CN" dirty="0"/>
              <a:t>Research Planning</a:t>
            </a:r>
            <a:endParaRPr lang="zh-CN" altLang="en-US" dirty="0"/>
          </a:p>
        </p:txBody>
      </p:sp>
      <p:sp>
        <p:nvSpPr>
          <p:cNvPr id="3" name="内容占位符 2"/>
          <p:cNvSpPr>
            <a:spLocks noGrp="1"/>
          </p:cNvSpPr>
          <p:nvPr>
            <p:ph idx="1"/>
          </p:nvPr>
        </p:nvSpPr>
        <p:spPr/>
        <p:txBody>
          <a:bodyPr>
            <a:normAutofit fontScale="92500"/>
          </a:bodyPr>
          <a:lstStyle/>
          <a:p>
            <a:r>
              <a:rPr lang="en-US" altLang="zh-CN" dirty="0"/>
              <a:t>A typical question in the later stages of a PhD is</a:t>
            </a:r>
          </a:p>
          <a:p>
            <a:pPr lvl="1"/>
            <a:r>
              <a:rPr lang="en-US" altLang="zh-CN" dirty="0"/>
              <a:t>whether </a:t>
            </a:r>
            <a:r>
              <a:rPr lang="en-US" altLang="zh-CN" b="1" dirty="0"/>
              <a:t>enough research</a:t>
            </a:r>
            <a:r>
              <a:rPr lang="en-US" altLang="zh-CN" dirty="0"/>
              <a:t> has yet been done</a:t>
            </a:r>
          </a:p>
          <a:p>
            <a:pPr lvl="1"/>
            <a:r>
              <a:rPr lang="en-US" altLang="zh-CN" dirty="0"/>
              <a:t>whether </a:t>
            </a:r>
            <a:r>
              <a:rPr lang="en-US" altLang="zh-CN" b="1" dirty="0"/>
              <a:t>new additional work</a:t>
            </a:r>
            <a:r>
              <a:rPr lang="en-US" altLang="zh-CN" dirty="0"/>
              <a:t> needs to be undertaken</a:t>
            </a:r>
          </a:p>
          <a:p>
            <a:r>
              <a:rPr lang="en-US" altLang="zh-CN" dirty="0"/>
              <a:t>Often the best response to this question is to </a:t>
            </a:r>
            <a:r>
              <a:rPr lang="en-US" altLang="zh-CN" b="1" dirty="0"/>
              <a:t>write the thesis!</a:t>
            </a:r>
            <a:endParaRPr lang="en-US" altLang="zh-CN" dirty="0"/>
          </a:p>
          <a:p>
            <a:r>
              <a:rPr lang="en-US" altLang="zh-CN" dirty="0"/>
              <a:t>Once your thesis is more or less complete, it is relatively easy to assess </a:t>
            </a:r>
            <a:r>
              <a:rPr lang="en-US" altLang="zh-CN" b="1" dirty="0"/>
              <a:t>whether further work is justified</a:t>
            </a:r>
            <a:endParaRPr lang="zh-CN" altLang="en-US"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1" name="文本框 10"/>
          <p:cNvSpPr txBox="1"/>
          <p:nvPr/>
        </p:nvSpPr>
        <p:spPr>
          <a:xfrm>
            <a:off x="2681542" y="142101"/>
            <a:ext cx="4572000" cy="769441"/>
          </a:xfrm>
          <a:prstGeom prst="rect">
            <a:avLst/>
          </a:prstGeom>
          <a:noFill/>
        </p:spPr>
        <p:txBody>
          <a:bodyPr wrap="square">
            <a:spAutoFit/>
          </a:bodyPr>
          <a:lstStyle/>
          <a:p>
            <a:pPr lvl="1"/>
            <a:r>
              <a:rPr lang="en-US" altLang="zh-CN" sz="4400" dirty="0">
                <a:latin typeface="+mj-lt"/>
                <a:ea typeface="+mj-ea"/>
                <a:cs typeface="+mj-cs"/>
              </a:rPr>
              <a:t>Hypotheses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Hypotheses</a:t>
            </a:r>
            <a:endParaRPr lang="zh-CN" altLang="en-US" dirty="0"/>
          </a:p>
        </p:txBody>
      </p:sp>
      <p:sp>
        <p:nvSpPr>
          <p:cNvPr id="3" name="内容占位符 2"/>
          <p:cNvSpPr>
            <a:spLocks noGrp="1"/>
          </p:cNvSpPr>
          <p:nvPr>
            <p:ph idx="1"/>
          </p:nvPr>
        </p:nvSpPr>
        <p:spPr/>
        <p:txBody>
          <a:bodyPr>
            <a:normAutofit fontScale="85000" lnSpcReduction="10000"/>
          </a:bodyPr>
          <a:lstStyle/>
          <a:p>
            <a:r>
              <a:rPr lang="en-US" altLang="zh-CN" dirty="0"/>
              <a:t>In traditional science</a:t>
            </a:r>
          </a:p>
          <a:p>
            <a:pPr lvl="1"/>
            <a:r>
              <a:rPr lang="en-US" altLang="zh-CN" dirty="0"/>
              <a:t>a hypothesis typically concerns </a:t>
            </a:r>
            <a:r>
              <a:rPr lang="en-US" altLang="zh-CN" b="1" dirty="0"/>
              <a:t>some phenomenon</a:t>
            </a:r>
            <a:r>
              <a:rPr lang="en-US" altLang="zh-CN" dirty="0"/>
              <a:t> in the physical world</a:t>
            </a:r>
          </a:p>
          <a:p>
            <a:r>
              <a:rPr lang="en-US" altLang="zh-CN" dirty="0"/>
              <a:t>In </a:t>
            </a:r>
            <a:r>
              <a:rPr lang="en-US" altLang="zh-CN" dirty="0">
                <a:sym typeface="+mn-ea"/>
              </a:rPr>
              <a:t>Artificial Intelligence</a:t>
            </a:r>
            <a:endParaRPr lang="en-US" altLang="zh-CN" dirty="0">
              <a:highlight>
                <a:srgbClr val="FFFF00"/>
              </a:highlight>
            </a:endParaRPr>
          </a:p>
          <a:p>
            <a:pPr lvl="1"/>
            <a:r>
              <a:rPr lang="en-GB" altLang="zh-CN" b="1" dirty="0">
                <a:solidFill>
                  <a:srgbClr val="0E0E0E"/>
                </a:solidFill>
                <a:effectLst/>
                <a:latin typeface=".SF NS"/>
              </a:rPr>
              <a:t>Empirical Hypotheses</a:t>
            </a:r>
            <a:r>
              <a:rPr lang="en-GB" altLang="zh-CN" dirty="0">
                <a:solidFill>
                  <a:srgbClr val="0E0E0E"/>
                </a:solidFill>
                <a:effectLst/>
                <a:latin typeface=".SF NS"/>
              </a:rPr>
              <a:t>: These are statements about observable phenomena or relationships within AI systems. For example, a hypothesis might assert that “increasing the complexity of a neural network leads to improved performance on image classification tasks.” </a:t>
            </a:r>
          </a:p>
          <a:p>
            <a:pPr lvl="1"/>
            <a:r>
              <a:rPr lang="en-GB" altLang="zh-CN" b="1" dirty="0">
                <a:solidFill>
                  <a:srgbClr val="0E0E0E"/>
                </a:solidFill>
                <a:effectLst/>
                <a:latin typeface=".SF NS"/>
              </a:rPr>
              <a:t>Constructive Hypotheses</a:t>
            </a:r>
            <a:r>
              <a:rPr lang="en-GB" altLang="zh-CN" dirty="0">
                <a:solidFill>
                  <a:srgbClr val="0E0E0E"/>
                </a:solidFill>
                <a:effectLst/>
                <a:latin typeface=".SF NS"/>
              </a:rPr>
              <a:t>: These involve the development and evaluation of methods and models, focusing on their suitability for specific applications. </a:t>
            </a:r>
          </a:p>
          <a:p>
            <a:pPr lvl="1"/>
            <a:endParaRPr lang="en-GB" altLang="zh-CN" dirty="0">
              <a:solidFill>
                <a:srgbClr val="0E0E0E"/>
              </a:solidFill>
              <a:effectLst/>
              <a:latin typeface=".SF 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sym typeface="+mn-ea"/>
              </a:rPr>
              <a:t>Hypotheses in Artificial Intelligence</a:t>
            </a:r>
          </a:p>
        </p:txBody>
      </p:sp>
      <p:sp>
        <p:nvSpPr>
          <p:cNvPr id="3" name="内容占位符 2"/>
          <p:cNvSpPr>
            <a:spLocks noGrp="1"/>
          </p:cNvSpPr>
          <p:nvPr>
            <p:ph idx="1"/>
          </p:nvPr>
        </p:nvSpPr>
        <p:spPr/>
        <p:txBody>
          <a:bodyPr>
            <a:normAutofit lnSpcReduction="10000"/>
          </a:bodyPr>
          <a:lstStyle/>
          <a:p>
            <a:r>
              <a:rPr lang="zh-CN" altLang="en-US" b="1"/>
              <a:t>Strong AI Hypothesis</a:t>
            </a:r>
            <a:r>
              <a:rPr lang="en-US" altLang="zh-CN"/>
              <a:t>: “</a:t>
            </a:r>
            <a:r>
              <a:rPr lang="en-US" altLang="zh-CN" i="1"/>
              <a:t>A machine that is programmed appropriately can </a:t>
            </a:r>
            <a:r>
              <a:rPr lang="en-US" altLang="zh-CN" b="1" i="1"/>
              <a:t>not only simulate</a:t>
            </a:r>
            <a:r>
              <a:rPr lang="en-US" altLang="zh-CN" i="1"/>
              <a:t> human thought processes but </a:t>
            </a:r>
            <a:r>
              <a:rPr lang="en-US" altLang="zh-CN" b="1" i="1"/>
              <a:t>can also have a mind</a:t>
            </a:r>
            <a:r>
              <a:rPr lang="en-US" altLang="zh-CN" i="1"/>
              <a:t>, consciousness, and self-awareness equivalent to human beings.”</a:t>
            </a:r>
          </a:p>
          <a:p>
            <a:r>
              <a:rPr lang="en-US" altLang="zh-CN" i="1"/>
              <a:t>The debate around Strong AI touches on issues in cognitive science, philosophy of mind, and ethics, making it a central and ongoing topic of discussion in the field of AI</a:t>
            </a:r>
          </a:p>
        </p:txBody>
      </p:sp>
      <p:pic>
        <p:nvPicPr>
          <p:cNvPr id="2050" name="Picture 2" descr="人工智能生成人类科学家未曾想到的研究假设--中国数字科技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271" y="5372472"/>
            <a:ext cx="2652729" cy="1485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Model-free  vs Model-based in RL</a:t>
            </a:r>
            <a:endParaRPr lang="zh-CN" altLang="en-US" dirty="0"/>
          </a:p>
        </p:txBody>
      </p:sp>
      <p:sp>
        <p:nvSpPr>
          <p:cNvPr id="3" name="内容占位符 2"/>
          <p:cNvSpPr>
            <a:spLocks noGrp="1"/>
          </p:cNvSpPr>
          <p:nvPr>
            <p:ph idx="1"/>
          </p:nvPr>
        </p:nvSpPr>
        <p:spPr>
          <a:xfrm>
            <a:off x="215516" y="1417638"/>
            <a:ext cx="8712968" cy="5112568"/>
          </a:xfrm>
        </p:spPr>
        <p:txBody>
          <a:bodyPr>
            <a:noAutofit/>
          </a:bodyPr>
          <a:lstStyle/>
          <a:p>
            <a:r>
              <a:rPr lang="en-GB" altLang="zh-CN" sz="2400" dirty="0"/>
              <a:t>Suppose </a:t>
            </a:r>
            <a:r>
              <a:rPr lang="en-GB" altLang="zh-CN" sz="2400" b="1" dirty="0"/>
              <a:t>model-free RL </a:t>
            </a:r>
            <a:r>
              <a:rPr lang="en-GB" altLang="zh-CN" sz="2400" dirty="0"/>
              <a:t>is effective in environments where learning optimal policies through direct interaction suffices, without needing a model of the environment.</a:t>
            </a:r>
          </a:p>
          <a:p>
            <a:endParaRPr lang="en-US" altLang="zh-CN" sz="2400" dirty="0"/>
          </a:p>
          <a:p>
            <a:r>
              <a:rPr lang="en-GB" altLang="zh-CN" sz="2400" b="1" dirty="0"/>
              <a:t>Model-based RL </a:t>
            </a:r>
            <a:r>
              <a:rPr lang="en-GB" altLang="zh-CN" sz="2400" dirty="0"/>
              <a:t>builds an environment model to predict future states and rewards, offering better sample efficiency and faster learning. </a:t>
            </a:r>
          </a:p>
          <a:p>
            <a:endParaRPr lang="en-US" altLang="zh-CN" sz="2400" dirty="0"/>
          </a:p>
          <a:p>
            <a:r>
              <a:rPr lang="en-GB" altLang="zh-CN" sz="2400" dirty="0"/>
              <a:t>Researchers believe model-based RL holds practical advantages in environments where accurate models can be constructed, enabling better decisions with less experience.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000" dirty="0"/>
              <a:t>Define a Hypothesis: </a:t>
            </a:r>
            <a:br>
              <a:rPr lang="en-US" altLang="zh-CN" sz="4000" dirty="0"/>
            </a:br>
            <a:r>
              <a:rPr lang="en-US" altLang="zh-CN" sz="4000" dirty="0"/>
              <a:t>Model-free vs Model-based</a:t>
            </a:r>
            <a:endParaRPr lang="zh-CN" altLang="en-US" sz="4000" dirty="0"/>
          </a:p>
        </p:txBody>
      </p:sp>
      <p:sp>
        <p:nvSpPr>
          <p:cNvPr id="3" name="内容占位符 2"/>
          <p:cNvSpPr>
            <a:spLocks noGrp="1"/>
          </p:cNvSpPr>
          <p:nvPr>
            <p:ph idx="1"/>
          </p:nvPr>
        </p:nvSpPr>
        <p:spPr>
          <a:xfrm>
            <a:off x="457200" y="1600200"/>
            <a:ext cx="8507288" cy="4853136"/>
          </a:xfrm>
        </p:spPr>
        <p:txBody>
          <a:bodyPr>
            <a:normAutofit lnSpcReduction="10000"/>
          </a:bodyPr>
          <a:lstStyle/>
          <a:p>
            <a:r>
              <a:rPr lang="en-US" altLang="zh-CN" dirty="0"/>
              <a:t>A hypothesis must be </a:t>
            </a:r>
            <a:r>
              <a:rPr lang="en-US" altLang="zh-CN" b="1" dirty="0"/>
              <a:t>testable</a:t>
            </a:r>
            <a:r>
              <a:rPr lang="en-US" altLang="zh-CN" dirty="0"/>
              <a:t> and has </a:t>
            </a:r>
            <a:r>
              <a:rPr lang="en-US" altLang="zh-CN" b="1" dirty="0"/>
              <a:t>no vague claims</a:t>
            </a:r>
            <a:endParaRPr lang="en-US" altLang="zh-CN" dirty="0"/>
          </a:p>
          <a:p>
            <a:r>
              <a:rPr lang="en-US" altLang="zh-CN" dirty="0"/>
              <a:t>One aspect of testability is that the scope be limited to a domain that can feasibly be explored</a:t>
            </a:r>
          </a:p>
          <a:p>
            <a:r>
              <a:rPr lang="zh-CN" altLang="en-US" dirty="0">
                <a:sym typeface="+mn-ea"/>
              </a:rPr>
              <a:t>×</a:t>
            </a:r>
            <a:r>
              <a:rPr lang="en-GB" altLang="zh-CN" dirty="0"/>
              <a:t>Model-based methods require no accurate environment model for effective decision-making and planning</a:t>
            </a:r>
            <a:endParaRPr lang="en-US" altLang="zh-CN" dirty="0"/>
          </a:p>
          <a:p>
            <a:r>
              <a:rPr lang="zh-CN" altLang="en-US" dirty="0">
                <a:sym typeface="+mn-ea"/>
              </a:rPr>
              <a:t>×</a:t>
            </a:r>
            <a:r>
              <a:rPr lang="en-GB" altLang="zh-CN" dirty="0"/>
              <a:t>Model-free methods never need large amounts of data to converge optimally</a:t>
            </a:r>
          </a:p>
          <a:p>
            <a:endParaRPr lang="zh-CN"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Define a Hypothesis:</a:t>
            </a:r>
            <a:br>
              <a:rPr lang="en-US" altLang="zh-CN" dirty="0"/>
            </a:br>
            <a:r>
              <a:rPr lang="en-US" altLang="zh-CN" dirty="0"/>
              <a:t> Mode-based vs model-free</a:t>
            </a:r>
            <a:endParaRPr lang="zh-CN" altLang="en-US" dirty="0"/>
          </a:p>
        </p:txBody>
      </p:sp>
      <p:sp>
        <p:nvSpPr>
          <p:cNvPr id="3" name="内容占位符 2"/>
          <p:cNvSpPr>
            <a:spLocks noGrp="1"/>
          </p:cNvSpPr>
          <p:nvPr>
            <p:ph idx="1"/>
          </p:nvPr>
        </p:nvSpPr>
        <p:spPr>
          <a:xfrm>
            <a:off x="457200" y="1600200"/>
            <a:ext cx="8229600" cy="4983162"/>
          </a:xfrm>
        </p:spPr>
        <p:txBody>
          <a:bodyPr>
            <a:normAutofit lnSpcReduction="10000"/>
          </a:bodyPr>
          <a:lstStyle/>
          <a:p>
            <a:r>
              <a:rPr lang="zh-CN" altLang="en-US" dirty="0"/>
              <a:t>×</a:t>
            </a:r>
            <a:r>
              <a:rPr lang="en-US" altLang="zh-CN" dirty="0"/>
              <a:t>Model-based are superior to model-free</a:t>
            </a:r>
          </a:p>
          <a:p>
            <a:r>
              <a:rPr lang="en-US" altLang="zh-CN" dirty="0">
                <a:latin typeface="宋体" panose="02010600030101010101" pitchFamily="2" charset="-122"/>
                <a:ea typeface="宋体" panose="02010600030101010101" pitchFamily="2" charset="-122"/>
              </a:rPr>
              <a:t>√</a:t>
            </a:r>
            <a:r>
              <a:rPr lang="en-GB" altLang="zh-CN" b="1" dirty="0">
                <a:solidFill>
                  <a:srgbClr val="0E0E0E"/>
                </a:solidFill>
                <a:effectLst/>
                <a:latin typeface=".SF NS"/>
              </a:rPr>
              <a:t>We assume the environment has a small, well-defined exploration space</a:t>
            </a:r>
            <a:r>
              <a:rPr lang="en-GB" altLang="zh-CN" dirty="0">
                <a:solidFill>
                  <a:srgbClr val="0E0E0E"/>
                </a:solidFill>
                <a:effectLst/>
                <a:latin typeface=".SF NS"/>
              </a:rPr>
              <a:t>, allowing model-free methods to find optimal policies faster without needing predictive models.</a:t>
            </a:r>
            <a:endParaRPr lang="en-US" altLang="zh-CN" dirty="0"/>
          </a:p>
          <a:p>
            <a:r>
              <a:rPr lang="en-US" altLang="zh-CN" dirty="0">
                <a:latin typeface="宋体" panose="02010600030101010101" pitchFamily="2" charset="-122"/>
              </a:rPr>
              <a:t>√</a:t>
            </a:r>
            <a:r>
              <a:rPr lang="en-US" altLang="zh-CN" b="1" dirty="0"/>
              <a:t>We assume </a:t>
            </a:r>
            <a:r>
              <a:rPr lang="en-GB" altLang="zh-CN" b="1" dirty="0">
                <a:solidFill>
                  <a:srgbClr val="0E0E0E"/>
                </a:solidFill>
                <a:effectLst/>
                <a:latin typeface=".SF NS"/>
              </a:rPr>
              <a:t>predictability in environment dynamics</a:t>
            </a:r>
            <a:r>
              <a:rPr lang="en-GB" altLang="zh-CN" dirty="0">
                <a:solidFill>
                  <a:srgbClr val="0E0E0E"/>
                </a:solidFill>
                <a:effectLst/>
                <a:latin typeface=".SF NS"/>
              </a:rPr>
              <a:t>, giving model-based methods an advantage in practice, despite potentially having similar theoretical performance in terms of worst-case complexity.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Renaming Fallacy</a:t>
            </a:r>
            <a:endParaRPr lang="zh-CN" altLang="en-US" dirty="0"/>
          </a:p>
        </p:txBody>
      </p:sp>
      <p:sp>
        <p:nvSpPr>
          <p:cNvPr id="3" name="内容占位符 2"/>
          <p:cNvSpPr>
            <a:spLocks noGrp="1"/>
          </p:cNvSpPr>
          <p:nvPr>
            <p:ph idx="1"/>
          </p:nvPr>
        </p:nvSpPr>
        <p:spPr/>
        <p:txBody>
          <a:bodyPr/>
          <a:lstStyle/>
          <a:p>
            <a:r>
              <a:rPr lang="en-US" altLang="zh-CN" dirty="0"/>
              <a:t>Calling a network cache a "local storage agent" doesn't change its behavior</a:t>
            </a:r>
          </a:p>
          <a:p>
            <a:r>
              <a:rPr lang="en-US" altLang="zh-CN" dirty="0"/>
              <a:t>It seems unlikely that a text indexing algorithm is made "intelligent" by improvements to the parsing</a:t>
            </a:r>
          </a:p>
          <a:p>
            <a:r>
              <a:rPr lang="en-US" altLang="zh-CN" dirty="0"/>
              <a:t>Renaming existing research to place it in another field is bad science</a:t>
            </a:r>
            <a:endParaRPr lang="zh-CN"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Defending Hypotheses</a:t>
            </a:r>
            <a:endParaRPr lang="zh-CN" altLang="en-US" dirty="0"/>
          </a:p>
        </p:txBody>
      </p:sp>
      <p:sp>
        <p:nvSpPr>
          <p:cNvPr id="3" name="内容占位符 2"/>
          <p:cNvSpPr>
            <a:spLocks noGrp="1"/>
          </p:cNvSpPr>
          <p:nvPr>
            <p:ph idx="1"/>
          </p:nvPr>
        </p:nvSpPr>
        <p:spPr/>
        <p:txBody>
          <a:bodyPr/>
          <a:lstStyle/>
          <a:p>
            <a:r>
              <a:rPr lang="en-US" altLang="zh-CN" b="1" dirty="0"/>
              <a:t>Test your hypothesis</a:t>
            </a:r>
            <a:r>
              <a:rPr lang="en-US" altLang="zh-CN" dirty="0"/>
              <a:t> and if it is correct - or, at least,</a:t>
            </a:r>
            <a:r>
              <a:rPr lang="zh-CN" altLang="en-US" dirty="0"/>
              <a:t> </a:t>
            </a:r>
            <a:r>
              <a:rPr lang="en-US" altLang="zh-CN" dirty="0"/>
              <a:t>not falsified - assemble supporting evidence</a:t>
            </a:r>
          </a:p>
          <a:p>
            <a:r>
              <a:rPr lang="en-US" altLang="zh-CN" dirty="0"/>
              <a:t>Raising </a:t>
            </a:r>
            <a:r>
              <a:rPr lang="en-US" altLang="zh-CN" b="1" dirty="0"/>
              <a:t>objections</a:t>
            </a:r>
            <a:r>
              <a:rPr lang="en-US" altLang="zh-CN" dirty="0"/>
              <a:t> and </a:t>
            </a:r>
            <a:r>
              <a:rPr lang="en-US" altLang="zh-CN" b="1" dirty="0"/>
              <a:t>defending</a:t>
            </a:r>
            <a:r>
              <a:rPr lang="en-US" altLang="zh-CN" dirty="0"/>
              <a:t> yourself against them is a way of gathering the material needed to convince the reader that your argument is correct</a:t>
            </a:r>
          </a:p>
          <a:p>
            <a:pPr>
              <a:buNone/>
            </a:pPr>
            <a:endParaRPr lang="en-US" altLang="zh-CN" dirty="0"/>
          </a:p>
          <a:p>
            <a:endParaRPr lang="zh-CN" altLang="en-US" dirty="0"/>
          </a:p>
        </p:txBody>
      </p:sp>
      <p:pic>
        <p:nvPicPr>
          <p:cNvPr id="3074" name="Picture 2" descr="当一个人反驳时，是在反驳什么 - 经济观察网 － 专业财经新闻网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390" y="5085184"/>
            <a:ext cx="3545632" cy="17728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3528" y="1340768"/>
            <a:ext cx="2664296" cy="49685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397504" y="2210807"/>
            <a:ext cx="2375882"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1" name="文本框 10"/>
          <p:cNvSpPr txBox="1"/>
          <p:nvPr/>
        </p:nvSpPr>
        <p:spPr>
          <a:xfrm>
            <a:off x="807146" y="76015"/>
            <a:ext cx="7149230" cy="769441"/>
          </a:xfrm>
          <a:prstGeom prst="rect">
            <a:avLst/>
          </a:prstGeom>
          <a:noFill/>
        </p:spPr>
        <p:txBody>
          <a:bodyPr wrap="square">
            <a:spAutoFit/>
          </a:bodyPr>
          <a:lstStyle/>
          <a:p>
            <a:pPr lvl="1"/>
            <a:r>
              <a:rPr lang="en-US" altLang="zh-CN" sz="4400" dirty="0">
                <a:latin typeface="+mj-lt"/>
                <a:ea typeface="+mj-ea"/>
                <a:cs typeface="+mj-cs"/>
              </a:rPr>
              <a:t>Shaping a research projects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Defending Hypotheses</a:t>
            </a:r>
            <a:endParaRPr lang="zh-CN" altLang="en-US" dirty="0"/>
          </a:p>
        </p:txBody>
      </p:sp>
      <p:sp>
        <p:nvSpPr>
          <p:cNvPr id="6" name="内容占位符 2"/>
          <p:cNvSpPr>
            <a:spLocks noGrp="1"/>
          </p:cNvSpPr>
          <p:nvPr>
            <p:ph idx="1"/>
          </p:nvPr>
        </p:nvSpPr>
        <p:spPr>
          <a:xfrm>
            <a:off x="609600" y="1600200"/>
            <a:ext cx="8426896" cy="4526280"/>
          </a:xfrm>
        </p:spPr>
        <p:txBody>
          <a:bodyPr>
            <a:normAutofit lnSpcReduction="10000"/>
          </a:bodyPr>
          <a:lstStyle/>
          <a:p>
            <a:r>
              <a:rPr lang="en-US" altLang="zh-CN" dirty="0">
                <a:sym typeface="+mn-ea"/>
              </a:rPr>
              <a:t>Hypotheses: </a:t>
            </a:r>
            <a:r>
              <a:rPr lang="en-US" altLang="zh-CN" dirty="0"/>
              <a:t>“The new RL policy is effective because it learns faster and adapts to changing environments”</a:t>
            </a:r>
          </a:p>
          <a:p>
            <a:r>
              <a:rPr lang="en-US" altLang="zh-CN" dirty="0"/>
              <a:t>What if the policy struggles in </a:t>
            </a:r>
            <a:r>
              <a:rPr lang="en-US" altLang="zh-CN" b="1" dirty="0"/>
              <a:t>high-dimensional state spaces</a:t>
            </a:r>
            <a:r>
              <a:rPr lang="en-US" altLang="zh-CN" dirty="0"/>
              <a:t>?</a:t>
            </a:r>
          </a:p>
          <a:p>
            <a:r>
              <a:rPr lang="en-US" altLang="zh-CN" dirty="0"/>
              <a:t>What if there’s an </a:t>
            </a:r>
            <a:r>
              <a:rPr lang="en-US" altLang="zh-CN" b="1" dirty="0"/>
              <a:t>exploration-exploitation imbalance</a:t>
            </a:r>
            <a:r>
              <a:rPr lang="en-US" altLang="zh-CN" dirty="0"/>
              <a:t>?</a:t>
            </a:r>
          </a:p>
          <a:p>
            <a:r>
              <a:rPr lang="zh-CN" altLang="en-US" dirty="0"/>
              <a:t>What happens when the </a:t>
            </a:r>
            <a:r>
              <a:rPr lang="zh-CN" altLang="en-US" b="1" dirty="0"/>
              <a:t>environment changes unpredictably</a:t>
            </a:r>
            <a:r>
              <a:rPr lang="zh-CN" altLang="en-US" dirty="0"/>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dirty="0"/>
              <a:t>Evidence</a:t>
            </a:r>
            <a:endParaRPr lang="zh-CN" altLang="en-US" dirty="0"/>
          </a:p>
        </p:txBody>
      </p:sp>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Evidence</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a:sym typeface="+mn-ea"/>
              </a:rPr>
              <a:t>Select a form of evidence, not so as to keep your own effort to a minimum, but to be as persuasive possible</a:t>
            </a:r>
            <a:endParaRPr lang="zh-CN" altLang="en-US" dirty="0"/>
          </a:p>
          <a:p>
            <a:r>
              <a:rPr lang="en-US" altLang="zh-CN" dirty="0"/>
              <a:t>When choosing whether to use a proof, model, simulation, or experiment as evidence, consider how convincing each is likely to be to the reader</a:t>
            </a:r>
          </a:p>
          <a:p>
            <a:r>
              <a:rPr lang="en-US" altLang="zh-CN" dirty="0">
                <a:sym typeface="+mn-ea"/>
              </a:rPr>
              <a:t>Different forms of evidence can be used to confirm one another</a:t>
            </a:r>
            <a:endParaRPr lang="en-US" altLang="zh-CN" dirty="0"/>
          </a:p>
          <a:p>
            <a:endParaRPr lang="en-US" altLang="zh-CN" dirty="0"/>
          </a:p>
          <a:p>
            <a:endParaRPr lang="zh-CN"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Evidence</a:t>
            </a:r>
            <a:endParaRPr lang="zh-CN" altLang="en-US" dirty="0"/>
          </a:p>
        </p:txBody>
      </p:sp>
      <p:sp>
        <p:nvSpPr>
          <p:cNvPr id="3" name="内容占位符 2"/>
          <p:cNvSpPr>
            <a:spLocks noGrp="1"/>
          </p:cNvSpPr>
          <p:nvPr>
            <p:ph idx="1"/>
          </p:nvPr>
        </p:nvSpPr>
        <p:spPr/>
        <p:txBody>
          <a:bodyPr>
            <a:normAutofit fontScale="77500" lnSpcReduction="20000"/>
          </a:bodyPr>
          <a:lstStyle/>
          <a:p>
            <a:pPr>
              <a:buFont typeface="Wingdings" panose="05000000000000000000" charset="0"/>
              <a:buChar char="Ø"/>
            </a:pPr>
            <a:r>
              <a:rPr lang="en-US" altLang="zh-CN" dirty="0"/>
              <a:t>Four kinds of evidence that can be used to support a hypothesis: </a:t>
            </a:r>
          </a:p>
          <a:p>
            <a:r>
              <a:rPr lang="en-US" altLang="zh-CN" dirty="0"/>
              <a:t>Analysis or proof</a:t>
            </a:r>
          </a:p>
          <a:p>
            <a:pPr>
              <a:buNone/>
            </a:pPr>
            <a:r>
              <a:rPr lang="en-US" altLang="zh-CN" dirty="0"/>
              <a:t>     A </a:t>
            </a:r>
            <a:r>
              <a:rPr lang="en-US" altLang="zh-CN" b="1" dirty="0"/>
              <a:t>formal argument</a:t>
            </a:r>
            <a:r>
              <a:rPr lang="en-US" altLang="zh-CN" dirty="0"/>
              <a:t> that the hypothesis is correct</a:t>
            </a:r>
          </a:p>
          <a:p>
            <a:r>
              <a:rPr lang="en-US" altLang="zh-CN" dirty="0" err="1"/>
              <a:t>Modelling</a:t>
            </a:r>
            <a:endParaRPr lang="en-US" altLang="zh-CN" dirty="0"/>
          </a:p>
          <a:p>
            <a:pPr>
              <a:buNone/>
            </a:pPr>
            <a:r>
              <a:rPr lang="en-US" altLang="zh-CN" dirty="0"/>
              <a:t>     A model is a </a:t>
            </a:r>
            <a:r>
              <a:rPr lang="en-US" altLang="zh-CN" b="1" dirty="0"/>
              <a:t>mathematical description</a:t>
            </a:r>
            <a:r>
              <a:rPr lang="en-US" altLang="zh-CN" dirty="0"/>
              <a:t> of the hypothesis</a:t>
            </a:r>
          </a:p>
          <a:p>
            <a:r>
              <a:rPr lang="en-US" altLang="zh-CN" dirty="0"/>
              <a:t>Simulation</a:t>
            </a:r>
          </a:p>
          <a:p>
            <a:pPr>
              <a:buNone/>
            </a:pPr>
            <a:r>
              <a:rPr lang="en-US" altLang="zh-CN" dirty="0"/>
              <a:t>     A simulation is usually an implementation or partial implementation of </a:t>
            </a:r>
            <a:r>
              <a:rPr lang="en-US" altLang="zh-CN" b="1" dirty="0"/>
              <a:t>a simplified form</a:t>
            </a:r>
            <a:r>
              <a:rPr lang="en-US" altLang="zh-CN" dirty="0"/>
              <a:t> of the hypothesis</a:t>
            </a:r>
          </a:p>
          <a:p>
            <a:r>
              <a:rPr lang="en-US" altLang="zh-CN" dirty="0"/>
              <a:t>Experiment</a:t>
            </a:r>
          </a:p>
          <a:p>
            <a:pPr>
              <a:buNone/>
            </a:pPr>
            <a:r>
              <a:rPr lang="en-US" altLang="zh-CN" dirty="0"/>
              <a:t>     An experiment is </a:t>
            </a:r>
            <a:r>
              <a:rPr lang="en-US" altLang="zh-CN" b="1" dirty="0"/>
              <a:t>a full test</a:t>
            </a:r>
            <a:r>
              <a:rPr lang="en-US" altLang="zh-CN" dirty="0"/>
              <a:t> of the hypothesis, based on an implementation of the proposal and on real data</a:t>
            </a:r>
            <a:endParaRPr lang="zh-CN"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Good and bad science</a:t>
            </a:r>
          </a:p>
        </p:txBody>
      </p:sp>
      <p:sp>
        <p:nvSpPr>
          <p:cNvPr id="3" name="内容占位符 2"/>
          <p:cNvSpPr>
            <a:spLocks noGrp="1"/>
          </p:cNvSpPr>
          <p:nvPr>
            <p:ph idx="1"/>
          </p:nvPr>
        </p:nvSpPr>
        <p:spPr/>
        <p:txBody>
          <a:bodyPr>
            <a:normAutofit fontScale="72500" lnSpcReduction="20000"/>
          </a:bodyPr>
          <a:lstStyle/>
          <a:p>
            <a:r>
              <a:rPr lang="en-US" altLang="zh-CN" dirty="0"/>
              <a:t>Questions about the quality of evidence can be used to evaluate other people's research</a:t>
            </a:r>
          </a:p>
          <a:p>
            <a:r>
              <a:rPr lang="en-US" altLang="zh-CN" b="1" dirty="0"/>
              <a:t>Good Science</a:t>
            </a:r>
            <a:r>
              <a:rPr lang="en-US" altLang="zh-CN" dirty="0"/>
              <a:t>: </a:t>
            </a:r>
            <a:r>
              <a:rPr lang="en-US" altLang="zh-CN" b="1" dirty="0"/>
              <a:t>Rigorous</a:t>
            </a:r>
            <a:r>
              <a:rPr lang="en-US" altLang="zh-CN" dirty="0"/>
              <a:t> and </a:t>
            </a:r>
            <a:r>
              <a:rPr lang="en-US" altLang="zh-CN" b="1" dirty="0"/>
              <a:t>reproducible</a:t>
            </a:r>
            <a:r>
              <a:rPr lang="en-US" altLang="zh-CN" dirty="0"/>
              <a:t> research that adheres to the scientific method, is transparently peer-reviewed, and is based on credible evidence and well-established principles</a:t>
            </a:r>
          </a:p>
          <a:p>
            <a:r>
              <a:rPr lang="en-US" altLang="zh-CN" b="1" dirty="0"/>
              <a:t>Bad Science</a:t>
            </a:r>
            <a:r>
              <a:rPr lang="en-US" altLang="zh-CN" dirty="0"/>
              <a:t>: Research that consists of proposals-</a:t>
            </a:r>
            <a:r>
              <a:rPr lang="en-US" altLang="zh-CN" b="1" dirty="0"/>
              <a:t>without a serious attempt at evaluation</a:t>
            </a:r>
            <a:r>
              <a:rPr lang="en-US" altLang="zh-CN" dirty="0"/>
              <a:t>--can be more difficult to respect</a:t>
            </a:r>
          </a:p>
          <a:p>
            <a:r>
              <a:rPr lang="en-US" altLang="zh-CN" dirty="0"/>
              <a:t>Some science is not simply weak, but can be classed as </a:t>
            </a:r>
            <a:r>
              <a:rPr lang="en-US" altLang="zh-CN" b="1" dirty="0"/>
              <a:t>pseudoscience</a:t>
            </a:r>
            <a:endParaRPr lang="en-US" altLang="zh-CN" dirty="0"/>
          </a:p>
          <a:p>
            <a:r>
              <a:rPr lang="en-US" altLang="zh-CN" dirty="0"/>
              <a:t>Pseudoscience is a broad label covering a range of scientific sins, from </a:t>
            </a:r>
            <a:r>
              <a:rPr lang="en-US" altLang="zh-CN" b="1" dirty="0"/>
              <a:t>self-deception </a:t>
            </a:r>
            <a:r>
              <a:rPr lang="en-US" altLang="zh-CN" dirty="0"/>
              <a:t>and</a:t>
            </a:r>
            <a:r>
              <a:rPr lang="en-US" altLang="zh-CN" b="1" dirty="0"/>
              <a:t> </a:t>
            </a:r>
            <a:r>
              <a:rPr lang="en-US" altLang="zh-CN" dirty="0"/>
              <a:t>confusion to</a:t>
            </a:r>
            <a:r>
              <a:rPr lang="en-US" altLang="zh-CN" b="1" dirty="0"/>
              <a:t> outright fraud</a:t>
            </a:r>
            <a:endParaRPr lang="zh-CN" altLang="en-US"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Pseudoscience</a:t>
            </a:r>
            <a:endParaRPr lang="zh-CN" altLang="en-US" dirty="0"/>
          </a:p>
        </p:txBody>
      </p:sp>
      <p:sp>
        <p:nvSpPr>
          <p:cNvPr id="3" name="内容占位符 2"/>
          <p:cNvSpPr>
            <a:spLocks noGrp="1"/>
          </p:cNvSpPr>
          <p:nvPr>
            <p:ph idx="1"/>
          </p:nvPr>
        </p:nvSpPr>
        <p:spPr/>
        <p:txBody>
          <a:bodyPr>
            <a:normAutofit fontScale="90000" lnSpcReduction="10000"/>
          </a:bodyPr>
          <a:lstStyle/>
          <a:p>
            <a:pPr>
              <a:buNone/>
            </a:pPr>
            <a:r>
              <a:rPr lang="en-US" altLang="zh-CN" dirty="0"/>
              <a:t>Pseudoscience shares a range of characteristics:</a:t>
            </a:r>
          </a:p>
          <a:p>
            <a:r>
              <a:rPr lang="en-US" altLang="zh-CN" dirty="0"/>
              <a:t>The results and ideas don't seem to develop over time, systems are </a:t>
            </a:r>
            <a:r>
              <a:rPr lang="en-US" altLang="zh-CN" b="1" dirty="0"/>
              <a:t>never quite ready for demonstration</a:t>
            </a:r>
            <a:endParaRPr lang="en-US" altLang="zh-CN" dirty="0"/>
          </a:p>
          <a:p>
            <a:r>
              <a:rPr lang="en-US" altLang="zh-CN" dirty="0"/>
              <a:t>The work proceeds in a </a:t>
            </a:r>
            <a:r>
              <a:rPr lang="en-US" altLang="zh-CN" b="1" dirty="0"/>
              <a:t>vacuum</a:t>
            </a:r>
            <a:r>
              <a:rPr lang="en-US" altLang="zh-CN" dirty="0"/>
              <a:t> and is </a:t>
            </a:r>
            <a:r>
              <a:rPr lang="en-US" altLang="zh-CN" b="1" dirty="0"/>
              <a:t>unaffected</a:t>
            </a:r>
            <a:r>
              <a:rPr lang="en-US" altLang="zh-CN" dirty="0"/>
              <a:t> by other advances</a:t>
            </a:r>
          </a:p>
          <a:p>
            <a:r>
              <a:rPr lang="en-US" altLang="zh-CN" dirty="0"/>
              <a:t>Protagonists </a:t>
            </a:r>
            <a:r>
              <a:rPr lang="en-US" altLang="zh-CN" b="1" dirty="0"/>
              <a:t>argue</a:t>
            </a:r>
            <a:r>
              <a:rPr lang="en-US" altLang="zh-CN" dirty="0"/>
              <a:t> rather than seek evidence, and the results are inconsistent with accepted facts</a:t>
            </a:r>
          </a:p>
          <a:p>
            <a:r>
              <a:rPr lang="en-US" altLang="zh-CN" dirty="0"/>
              <a:t>Often such work is strenuously promoted by </a:t>
            </a:r>
            <a:r>
              <a:rPr lang="en-US" altLang="zh-CN" b="1" dirty="0"/>
              <a:t>one individual or a small number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Pseudoscience with AI</a:t>
            </a:r>
          </a:p>
        </p:txBody>
      </p:sp>
      <p:sp>
        <p:nvSpPr>
          <p:cNvPr id="6" name="内容占位符 2"/>
          <p:cNvSpPr>
            <a:spLocks noGrp="1"/>
          </p:cNvSpPr>
          <p:nvPr>
            <p:custDataLst>
              <p:tags r:id="rId1"/>
            </p:custDataLst>
          </p:nvPr>
        </p:nvSpPr>
        <p:spPr>
          <a:xfrm>
            <a:off x="358552" y="1196752"/>
            <a:ext cx="8426896" cy="4907280"/>
          </a:xfrm>
          <a:prstGeom prst="rect">
            <a:avLst/>
          </a:prstGeom>
        </p:spPr>
        <p:txBody>
          <a:bodyPr vert="horz" lIns="91440" tIns="45720" rIns="91440" bIns="45720" rtlCol="0">
            <a:normAutofit fontScale="8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sym typeface="+mn-ea"/>
              </a:rPr>
              <a:t>An example of pseudoscience with artificial intelligence is:</a:t>
            </a:r>
            <a:endParaRPr lang="en-US" altLang="zh-CN" dirty="0">
              <a:solidFill>
                <a:schemeClr val="tx1"/>
              </a:solidFill>
            </a:endParaRPr>
          </a:p>
          <a:p>
            <a:endParaRPr lang="en-US" altLang="zh-CN" dirty="0">
              <a:solidFill>
                <a:schemeClr val="tx1"/>
              </a:solidFill>
            </a:endParaRPr>
          </a:p>
          <a:p>
            <a:r>
              <a:rPr lang="en-US" altLang="zh-CN" dirty="0">
                <a:sym typeface="+mn-ea"/>
              </a:rPr>
              <a:t>In the demonstration video of Google's Gemini 1.0, the large model can easily analyze from the rock-paper-scissors demo that the player is playing a "rock"</a:t>
            </a:r>
            <a:r>
              <a:rPr lang="zh-CN" altLang="en-US" dirty="0">
                <a:sym typeface="+mn-ea"/>
              </a:rPr>
              <a:t>，</a:t>
            </a:r>
            <a:r>
              <a:rPr lang="en-US" altLang="zh-CN" dirty="0">
                <a:sym typeface="+mn-ea"/>
              </a:rPr>
              <a:t>"paper" and "scissors" game.</a:t>
            </a:r>
          </a:p>
          <a:p>
            <a:endParaRPr lang="en-US" altLang="zh-CN" dirty="0">
              <a:sym typeface="+mn-ea"/>
            </a:endParaRPr>
          </a:p>
          <a:p>
            <a:r>
              <a:rPr lang="en-US" altLang="zh-CN" dirty="0">
                <a:sym typeface="+mn-ea"/>
              </a:rPr>
              <a:t>In reality, three pictures of "rock"</a:t>
            </a:r>
            <a:r>
              <a:rPr lang="zh-CN" altLang="en-US" dirty="0">
                <a:sym typeface="+mn-ea"/>
              </a:rPr>
              <a:t>，</a:t>
            </a:r>
            <a:r>
              <a:rPr lang="en-US" altLang="zh-CN" dirty="0">
                <a:sym typeface="+mn-ea"/>
              </a:rPr>
              <a:t>"paper" and "scissors" were uploaded to Gemini one by one, along with well-crafted prompts, in order for Gemini to generate a response, which was then narrated by an employee.</a:t>
            </a:r>
          </a:p>
          <a:p>
            <a:endParaRPr lang="en-US" altLang="zh-CN" dirty="0">
              <a:solidFill>
                <a:schemeClr val="tx1"/>
              </a:solidFill>
              <a:sym typeface="+mn-ea"/>
            </a:endParaRPr>
          </a:p>
          <a:p>
            <a:endParaRPr lang="en-US" altLang="zh-CN" dirty="0">
              <a:solidFill>
                <a:schemeClr val="tx1"/>
              </a:solidFill>
            </a:endParaRPr>
          </a:p>
          <a:p>
            <a:endParaRPr lang="en-US" altLang="zh-CN" dirty="0">
              <a:solidFill>
                <a:schemeClr val="tx1"/>
              </a:solidFill>
            </a:endParaRPr>
          </a:p>
          <a:p>
            <a:endParaRPr lang="en-US" altLang="zh-CN" dirty="0">
              <a:solidFill>
                <a:schemeClr val="tx1"/>
              </a:solidFill>
            </a:endParaRPr>
          </a:p>
          <a:p>
            <a:endParaRPr lang="en-US" altLang="zh-CN" b="1" dirty="0">
              <a:solidFill>
                <a:schemeClr val="tx1"/>
              </a:solidFill>
            </a:endParaRPr>
          </a:p>
          <a:p>
            <a:endParaRPr lang="zh-CN"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emin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395536" y="1268760"/>
            <a:ext cx="8352928" cy="5328592"/>
          </a:xfrm>
          <a:prstGeom prst="rect">
            <a:avLst/>
          </a:prstGeom>
        </p:spPr>
      </p:pic>
      <p:sp>
        <p:nvSpPr>
          <p:cNvPr id="6" name="标题 1"/>
          <p:cNvSpPr>
            <a:spLocks noGrp="1"/>
          </p:cNvSpPr>
          <p:nvPr>
            <p:custDataLst>
              <p:tags r:id="rId3"/>
            </p:custDataLst>
          </p:nvPr>
        </p:nvSpPr>
        <p:spPr>
          <a:xfrm>
            <a:off x="457199" y="260648"/>
            <a:ext cx="82296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300" dirty="0">
                <a:sym typeface="+mn-ea"/>
              </a:rPr>
              <a:t>Pseudoscience with AI</a:t>
            </a:r>
            <a:endParaRPr lang="zh-CN" altLang="en-US" sz="3300" dirty="0"/>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custDataLst>
              <p:tags r:id="rId1"/>
            </p:custDataLst>
          </p:nvPr>
        </p:nvSpPr>
        <p:spPr>
          <a:xfrm>
            <a:off x="457200" y="404664"/>
            <a:ext cx="82296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600" b="1" dirty="0">
                <a:latin typeface="Arial" panose="020B0604020202020204" pitchFamily="34" charset="0"/>
                <a:cs typeface="Arial" panose="020B0604020202020204" pitchFamily="34" charset="0"/>
                <a:sym typeface="+mn-ea"/>
              </a:rPr>
              <a:t>Pseudoscience with AI</a:t>
            </a:r>
            <a:endParaRPr lang="zh-CN" altLang="en-US" sz="3600" b="1" dirty="0">
              <a:latin typeface="Arial" panose="020B0604020202020204" pitchFamily="34" charset="0"/>
              <a:cs typeface="Arial" panose="020B0604020202020204" pitchFamily="34" charset="0"/>
            </a:endParaRPr>
          </a:p>
        </p:txBody>
      </p:sp>
      <p:sp>
        <p:nvSpPr>
          <p:cNvPr id="6" name="内容占位符 2"/>
          <p:cNvSpPr>
            <a:spLocks noGrp="1"/>
          </p:cNvSpPr>
          <p:nvPr>
            <p:custDataLst>
              <p:tags r:id="rId2"/>
            </p:custDataLst>
          </p:nvPr>
        </p:nvSpPr>
        <p:spPr>
          <a:xfrm>
            <a:off x="462547" y="1484784"/>
            <a:ext cx="8229600" cy="4680520"/>
          </a:xfrm>
          <a:prstGeom prst="rect">
            <a:avLst/>
          </a:prstGeom>
        </p:spPr>
        <p:txBody>
          <a:bodyPr vert="horz" lIns="68580" tIns="34290" rIns="68580" bIns="3429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60000"/>
              </a:lnSpc>
            </a:pPr>
            <a:r>
              <a:rPr lang="en-US" altLang="zh-CN" sz="2800" dirty="0">
                <a:sym typeface="+mn-ea"/>
              </a:rPr>
              <a:t>An example of pseudoscience with artificial intelligence is:</a:t>
            </a:r>
            <a:endParaRPr lang="en-US" altLang="zh-CN" sz="2800" dirty="0"/>
          </a:p>
          <a:p>
            <a:pPr>
              <a:lnSpc>
                <a:spcPct val="160000"/>
              </a:lnSpc>
            </a:pPr>
            <a:r>
              <a:rPr lang="en-US" altLang="zh-CN" sz="2800" b="1" dirty="0">
                <a:sym typeface="+mn-ea"/>
              </a:rPr>
              <a:t>Elon Musk </a:t>
            </a:r>
            <a:r>
              <a:rPr lang="en-US" altLang="zh-CN" sz="2800" dirty="0">
                <a:sym typeface="+mn-ea"/>
              </a:rPr>
              <a:t>released a video of </a:t>
            </a:r>
            <a:r>
              <a:rPr lang="en-US" altLang="zh-CN" sz="2800" dirty="0">
                <a:solidFill>
                  <a:srgbClr val="FF0000"/>
                </a:solidFill>
                <a:sym typeface="+mn-ea"/>
              </a:rPr>
              <a:t>Tesla's "Optimus" </a:t>
            </a:r>
            <a:r>
              <a:rPr lang="en-US" altLang="zh-CN" sz="2800" dirty="0">
                <a:sym typeface="+mn-ea"/>
              </a:rPr>
              <a:t>humanoid robot folding a shirt by itself, but netizens widely questioned the authenticity of the video, accusing it of being fake.</a:t>
            </a:r>
          </a:p>
          <a:p>
            <a:pPr>
              <a:lnSpc>
                <a:spcPct val="160000"/>
              </a:lnSpc>
            </a:pPr>
            <a:endParaRPr lang="en-US" altLang="zh-CN" sz="2400" dirty="0">
              <a:sym typeface="+mn-ea"/>
            </a:endParaRPr>
          </a:p>
          <a:p>
            <a:pPr>
              <a:lnSpc>
                <a:spcPct val="160000"/>
              </a:lnSpc>
            </a:pPr>
            <a:r>
              <a:rPr lang="en-US" altLang="zh-CN" sz="3100" dirty="0">
                <a:sym typeface="+mn-ea"/>
              </a:rPr>
              <a:t>Shortly after, Musk posted an update, saying, "Important note: Optimus cannot yet fold a shirt autonomously, but it will definitely be able to do so fully autonomously in any environment in the future."</a:t>
            </a:r>
          </a:p>
          <a:p>
            <a:endParaRPr lang="en-US" altLang="zh-CN" sz="2400" dirty="0">
              <a:sym typeface="+mn-ea"/>
            </a:endParaRPr>
          </a:p>
          <a:p>
            <a:endParaRPr lang="en-US" altLang="zh-CN" sz="2400" dirty="0">
              <a:sym typeface="+mn-ea"/>
            </a:endParaRPr>
          </a:p>
          <a:p>
            <a:endParaRPr lang="en-US" altLang="zh-CN" sz="2400" dirty="0"/>
          </a:p>
          <a:p>
            <a:endParaRPr lang="en-US" altLang="zh-CN" sz="2400" dirty="0"/>
          </a:p>
          <a:p>
            <a:endParaRPr lang="en-US" altLang="zh-CN" sz="2400" dirty="0"/>
          </a:p>
          <a:p>
            <a:endParaRPr lang="en-US" altLang="zh-CN" sz="2400" b="1" dirty="0"/>
          </a:p>
          <a:p>
            <a:endParaRPr lang="zh-CN" altLang="en-US" sz="2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custDataLst>
              <p:tags r:id="rId1"/>
            </p:custDataLst>
          </p:nvPr>
        </p:nvSpPr>
        <p:spPr>
          <a:xfrm>
            <a:off x="457200" y="188640"/>
            <a:ext cx="82296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300" b="1" dirty="0">
                <a:sym typeface="+mn-ea"/>
              </a:rPr>
              <a:t>Pseudoscience with AI</a:t>
            </a:r>
            <a:endParaRPr lang="zh-CN" altLang="en-US" sz="3300" b="1" dirty="0"/>
          </a:p>
        </p:txBody>
      </p:sp>
      <p:pic>
        <p:nvPicPr>
          <p:cNvPr id="2" name="tesla_optimus">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313772" y="1124744"/>
            <a:ext cx="8516456" cy="5184576"/>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Research Guides</a:t>
            </a:r>
          </a:p>
        </p:txBody>
      </p:sp>
      <p:sp>
        <p:nvSpPr>
          <p:cNvPr id="5" name="内容占位符 2"/>
          <p:cNvSpPr>
            <a:spLocks noGrp="1"/>
          </p:cNvSpPr>
          <p:nvPr>
            <p:custDataLst>
              <p:tags r:id="rId1"/>
            </p:custDataLst>
          </p:nvPr>
        </p:nvSpPr>
        <p:spPr>
          <a:xfrm>
            <a:off x="457200" y="1600200"/>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altLang="zh-CN" sz="2800" dirty="0"/>
              <a:t>The </a:t>
            </a:r>
            <a:r>
              <a:rPr lang="en-US" altLang="zh-CN" sz="2800" b="1" dirty="0"/>
              <a:t>research topic</a:t>
            </a:r>
            <a:r>
              <a:rPr lang="en-US" altLang="zh-CN" sz="2800" dirty="0"/>
              <a:t> is usually defined as a </a:t>
            </a:r>
            <a:r>
              <a:rPr lang="en-US" altLang="zh-CN" sz="2800" b="1" dirty="0"/>
              <a:t>problem</a:t>
            </a:r>
            <a:r>
              <a:rPr lang="en-US" altLang="zh-CN" sz="2800" dirty="0"/>
              <a:t> that needs investigation to gain deeper understanding or develop effective solutions</a:t>
            </a:r>
          </a:p>
          <a:p>
            <a:pPr>
              <a:buFont typeface="Arial" panose="020B0604020202020204" pitchFamily="34" charset="0"/>
              <a:buChar char="•"/>
            </a:pPr>
            <a:r>
              <a:rPr lang="en-US" altLang="zh-CN" sz="2800" dirty="0"/>
              <a:t>The </a:t>
            </a:r>
            <a:r>
              <a:rPr lang="en-US" altLang="zh-CN" sz="2800" b="1" dirty="0"/>
              <a:t>research problem</a:t>
            </a:r>
            <a:r>
              <a:rPr lang="en-US" altLang="zh-CN" sz="2800" dirty="0"/>
              <a:t> serves as the </a:t>
            </a:r>
            <a:r>
              <a:rPr lang="en-US" altLang="zh-CN" sz="2800" b="1" dirty="0"/>
              <a:t>guiding principle</a:t>
            </a:r>
            <a:r>
              <a:rPr lang="en-US" altLang="zh-CN" sz="2800" dirty="0"/>
              <a:t> for analysis and writing focus</a:t>
            </a:r>
          </a:p>
          <a:p>
            <a:pPr>
              <a:buFont typeface="Arial" panose="020B0604020202020204" pitchFamily="34" charset="0"/>
              <a:buChar char="•"/>
            </a:pPr>
            <a:r>
              <a:rPr lang="en-US" altLang="zh-CN" sz="2800" dirty="0"/>
              <a:t>It forms the core of </a:t>
            </a:r>
            <a:r>
              <a:rPr lang="en-US" altLang="zh-CN" sz="2800" b="1" dirty="0"/>
              <a:t>scholarly communication</a:t>
            </a:r>
            <a:r>
              <a:rPr lang="en-US" altLang="zh-CN" sz="2800" dirty="0"/>
              <a:t> and drives the discovery of </a:t>
            </a:r>
            <a:r>
              <a:rPr lang="en-US" altLang="zh-CN" sz="2800" b="1" dirty="0"/>
              <a:t>new knowledge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0725" y="97755"/>
            <a:ext cx="8229600" cy="634082"/>
          </a:xfrm>
        </p:spPr>
        <p:txBody>
          <a:bodyPr>
            <a:normAutofit fontScale="90000"/>
          </a:bodyPr>
          <a:lstStyle/>
          <a:p>
            <a:r>
              <a:rPr lang="en-US" altLang="zh-CN" dirty="0">
                <a:solidFill>
                  <a:schemeClr val="tx1"/>
                </a:solidFill>
              </a:rPr>
              <a:t>Reflections on research</a:t>
            </a:r>
          </a:p>
        </p:txBody>
      </p:sp>
      <p:sp>
        <p:nvSpPr>
          <p:cNvPr id="3" name="内容占位符 2"/>
          <p:cNvSpPr>
            <a:spLocks noGrp="1"/>
          </p:cNvSpPr>
          <p:nvPr>
            <p:ph idx="1"/>
          </p:nvPr>
        </p:nvSpPr>
        <p:spPr>
          <a:xfrm>
            <a:off x="457200" y="1124744"/>
            <a:ext cx="8229600" cy="5001419"/>
          </a:xfrm>
        </p:spPr>
        <p:txBody>
          <a:bodyPr>
            <a:normAutofit fontScale="67500" lnSpcReduction="20000"/>
          </a:bodyPr>
          <a:lstStyle/>
          <a:p>
            <a:pPr>
              <a:lnSpc>
                <a:spcPct val="170000"/>
              </a:lnSpc>
            </a:pPr>
            <a:r>
              <a:rPr lang="en-US" altLang="zh-CN" dirty="0"/>
              <a:t>Computing, as a field, intersects with various areas such as mathematics, engineering, and even social sciences, making it difficult to fit neatly into a single category</a:t>
            </a:r>
          </a:p>
          <a:p>
            <a:pPr lvl="1">
              <a:lnSpc>
                <a:spcPct val="170000"/>
              </a:lnSpc>
            </a:pPr>
            <a:r>
              <a:rPr lang="en-US" altLang="zh-CN" dirty="0"/>
              <a:t>Discuss the</a:t>
            </a:r>
            <a:r>
              <a:rPr lang="en-US" altLang="zh-CN" b="1" dirty="0"/>
              <a:t> importance</a:t>
            </a:r>
            <a:r>
              <a:rPr lang="en-US" altLang="zh-CN" dirty="0"/>
              <a:t> of foundational theories like information theory and computability</a:t>
            </a:r>
          </a:p>
          <a:p>
            <a:pPr lvl="1">
              <a:lnSpc>
                <a:spcPct val="170000"/>
              </a:lnSpc>
            </a:pPr>
            <a:r>
              <a:rPr lang="en-US" altLang="zh-CN" dirty="0"/>
              <a:t>Consider how much of modern computer science research is </a:t>
            </a:r>
            <a:r>
              <a:rPr lang="en-US" altLang="zh-CN" b="1" dirty="0"/>
              <a:t>application-driven</a:t>
            </a:r>
            <a:r>
              <a:rPr lang="en-US" altLang="zh-CN" dirty="0"/>
              <a:t>, focusing on </a:t>
            </a:r>
            <a:r>
              <a:rPr lang="en-US" altLang="zh-CN" b="1" dirty="0"/>
              <a:t>practical solutions</a:t>
            </a:r>
            <a:r>
              <a:rPr lang="en-US" altLang="zh-CN" dirty="0"/>
              <a:t> to real-world problems</a:t>
            </a:r>
          </a:p>
          <a:p>
            <a:pPr lvl="1">
              <a:lnSpc>
                <a:spcPct val="170000"/>
              </a:lnSpc>
            </a:pPr>
            <a:r>
              <a:rPr lang="en-US" altLang="zh-CN" dirty="0"/>
              <a:t>Reflect on how research in computing, while rooted in abstract theories, increasingly influences</a:t>
            </a:r>
            <a:r>
              <a:rPr lang="en-US" altLang="zh-CN" b="1" dirty="0"/>
              <a:t> ethical considerations</a:t>
            </a:r>
            <a:r>
              <a:rPr lang="en-US" altLang="zh-CN" dirty="0"/>
              <a:t> and </a:t>
            </a:r>
            <a:r>
              <a:rPr lang="en-US" altLang="zh-CN" b="1" dirty="0"/>
              <a:t>human behavior</a:t>
            </a:r>
            <a:endParaRPr lang="en-US" altLang="zh-CN"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 research checklist</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a:t>Are the ideas clear and consistent?</a:t>
            </a:r>
          </a:p>
          <a:p>
            <a:r>
              <a:rPr lang="en-US" altLang="zh-CN" dirty="0"/>
              <a:t>Is the problem worthy of investigation?</a:t>
            </a:r>
          </a:p>
          <a:p>
            <a:r>
              <a:rPr lang="en-US" altLang="zh-CN" dirty="0"/>
              <a:t>Does the project have appropriate scope?</a:t>
            </a:r>
          </a:p>
          <a:p>
            <a:r>
              <a:rPr lang="en-US" altLang="zh-CN" dirty="0"/>
              <a:t>What are the specific research questions?</a:t>
            </a:r>
          </a:p>
          <a:p>
            <a:r>
              <a:rPr lang="en-US" altLang="zh-CN" dirty="0"/>
              <a:t>Is there a hypothesis?</a:t>
            </a:r>
          </a:p>
          <a:p>
            <a:r>
              <a:rPr lang="en-US" altLang="zh-CN" dirty="0"/>
              <a:t>What would disprove the hypothesis? Does it have any improbable consequences?</a:t>
            </a:r>
          </a:p>
          <a:p>
            <a:r>
              <a:rPr lang="en-US" altLang="zh-CN" dirty="0"/>
              <a:t>Are the premises sensible?</a:t>
            </a:r>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 research checklist</a:t>
            </a:r>
            <a:endParaRPr lang="zh-CN" altLang="en-US" dirty="0"/>
          </a:p>
        </p:txBody>
      </p:sp>
      <p:sp>
        <p:nvSpPr>
          <p:cNvPr id="3" name="内容占位符 2"/>
          <p:cNvSpPr>
            <a:spLocks noGrp="1"/>
          </p:cNvSpPr>
          <p:nvPr>
            <p:ph idx="1"/>
          </p:nvPr>
        </p:nvSpPr>
        <p:spPr/>
        <p:txBody>
          <a:bodyPr>
            <a:normAutofit fontScale="92500" lnSpcReduction="20000"/>
          </a:bodyPr>
          <a:lstStyle/>
          <a:p>
            <a:r>
              <a:rPr lang="en-US" altLang="zh-CN" dirty="0"/>
              <a:t>Has the work been critically questioned?</a:t>
            </a:r>
          </a:p>
          <a:p>
            <a:r>
              <a:rPr lang="en-US" altLang="zh-CN" dirty="0"/>
              <a:t>Have you satisfied yourself that it is sound science?</a:t>
            </a:r>
          </a:p>
          <a:p>
            <a:r>
              <a:rPr lang="en-US" altLang="zh-CN" dirty="0"/>
              <a:t>How are the outcomes to be evaluated?</a:t>
            </a:r>
          </a:p>
          <a:p>
            <a:r>
              <a:rPr lang="en-US" altLang="zh-CN" dirty="0"/>
              <a:t>Why are the chosen methods of evaluation appropriate or reasonable?</a:t>
            </a:r>
          </a:p>
          <a:p>
            <a:r>
              <a:rPr lang="en-US" altLang="zh-CN" dirty="0"/>
              <a:t>Are the roles of the participants clear? </a:t>
            </a:r>
          </a:p>
          <a:p>
            <a:r>
              <a:rPr lang="en-US" altLang="zh-CN" dirty="0"/>
              <a:t>What are your responsibilities?</a:t>
            </a:r>
          </a:p>
          <a:p>
            <a:r>
              <a:rPr lang="en-US" altLang="zh-CN" dirty="0"/>
              <a:t>What activities will the others undertake?</a:t>
            </a:r>
          </a:p>
          <a:p>
            <a:r>
              <a:rPr lang="en-US" altLang="zh-CN" dirty="0"/>
              <a:t>What are the likely weaknesses of your solution?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research checklist</a:t>
            </a:r>
            <a:endParaRPr lang="zh-CN" altLang="en-US"/>
          </a:p>
        </p:txBody>
      </p:sp>
      <p:sp>
        <p:nvSpPr>
          <p:cNvPr id="3" name="内容占位符 2"/>
          <p:cNvSpPr>
            <a:spLocks noGrp="1"/>
          </p:cNvSpPr>
          <p:nvPr>
            <p:ph idx="1"/>
          </p:nvPr>
        </p:nvSpPr>
        <p:spPr>
          <a:xfrm>
            <a:off x="457200" y="1600200"/>
            <a:ext cx="8353425" cy="4526280"/>
          </a:xfrm>
        </p:spPr>
        <p:txBody>
          <a:bodyPr>
            <a:normAutofit fontScale="87500" lnSpcReduction="10000"/>
          </a:bodyPr>
          <a:lstStyle/>
          <a:p>
            <a:r>
              <a:rPr lang="en-US" altLang="zh-CN" dirty="0">
                <a:sym typeface="+mn-ea"/>
              </a:rPr>
              <a:t>Is there a written research plan?</a:t>
            </a:r>
            <a:endParaRPr lang="en-US" altLang="zh-CN" dirty="0"/>
          </a:p>
          <a:p>
            <a:r>
              <a:rPr lang="en-US" altLang="zh-CN" dirty="0">
                <a:sym typeface="+mn-ea"/>
              </a:rPr>
              <a:t>What forms of evidence are to be used?</a:t>
            </a:r>
            <a:endParaRPr lang="en-US" altLang="zh-CN" dirty="0"/>
          </a:p>
          <a:p>
            <a:r>
              <a:rPr lang="en-US" altLang="zh-CN" dirty="0">
                <a:sym typeface="+mn-ea"/>
              </a:rPr>
              <a:t>Have milestones, timelines, and deadlines been identified?</a:t>
            </a:r>
            <a:endParaRPr lang="en-US" altLang="zh-CN" dirty="0"/>
          </a:p>
          <a:p>
            <a:r>
              <a:rPr lang="en-US" altLang="zh-CN" dirty="0">
                <a:sym typeface="+mn-ea"/>
              </a:rPr>
              <a:t>Do the deadlines leave enough time for your advisor to provide feedback on your drafts, or for your colleagues to contribute to the material?</a:t>
            </a:r>
            <a:endParaRPr lang="en-US" altLang="zh-CN" dirty="0"/>
          </a:p>
          <a:p>
            <a:r>
              <a:rPr lang="en-US" altLang="zh-CN" dirty="0">
                <a:sym typeface="+mn-ea"/>
              </a:rPr>
              <a:t>Has the literature been explored in appropriate depth? </a:t>
            </a:r>
          </a:p>
          <a:p>
            <a:r>
              <a:rPr lang="en-US" altLang="zh-CN" dirty="0">
                <a:sym typeface="+mn-ea"/>
              </a:rPr>
              <a:t>Once the work is largely done-and your perspective has changed, does it need to be explored again?</a:t>
            </a:r>
            <a:endParaRPr lang="zh-CN" altLang="en-US" dirty="0"/>
          </a:p>
          <a:p>
            <a:endParaRPr lang="zh-CN"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dirty="0"/>
              <a:t>Experiment</a:t>
            </a:r>
            <a:endParaRPr lang="zh-CN" altLang="en-US" dirty="0"/>
          </a:p>
        </p:txBody>
      </p:sp>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332656"/>
            <a:ext cx="6707088" cy="1012974"/>
          </a:xfrm>
        </p:spPr>
        <p:txBody>
          <a:bodyPr/>
          <a:lstStyle/>
          <a:p>
            <a:r>
              <a:rPr lang="en-US" altLang="zh-CN" dirty="0">
                <a:solidFill>
                  <a:schemeClr val="tx1"/>
                </a:solidFill>
              </a:rPr>
              <a:t>Experimentation</a:t>
            </a:r>
          </a:p>
        </p:txBody>
      </p:sp>
      <p:sp>
        <p:nvSpPr>
          <p:cNvPr id="3" name="内容占位符 2"/>
          <p:cNvSpPr>
            <a:spLocks noGrp="1"/>
          </p:cNvSpPr>
          <p:nvPr>
            <p:ph idx="1"/>
          </p:nvPr>
        </p:nvSpPr>
        <p:spPr/>
        <p:txBody>
          <a:bodyPr/>
          <a:lstStyle/>
          <a:p>
            <a:r>
              <a:rPr lang="en-US" altLang="zh-CN" dirty="0"/>
              <a:t>In AI, experiments - most commonly an implementation tried against test data - are used for purposes such as confirming hypotheses about algorithms</a:t>
            </a:r>
          </a:p>
          <a:p>
            <a:r>
              <a:rPr lang="en-US" altLang="zh-CN" dirty="0"/>
              <a:t>Experiments in computing </a:t>
            </a:r>
            <a:r>
              <a:rPr lang="en-US" altLang="zh-CN" b="1" dirty="0"/>
              <a:t>take diverse forms</a:t>
            </a:r>
            <a:r>
              <a:rPr lang="en-US" altLang="zh-CN" dirty="0"/>
              <a:t>, from tests of algorithm performance to human factors analysis</a:t>
            </a:r>
            <a:endParaRPr lang="zh-CN" altLang="en-US" dirty="0"/>
          </a:p>
        </p:txBody>
      </p:sp>
      <p:pic>
        <p:nvPicPr>
          <p:cNvPr id="20481" name="Picture 1"/>
          <p:cNvPicPr>
            <a:picLocks noChangeAspect="1" noChangeArrowheads="1"/>
          </p:cNvPicPr>
          <p:nvPr/>
        </p:nvPicPr>
        <p:blipFill>
          <a:blip r:embed="rId3" cstate="print"/>
          <a:srcRect/>
          <a:stretch>
            <a:fillRect/>
          </a:stretch>
        </p:blipFill>
        <p:spPr bwMode="auto">
          <a:xfrm>
            <a:off x="6660232" y="188640"/>
            <a:ext cx="2228850" cy="1381125"/>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sym typeface="+mn-ea"/>
              </a:rPr>
              <a:t>Experimentation</a:t>
            </a:r>
          </a:p>
        </p:txBody>
      </p:sp>
      <p:sp>
        <p:nvSpPr>
          <p:cNvPr id="3" name="内容占位符 2"/>
          <p:cNvSpPr>
            <a:spLocks noGrp="1"/>
          </p:cNvSpPr>
          <p:nvPr>
            <p:ph idx="1"/>
          </p:nvPr>
        </p:nvSpPr>
        <p:spPr/>
        <p:txBody>
          <a:bodyPr>
            <a:normAutofit fontScale="87500" lnSpcReduction="10000"/>
          </a:bodyPr>
          <a:lstStyle/>
          <a:p>
            <a:r>
              <a:rPr lang="zh-CN" altLang="en-US" dirty="0"/>
              <a:t>AI experimentation often involves </a:t>
            </a:r>
            <a:r>
              <a:rPr lang="zh-CN" altLang="en-US" b="1" dirty="0"/>
              <a:t>training</a:t>
            </a:r>
            <a:r>
              <a:rPr lang="zh-CN" altLang="en-US" dirty="0"/>
              <a:t> machine learning models on vast datasets and </a:t>
            </a:r>
            <a:r>
              <a:rPr lang="zh-CN" altLang="en-US" b="1" dirty="0"/>
              <a:t>validating</a:t>
            </a:r>
            <a:r>
              <a:rPr lang="zh-CN" altLang="en-US" dirty="0"/>
              <a:t> their performance on unseen data</a:t>
            </a:r>
          </a:p>
          <a:p>
            <a:r>
              <a:rPr lang="zh-CN" altLang="en-US" dirty="0"/>
              <a:t>Experiments are frequently conducted to compare </a:t>
            </a:r>
            <a:r>
              <a:rPr lang="zh-CN" altLang="en-US" b="1" dirty="0"/>
              <a:t>different AI algorithms on the same task</a:t>
            </a:r>
            <a:r>
              <a:rPr lang="zh-CN" altLang="en-US" dirty="0"/>
              <a:t>, helping researchers identify the most effective approaches for specific problems</a:t>
            </a:r>
            <a:endParaRPr lang="en-US" altLang="zh-CN" dirty="0"/>
          </a:p>
          <a:p>
            <a:r>
              <a:rPr lang="en-US" altLang="zh-CN" dirty="0"/>
              <a:t>As AI models become more complex, experiments are designed to improve and evaluate the </a:t>
            </a:r>
            <a:r>
              <a:rPr lang="en-US" altLang="zh-CN" b="1" dirty="0"/>
              <a:t>interpretability and </a:t>
            </a:r>
            <a:r>
              <a:rPr lang="en-US" altLang="zh-CN" b="1" dirty="0" err="1"/>
              <a:t>explainability</a:t>
            </a:r>
            <a:r>
              <a:rPr lang="en-US" altLang="zh-CN" dirty="0"/>
              <a:t> of AI decisions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dirty="0"/>
              <a:t>Designing experiments</a:t>
            </a:r>
            <a:endParaRPr lang="zh-CN" altLang="en-US" dirty="0"/>
          </a:p>
        </p:txBody>
      </p:sp>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795299" y="1884588"/>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Designing Experiments</a:t>
            </a:r>
            <a:endParaRPr lang="zh-CN" altLang="en-US" dirty="0"/>
          </a:p>
        </p:txBody>
      </p:sp>
      <p:sp>
        <p:nvSpPr>
          <p:cNvPr id="3" name="内容占位符 2"/>
          <p:cNvSpPr>
            <a:spLocks noGrp="1"/>
          </p:cNvSpPr>
          <p:nvPr>
            <p:ph idx="1"/>
          </p:nvPr>
        </p:nvSpPr>
        <p:spPr/>
        <p:txBody>
          <a:bodyPr>
            <a:normAutofit/>
          </a:bodyPr>
          <a:lstStyle/>
          <a:p>
            <a:r>
              <a:rPr lang="en-US" altLang="zh-CN" b="1" dirty="0"/>
              <a:t>Tests</a:t>
            </a:r>
            <a:r>
              <a:rPr lang="en-US" altLang="zh-CN" dirty="0"/>
              <a:t> should be </a:t>
            </a:r>
            <a:r>
              <a:rPr lang="en-US" altLang="zh-CN" b="1" dirty="0"/>
              <a:t>fair</a:t>
            </a:r>
            <a:r>
              <a:rPr lang="en-US" altLang="zh-CN" dirty="0"/>
              <a:t> rather than constructed to support the hypothesis</a:t>
            </a:r>
          </a:p>
          <a:p>
            <a:r>
              <a:rPr lang="en-US" altLang="zh-CN" dirty="0"/>
              <a:t>Choose the </a:t>
            </a:r>
            <a:r>
              <a:rPr lang="en-US" altLang="zh-CN" b="1" dirty="0"/>
              <a:t>right baseline</a:t>
            </a:r>
            <a:r>
              <a:rPr lang="en-US" altLang="zh-CN" dirty="0"/>
              <a:t> that your contribution is to be compared to no sensible</a:t>
            </a:r>
          </a:p>
          <a:p>
            <a:pPr lvl="1"/>
            <a:r>
              <a:rPr lang="en-US" altLang="zh-CN" dirty="0"/>
              <a:t>Researcher would </a:t>
            </a:r>
            <a:r>
              <a:rPr lang="en-US" altLang="zh-CN" b="1" dirty="0"/>
              <a:t>never</a:t>
            </a:r>
            <a:r>
              <a:rPr lang="en-US" altLang="zh-CN" dirty="0"/>
              <a:t> advocate that their sorting algorithm was a breakthrough on the basis that it is faster than </a:t>
            </a:r>
            <a:r>
              <a:rPr lang="en-US" altLang="zh-CN" b="1" dirty="0" err="1"/>
              <a:t>bubblesort</a:t>
            </a:r>
            <a:endParaRPr lang="zh-CN" altLang="en-US"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Designing Experiments (Tests)</a:t>
            </a:r>
            <a:endParaRPr lang="zh-CN" altLang="en-US" dirty="0"/>
          </a:p>
        </p:txBody>
      </p:sp>
      <p:sp>
        <p:nvSpPr>
          <p:cNvPr id="3" name="内容占位符 2"/>
          <p:cNvSpPr>
            <a:spLocks noGrp="1"/>
          </p:cNvSpPr>
          <p:nvPr>
            <p:ph idx="1"/>
          </p:nvPr>
        </p:nvSpPr>
        <p:spPr/>
        <p:txBody>
          <a:bodyPr/>
          <a:lstStyle/>
          <a:p>
            <a:r>
              <a:rPr lang="en-US" altLang="zh-CN" dirty="0"/>
              <a:t>In the process of developing new algorithms, researchers typically use a </a:t>
            </a:r>
            <a:r>
              <a:rPr lang="en-US" altLang="zh-CN" b="1" dirty="0"/>
              <a:t>dataset</a:t>
            </a:r>
            <a:r>
              <a:rPr lang="en-US" altLang="zh-CN" dirty="0"/>
              <a:t> with which they are </a:t>
            </a:r>
            <a:r>
              <a:rPr lang="en-US" altLang="zh-CN" b="1" dirty="0"/>
              <a:t>familiar</a:t>
            </a:r>
            <a:r>
              <a:rPr lang="en-US" altLang="zh-CN" dirty="0"/>
              <a:t> as a </a:t>
            </a:r>
            <a:r>
              <a:rPr lang="en-US" altLang="zh-CN" dirty="0" err="1"/>
              <a:t>testbed</a:t>
            </a:r>
            <a:endParaRPr lang="en-US" altLang="zh-CN" dirty="0"/>
          </a:p>
          <a:p>
            <a:r>
              <a:rPr lang="en-US" altLang="zh-CN" dirty="0"/>
              <a:t>If parameter have been derived by </a:t>
            </a:r>
            <a:r>
              <a:rPr lang="en-US" altLang="zh-CN" b="1" dirty="0"/>
              <a:t>tuning</a:t>
            </a:r>
            <a:r>
              <a:rPr lang="en-US" altLang="zh-CN" dirty="0"/>
              <a:t>, the only way to establish their validity is to see if they give good behavior on other data</a:t>
            </a:r>
          </a:p>
          <a:p>
            <a:r>
              <a:rPr lang="en-US" altLang="zh-CN" b="1" dirty="0"/>
              <a:t>Cross-validation</a:t>
            </a:r>
            <a:r>
              <a:rPr lang="en-US" altLang="zh-CN" dirty="0"/>
              <a:t> in machine learning</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H</a:t>
            </a:r>
            <a:r>
              <a:rPr lang="zh-CN" altLang="en-US"/>
              <a:t>ow to begin your analysis</a:t>
            </a:r>
          </a:p>
        </p:txBody>
      </p:sp>
      <p:sp>
        <p:nvSpPr>
          <p:cNvPr id="6" name="内容占位符 2"/>
          <p:cNvSpPr>
            <a:spLocks noGrp="1"/>
          </p:cNvSpPr>
          <p:nvPr>
            <p:custDataLst>
              <p:tags r:id="rId1"/>
            </p:custDataLst>
          </p:nvPr>
        </p:nvSpPr>
        <p:spPr>
          <a:xfrm>
            <a:off x="457200" y="1600200"/>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charset="0"/>
              <a:buChar char="Ø"/>
            </a:pPr>
            <a:r>
              <a:rPr>
                <a:sym typeface="+mn-ea"/>
              </a:rPr>
              <a:t>Four roles literature plays at the beginning of your analysis</a:t>
            </a:r>
            <a:r>
              <a:rPr lang="en-US" altLang="zh-CN">
                <a:sym typeface="+mn-ea"/>
              </a:rPr>
              <a:t>:</a:t>
            </a:r>
            <a:endParaRPr lang="en-US" altLang="zh-CN" dirty="0"/>
          </a:p>
          <a:p>
            <a:pPr lvl="1">
              <a:buFont typeface="Arial" panose="020B0604020202020204" pitchFamily="34" charset="0"/>
              <a:buChar char="•"/>
            </a:pPr>
            <a:r>
              <a:rPr lang="en-US" altLang="zh-CN" dirty="0"/>
              <a:t>Sources of </a:t>
            </a:r>
            <a:r>
              <a:rPr lang="en-US" altLang="zh-CN" b="1" dirty="0"/>
              <a:t>criticism</a:t>
            </a:r>
            <a:endParaRPr lang="en-US" altLang="zh-CN" dirty="0"/>
          </a:p>
          <a:p>
            <a:pPr lvl="1">
              <a:buFont typeface="Arial" panose="020B0604020202020204" pitchFamily="34" charset="0"/>
              <a:buChar char="•"/>
            </a:pPr>
            <a:r>
              <a:rPr lang="en-US" altLang="zh-CN" dirty="0"/>
              <a:t>Sources of </a:t>
            </a:r>
            <a:r>
              <a:rPr lang="en-US" altLang="zh-CN" b="1" dirty="0"/>
              <a:t>new ideas</a:t>
            </a:r>
            <a:endParaRPr lang="en-US" altLang="zh-CN" dirty="0"/>
          </a:p>
          <a:p>
            <a:pPr lvl="1">
              <a:buFont typeface="Arial" panose="020B0604020202020204" pitchFamily="34" charset="0"/>
              <a:buChar char="•"/>
            </a:pPr>
            <a:r>
              <a:rPr lang="en-US" altLang="zh-CN" dirty="0"/>
              <a:t>Sources for </a:t>
            </a:r>
            <a:r>
              <a:rPr lang="en-US" altLang="zh-CN" b="1" dirty="0"/>
              <a:t>historical context</a:t>
            </a:r>
            <a:endParaRPr lang="en-US" altLang="zh-CN" dirty="0"/>
          </a:p>
          <a:p>
            <a:pPr lvl="1">
              <a:buFont typeface="Arial" panose="020B0604020202020204" pitchFamily="34" charset="0"/>
              <a:buChar char="•"/>
            </a:pPr>
            <a:r>
              <a:rPr lang="en-US" altLang="zh-CN" dirty="0"/>
              <a:t>Sources of </a:t>
            </a:r>
            <a:r>
              <a:rPr lang="en-US" altLang="zh-CN" b="1" dirty="0"/>
              <a:t>interdisciplinary insight</a:t>
            </a:r>
            <a:r>
              <a:rPr lang="en-US" altLang="zh-CN" dirty="0"/>
              <a:t> </a:t>
            </a:r>
          </a:p>
          <a:p>
            <a:pPr marL="0" indent="0">
              <a:buNone/>
            </a:pPr>
            <a:endParaRPr lang="en-US" altLang="zh-CN"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Designing Experiments (Failures)</a:t>
            </a:r>
          </a:p>
        </p:txBody>
      </p:sp>
      <p:sp>
        <p:nvSpPr>
          <p:cNvPr id="3" name="内容占位符 2"/>
          <p:cNvSpPr>
            <a:spLocks noGrp="1"/>
          </p:cNvSpPr>
          <p:nvPr>
            <p:ph idx="1"/>
          </p:nvPr>
        </p:nvSpPr>
        <p:spPr/>
        <p:txBody>
          <a:bodyPr>
            <a:normAutofit/>
          </a:bodyPr>
          <a:lstStyle/>
          <a:p>
            <a:r>
              <a:rPr lang="en-US" altLang="zh-CN" dirty="0"/>
              <a:t>Care is particularly needed when checking the outcome of </a:t>
            </a:r>
            <a:r>
              <a:rPr lang="en-US" altLang="zh-CN" b="1" dirty="0"/>
              <a:t>negative or failed</a:t>
            </a:r>
            <a:r>
              <a:rPr lang="en-US" altLang="zh-CN" dirty="0"/>
              <a:t> experiments </a:t>
            </a:r>
          </a:p>
          <a:p>
            <a:r>
              <a:rPr lang="en-US" altLang="zh-CN" dirty="0"/>
              <a:t>A reader of the statement "we have shown that it is not possible to make further improvement" may wonder whether what has actually been shown is that </a:t>
            </a:r>
            <a:r>
              <a:rPr lang="en-US" altLang="zh-CN" b="1" dirty="0"/>
              <a:t>the author is not competent</a:t>
            </a:r>
            <a:r>
              <a:rPr lang="en-US" altLang="zh-CN" dirty="0"/>
              <a:t> to make further improvement</a:t>
            </a:r>
            <a:endParaRPr lang="zh-CN"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Designing Experiments (Results)</a:t>
            </a:r>
            <a:endParaRPr lang="zh-CN" altLang="en-US" dirty="0">
              <a:solidFill>
                <a:schemeClr val="tx1"/>
              </a:solidFill>
            </a:endParaRPr>
          </a:p>
        </p:txBody>
      </p:sp>
      <p:sp>
        <p:nvSpPr>
          <p:cNvPr id="3" name="内容占位符 2"/>
          <p:cNvSpPr>
            <a:spLocks noGrp="1"/>
          </p:cNvSpPr>
          <p:nvPr>
            <p:ph idx="1"/>
          </p:nvPr>
        </p:nvSpPr>
        <p:spPr/>
        <p:txBody>
          <a:bodyPr>
            <a:normAutofit fontScale="97500" lnSpcReduction="10000"/>
          </a:bodyPr>
          <a:lstStyle/>
          <a:p>
            <a:r>
              <a:rPr dirty="0"/>
              <a:t>For machine learning experiments, results from model evaluations are typically reported using metrics such as </a:t>
            </a:r>
            <a:r>
              <a:rPr b="1" dirty="0"/>
              <a:t>accuracy, precision, recall, F1-score, or AUC-ROC</a:t>
            </a:r>
          </a:p>
          <a:p>
            <a:r>
              <a:rPr lang="en-US" altLang="zh-CN" dirty="0"/>
              <a:t>Results may include some </a:t>
            </a:r>
            <a:r>
              <a:rPr lang="en-US" altLang="zh-CN" b="1" dirty="0"/>
              <a:t>anomalies or peculiarities</a:t>
            </a:r>
            <a:endParaRPr lang="en-US" altLang="zh-CN" dirty="0"/>
          </a:p>
          <a:p>
            <a:pPr lvl="1"/>
            <a:r>
              <a:rPr lang="en-US" altLang="zh-CN" dirty="0"/>
              <a:t>These should be explained or at least discussed</a:t>
            </a:r>
          </a:p>
          <a:p>
            <a:r>
              <a:rPr lang="en-US" altLang="zh-CN" b="1" dirty="0"/>
              <a:t>Don't discard</a:t>
            </a:r>
            <a:r>
              <a:rPr lang="en-US" altLang="zh-CN" dirty="0"/>
              <a:t> outliers or anomalies unless you are certain they are irrelevant</a:t>
            </a:r>
            <a:endParaRPr lang="zh-CN"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Experimental Results </a:t>
            </a:r>
            <a:r>
              <a:rPr lang="en-US" altLang="zh-CN" dirty="0"/>
              <a:t>Graph</a:t>
            </a:r>
            <a:r>
              <a:rPr lang="zh-CN" altLang="en-US" dirty="0"/>
              <a:t> Display</a:t>
            </a:r>
          </a:p>
        </p:txBody>
      </p:sp>
      <p:pic>
        <p:nvPicPr>
          <p:cNvPr id="5" name="图片 4"/>
          <p:cNvPicPr>
            <a:picLocks noChangeAspect="1"/>
          </p:cNvPicPr>
          <p:nvPr>
            <p:custDataLst>
              <p:tags r:id="rId1"/>
            </p:custDataLst>
          </p:nvPr>
        </p:nvPicPr>
        <p:blipFill>
          <a:blip r:embed="rId4"/>
          <a:stretch>
            <a:fillRect/>
          </a:stretch>
        </p:blipFill>
        <p:spPr>
          <a:xfrm>
            <a:off x="873443" y="1920716"/>
            <a:ext cx="7397591" cy="3168968"/>
          </a:xfrm>
          <a:prstGeom prst="rect">
            <a:avLst/>
          </a:prstGeom>
        </p:spPr>
      </p:pic>
      <p:sp>
        <p:nvSpPr>
          <p:cNvPr id="6" name="文本框 5"/>
          <p:cNvSpPr txBox="1"/>
          <p:nvPr/>
        </p:nvSpPr>
        <p:spPr>
          <a:xfrm>
            <a:off x="872967" y="5770721"/>
            <a:ext cx="7972901" cy="253916"/>
          </a:xfrm>
          <a:prstGeom prst="rect">
            <a:avLst/>
          </a:prstGeom>
          <a:noFill/>
        </p:spPr>
        <p:txBody>
          <a:bodyPr wrap="square" rtlCol="0" anchor="t">
            <a:spAutoFit/>
          </a:bodyPr>
          <a:lstStyle/>
          <a:p>
            <a:pPr defTabSz="685800">
              <a:defRPr/>
            </a:pPr>
            <a:r>
              <a:rPr lang="en-US" altLang="zh-CN" sz="105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Li H, Xu Z, Taylor G, et al. Visualizing the loss landscape of neural nets[J]. Advances in neural information processing systems, 2018, 31.</a:t>
            </a:r>
          </a:p>
        </p:txBody>
      </p:sp>
      <p:sp>
        <p:nvSpPr>
          <p:cNvPr id="7" name="文本框 6"/>
          <p:cNvSpPr txBox="1"/>
          <p:nvPr/>
        </p:nvSpPr>
        <p:spPr>
          <a:xfrm>
            <a:off x="873443" y="5107782"/>
            <a:ext cx="7897654" cy="507831"/>
          </a:xfrm>
          <a:prstGeom prst="rect">
            <a:avLst/>
          </a:prstGeom>
          <a:noFill/>
        </p:spPr>
        <p:txBody>
          <a:bodyPr wrap="square" rtlCol="0">
            <a:spAutoFit/>
          </a:bodyPr>
          <a:lstStyle/>
          <a:p>
            <a:r>
              <a:rPr lang="zh-CN" altLang="en-US" sz="1350"/>
              <a:t>The 1D and 2D visualization of solutions obtained using SGD with different weight decay</a:t>
            </a:r>
          </a:p>
          <a:p>
            <a:r>
              <a:rPr lang="zh-CN" altLang="en-US" sz="1350"/>
              <a:t>and batch size. The title of each subfigure contains the weight decay, batch size, and test error.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Experimental Results </a:t>
            </a:r>
            <a:r>
              <a:rPr lang="en-US" altLang="zh-CN" dirty="0"/>
              <a:t>Graph</a:t>
            </a:r>
            <a:r>
              <a:rPr lang="zh-CN" altLang="en-US" dirty="0"/>
              <a:t> Display</a:t>
            </a:r>
          </a:p>
        </p:txBody>
      </p:sp>
      <p:sp>
        <p:nvSpPr>
          <p:cNvPr id="6" name="文本框 5"/>
          <p:cNvSpPr txBox="1"/>
          <p:nvPr/>
        </p:nvSpPr>
        <p:spPr>
          <a:xfrm>
            <a:off x="872967" y="5770721"/>
            <a:ext cx="7972901" cy="253916"/>
          </a:xfrm>
          <a:prstGeom prst="rect">
            <a:avLst/>
          </a:prstGeom>
          <a:noFill/>
        </p:spPr>
        <p:txBody>
          <a:bodyPr wrap="square" rtlCol="0" anchor="t">
            <a:spAutoFit/>
          </a:bodyPr>
          <a:lstStyle/>
          <a:p>
            <a:pPr defTabSz="685800">
              <a:defRPr/>
            </a:pPr>
            <a:r>
              <a:rPr lang="en-US" altLang="zh-CN" sz="105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Gabella M. Topology of learning in artificial neural networks[J]. arXiv preprint arXiv:1902.08160, 2019.</a:t>
            </a:r>
          </a:p>
        </p:txBody>
      </p:sp>
      <p:sp>
        <p:nvSpPr>
          <p:cNvPr id="7" name="文本框 6"/>
          <p:cNvSpPr txBox="1"/>
          <p:nvPr/>
        </p:nvSpPr>
        <p:spPr>
          <a:xfrm>
            <a:off x="872966" y="5055140"/>
            <a:ext cx="7972901" cy="715581"/>
          </a:xfrm>
          <a:prstGeom prst="rect">
            <a:avLst/>
          </a:prstGeom>
          <a:noFill/>
        </p:spPr>
        <p:txBody>
          <a:bodyPr wrap="square" rtlCol="0">
            <a:spAutoFit/>
          </a:bodyPr>
          <a:lstStyle/>
          <a:p>
            <a:r>
              <a:rPr lang="zh-CN" altLang="en-US" sz="1350" dirty="0">
                <a:ea typeface="+mj-ea"/>
              </a:rPr>
              <a:t>In the digit recognition classification task，Evolution of weights for a neural network with one hidden layer, initialized at zero (colored</a:t>
            </a:r>
            <a:r>
              <a:rPr lang="en-US" altLang="zh-CN" sz="1350" dirty="0">
                <a:ea typeface="+mj-ea"/>
              </a:rPr>
              <a:t> </a:t>
            </a:r>
            <a:r>
              <a:rPr lang="zh-CN" altLang="en-US" sz="1350" dirty="0">
                <a:ea typeface="+mj-ea"/>
              </a:rPr>
              <a:t>by training step). Top: PCA projections. Bottom: Learning graphs. Left: Hidden layer. Right: Output</a:t>
            </a:r>
            <a:r>
              <a:rPr lang="en-US" altLang="zh-CN" sz="1350" dirty="0">
                <a:ea typeface="+mj-ea"/>
              </a:rPr>
              <a:t> </a:t>
            </a:r>
            <a:r>
              <a:rPr lang="zh-CN" altLang="en-US" sz="1350" dirty="0">
                <a:ea typeface="+mj-ea"/>
              </a:rPr>
              <a:t>layer (digits are indicated).</a:t>
            </a:r>
          </a:p>
        </p:txBody>
      </p:sp>
      <p:pic>
        <p:nvPicPr>
          <p:cNvPr id="3" name="图片 2"/>
          <p:cNvPicPr>
            <a:picLocks noChangeAspect="1"/>
          </p:cNvPicPr>
          <p:nvPr>
            <p:custDataLst>
              <p:tags r:id="rId1"/>
            </p:custDataLst>
          </p:nvPr>
        </p:nvPicPr>
        <p:blipFill>
          <a:blip r:embed="rId4"/>
          <a:stretch>
            <a:fillRect/>
          </a:stretch>
        </p:blipFill>
        <p:spPr>
          <a:xfrm>
            <a:off x="2343150" y="1900238"/>
            <a:ext cx="4457224" cy="302847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0" dirty="0"/>
              <a:t>Experimental Results </a:t>
            </a:r>
            <a:r>
              <a:rPr lang="en-US" altLang="zh-CN" b="0" dirty="0"/>
              <a:t>Graph</a:t>
            </a:r>
            <a:r>
              <a:rPr lang="zh-CN" altLang="en-US" b="0" dirty="0"/>
              <a:t> Display</a:t>
            </a:r>
          </a:p>
        </p:txBody>
      </p:sp>
      <p:sp>
        <p:nvSpPr>
          <p:cNvPr id="6" name="文本框 5"/>
          <p:cNvSpPr txBox="1"/>
          <p:nvPr/>
        </p:nvSpPr>
        <p:spPr>
          <a:xfrm>
            <a:off x="1007269" y="5770721"/>
            <a:ext cx="7972901" cy="253916"/>
          </a:xfrm>
          <a:prstGeom prst="rect">
            <a:avLst/>
          </a:prstGeom>
          <a:noFill/>
        </p:spPr>
        <p:txBody>
          <a:bodyPr wrap="square" rtlCol="0" anchor="t">
            <a:spAutoFit/>
          </a:bodyPr>
          <a:lstStyle/>
          <a:p>
            <a:pPr defTabSz="685800">
              <a:defRPr/>
            </a:pPr>
            <a:r>
              <a:rPr lang="en-US" altLang="zh-CN" sz="105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https://distill.pub/2021/understanding-gnns/  This is a website that achieves the interpretability of neural network models through visualization.</a:t>
            </a:r>
          </a:p>
        </p:txBody>
      </p:sp>
      <p:pic>
        <p:nvPicPr>
          <p:cNvPr id="4" name="图片 3"/>
          <p:cNvPicPr>
            <a:picLocks noChangeAspect="1"/>
          </p:cNvPicPr>
          <p:nvPr>
            <p:custDataLst>
              <p:tags r:id="rId1"/>
            </p:custDataLst>
          </p:nvPr>
        </p:nvPicPr>
        <p:blipFill>
          <a:blip r:embed="rId4"/>
          <a:stretch>
            <a:fillRect/>
          </a:stretch>
        </p:blipFill>
        <p:spPr>
          <a:xfrm>
            <a:off x="1326833" y="1821180"/>
            <a:ext cx="7065169" cy="3215640"/>
          </a:xfrm>
          <a:prstGeom prst="rect">
            <a:avLst/>
          </a:prstGeom>
        </p:spPr>
      </p:pic>
      <p:sp>
        <p:nvSpPr>
          <p:cNvPr id="9" name="文本框 8"/>
          <p:cNvSpPr txBox="1"/>
          <p:nvPr/>
        </p:nvSpPr>
        <p:spPr>
          <a:xfrm>
            <a:off x="1007269" y="5031106"/>
            <a:ext cx="7248049" cy="507831"/>
          </a:xfrm>
          <a:prstGeom prst="rect">
            <a:avLst/>
          </a:prstGeom>
          <a:noFill/>
        </p:spPr>
        <p:txBody>
          <a:bodyPr wrap="square" rtlCol="0">
            <a:spAutoFit/>
          </a:bodyPr>
          <a:lstStyle/>
          <a:p>
            <a:r>
              <a:rPr lang="zh-CN" altLang="en-US" sz="1350" dirty="0"/>
              <a:t>This image demonstrates how feature visualization in neural networks transforms abstract activation vectors inside the model into a more semantically meaningful "dictionary."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328" y="265212"/>
            <a:ext cx="9011344" cy="1143000"/>
          </a:xfrm>
        </p:spPr>
        <p:txBody>
          <a:bodyPr>
            <a:normAutofit fontScale="90000"/>
          </a:bodyPr>
          <a:lstStyle/>
          <a:p>
            <a:r>
              <a:rPr lang="zh-CN" altLang="en-US" dirty="0"/>
              <a:t>Experimental Results </a:t>
            </a:r>
            <a:r>
              <a:rPr lang="en-US" altLang="zh-CN" dirty="0"/>
              <a:t>Real-world</a:t>
            </a:r>
            <a:r>
              <a:rPr lang="zh-CN" altLang="en-US" dirty="0"/>
              <a:t> Display</a:t>
            </a:r>
          </a:p>
        </p:txBody>
      </p:sp>
      <p:pic>
        <p:nvPicPr>
          <p:cNvPr id="3" name="38">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872756" y="1628800"/>
            <a:ext cx="7398488" cy="4392488"/>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3"/>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dirty="0"/>
              <a:t>AI experiments</a:t>
            </a:r>
            <a:endParaRPr lang="zh-CN" altLang="en-US" dirty="0"/>
          </a:p>
        </p:txBody>
      </p:sp>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D371CE-CCB9-89E1-3594-B72F6225AE85}"/>
              </a:ext>
            </a:extLst>
          </p:cNvPr>
          <p:cNvPicPr>
            <a:picLocks noChangeAspect="1"/>
          </p:cNvPicPr>
          <p:nvPr/>
        </p:nvPicPr>
        <p:blipFill>
          <a:blip r:embed="rId2"/>
          <a:stretch>
            <a:fillRect/>
          </a:stretch>
        </p:blipFill>
        <p:spPr>
          <a:xfrm>
            <a:off x="2519430" y="0"/>
            <a:ext cx="6624570" cy="6858000"/>
          </a:xfrm>
          <a:prstGeom prst="rect">
            <a:avLst/>
          </a:prstGeom>
        </p:spPr>
      </p:pic>
      <p:sp>
        <p:nvSpPr>
          <p:cNvPr id="2" name="标题 1"/>
          <p:cNvSpPr>
            <a:spLocks noGrp="1"/>
          </p:cNvSpPr>
          <p:nvPr>
            <p:ph type="title"/>
          </p:nvPr>
        </p:nvSpPr>
        <p:spPr>
          <a:xfrm>
            <a:off x="5940152" y="476672"/>
            <a:ext cx="2880320" cy="3375248"/>
          </a:xfrm>
        </p:spPr>
        <p:txBody>
          <a:bodyPr>
            <a:normAutofit/>
          </a:bodyPr>
          <a:lstStyle/>
          <a:p>
            <a:r>
              <a:rPr lang="en-GB" altLang="zh-CN" sz="2400" dirty="0">
                <a:solidFill>
                  <a:srgbClr val="0E0E0E"/>
                </a:solidFill>
                <a:effectLst/>
                <a:latin typeface=".SF NS"/>
              </a:rPr>
              <a:t>Experimental process in the field of artificial intelligence.</a:t>
            </a:r>
          </a:p>
        </p:txBody>
      </p:sp>
      <p:sp>
        <p:nvSpPr>
          <p:cNvPr id="6" name="标题 1"/>
          <p:cNvSpPr txBox="1"/>
          <p:nvPr/>
        </p:nvSpPr>
        <p:spPr>
          <a:xfrm>
            <a:off x="-180528" y="186925"/>
            <a:ext cx="324036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dirty="0"/>
              <a:t>Start </a:t>
            </a:r>
          </a:p>
          <a:p>
            <a:r>
              <a:rPr lang="en-US" altLang="zh-CN" dirty="0"/>
              <a:t>Experiment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Hyperparameter Tuning</a:t>
            </a:r>
            <a:r>
              <a:rPr lang="en-US" altLang="zh-CN" dirty="0"/>
              <a:t> </a:t>
            </a:r>
            <a:r>
              <a:rPr lang="en-US" altLang="zh-CN" dirty="0">
                <a:sym typeface="+mn-ea"/>
              </a:rPr>
              <a:t>Experiment</a:t>
            </a:r>
            <a:endParaRPr lang="en-US" altLang="zh-CN" dirty="0"/>
          </a:p>
        </p:txBody>
      </p:sp>
      <p:sp>
        <p:nvSpPr>
          <p:cNvPr id="3" name="内容占位符 2"/>
          <p:cNvSpPr>
            <a:spLocks noGrp="1"/>
          </p:cNvSpPr>
          <p:nvPr>
            <p:ph idx="1"/>
          </p:nvPr>
        </p:nvSpPr>
        <p:spPr>
          <a:xfrm>
            <a:off x="457200" y="1600200"/>
            <a:ext cx="8422005" cy="4526280"/>
          </a:xfrm>
        </p:spPr>
        <p:txBody>
          <a:bodyPr>
            <a:normAutofit/>
          </a:bodyPr>
          <a:lstStyle/>
          <a:p>
            <a:r>
              <a:rPr lang="zh-CN" altLang="en-US" dirty="0">
                <a:latin typeface="Calibri" panose="020F0502020204030204" pitchFamily="34" charset="0"/>
                <a:cs typeface="Calibri" panose="020F0502020204030204" pitchFamily="34" charset="0"/>
              </a:rPr>
              <a:t>Hyperparameter Tuning (also referred to as hyperparameter optimization) is a well-known example of </a:t>
            </a:r>
            <a:r>
              <a:rPr lang="en-US" altLang="zh-CN" dirty="0">
                <a:latin typeface="Calibri" panose="020F0502020204030204" pitchFamily="34" charset="0"/>
                <a:cs typeface="Calibri" panose="020F0502020204030204" pitchFamily="34" charset="0"/>
              </a:rPr>
              <a:t>AI</a:t>
            </a:r>
            <a:r>
              <a:rPr lang="zh-CN" altLang="en-US" dirty="0">
                <a:latin typeface="Calibri" panose="020F0502020204030204" pitchFamily="34" charset="0"/>
                <a:cs typeface="Calibri" panose="020F0502020204030204" pitchFamily="34" charset="0"/>
              </a:rPr>
              <a:t> experiments</a:t>
            </a:r>
          </a:p>
          <a:p>
            <a:r>
              <a:rPr lang="zh-CN" altLang="en-US" dirty="0">
                <a:latin typeface="Calibri" panose="020F0502020204030204" pitchFamily="34" charset="0"/>
                <a:cs typeface="Calibri" panose="020F0502020204030204" pitchFamily="34" charset="0"/>
              </a:rPr>
              <a:t>A hyperparameter of the model, is a</a:t>
            </a:r>
            <a:r>
              <a:rPr lang="en-US" altLang="zh-CN" dirty="0">
                <a:latin typeface="Calibri" panose="020F0502020204030204" pitchFamily="34" charset="0"/>
                <a:cs typeface="Calibri" panose="020F0502020204030204" pitchFamily="34" charset="0"/>
              </a:rPr>
              <a:t> </a:t>
            </a:r>
            <a:r>
              <a:rPr lang="zh-CN" altLang="en-US" dirty="0">
                <a:latin typeface="Calibri" panose="020F0502020204030204" pitchFamily="34" charset="0"/>
                <a:cs typeface="Calibri" panose="020F0502020204030204" pitchFamily="34" charset="0"/>
              </a:rPr>
              <a:t>parameter that its value is not learned through</a:t>
            </a:r>
            <a:r>
              <a:rPr lang="en-US" altLang="zh-CN" dirty="0">
                <a:latin typeface="Calibri" panose="020F0502020204030204" pitchFamily="34" charset="0"/>
                <a:cs typeface="Calibri" panose="020F0502020204030204" pitchFamily="34" charset="0"/>
              </a:rPr>
              <a:t> </a:t>
            </a:r>
            <a:r>
              <a:rPr lang="zh-CN" altLang="en-US" dirty="0">
                <a:latin typeface="Calibri" panose="020F0502020204030204" pitchFamily="34" charset="0"/>
                <a:cs typeface="Calibri" panose="020F0502020204030204" pitchFamily="34" charset="0"/>
              </a:rPr>
              <a:t>the training process</a:t>
            </a:r>
          </a:p>
          <a:p>
            <a:r>
              <a:rPr lang="en-US" altLang="zh-CN" dirty="0">
                <a:latin typeface="Calibri" panose="020F0502020204030204" pitchFamily="34" charset="0"/>
                <a:cs typeface="Calibri" panose="020F0502020204030204" pitchFamily="34" charset="0"/>
              </a:rPr>
              <a:t>B</a:t>
            </a:r>
            <a:r>
              <a:rPr lang="zh-CN" altLang="en-US" dirty="0">
                <a:latin typeface="Calibri" panose="020F0502020204030204" pitchFamily="34" charset="0"/>
                <a:cs typeface="Calibri" panose="020F0502020204030204" pitchFamily="34" charset="0"/>
              </a:rPr>
              <a:t>ut choosing the right value for it is crucial in</a:t>
            </a:r>
            <a:r>
              <a:rPr lang="en-US" altLang="zh-CN" dirty="0">
                <a:latin typeface="Calibri" panose="020F0502020204030204" pitchFamily="34" charset="0"/>
                <a:cs typeface="Calibri" panose="020F0502020204030204" pitchFamily="34" charset="0"/>
              </a:rPr>
              <a:t> </a:t>
            </a:r>
            <a:r>
              <a:rPr lang="zh-CN" altLang="en-US" dirty="0">
                <a:latin typeface="Calibri" panose="020F0502020204030204" pitchFamily="34" charset="0"/>
                <a:cs typeface="Calibri" panose="020F0502020204030204" pitchFamily="34" charset="0"/>
              </a:rPr>
              <a:t>order to get a good performance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Why Use </a:t>
            </a:r>
            <a:r>
              <a:rPr lang="zh-CN" altLang="en-US" dirty="0">
                <a:sym typeface="+mn-ea"/>
              </a:rPr>
              <a:t>Hyperparameter Tuning</a:t>
            </a:r>
            <a:r>
              <a:rPr lang="en-US" altLang="zh-CN" dirty="0"/>
              <a:t>?</a:t>
            </a:r>
            <a:endParaRPr lang="zh-CN" altLang="en-US" dirty="0"/>
          </a:p>
        </p:txBody>
      </p:sp>
      <p:sp>
        <p:nvSpPr>
          <p:cNvPr id="3" name="内容占位符 2"/>
          <p:cNvSpPr>
            <a:spLocks noGrp="1"/>
          </p:cNvSpPr>
          <p:nvPr>
            <p:ph idx="1"/>
          </p:nvPr>
        </p:nvSpPr>
        <p:spPr>
          <a:xfrm>
            <a:off x="467360" y="1557020"/>
            <a:ext cx="8229600" cy="4892675"/>
          </a:xfrm>
        </p:spPr>
        <p:txBody>
          <a:bodyPr>
            <a:noAutofit/>
          </a:bodyPr>
          <a:lstStyle/>
          <a:p>
            <a:r>
              <a:rPr lang="zh-CN" altLang="en-US" sz="2800" dirty="0"/>
              <a:t>Hyperparameters directly control model </a:t>
            </a:r>
            <a:r>
              <a:rPr lang="zh-CN" altLang="en-US" sz="2800" b="1" dirty="0"/>
              <a:t>structure, function, and performance</a:t>
            </a:r>
            <a:endParaRPr lang="zh-CN" altLang="en-US" sz="2800" dirty="0"/>
          </a:p>
          <a:p>
            <a:r>
              <a:rPr lang="zh-CN" altLang="en-US" sz="2800" dirty="0"/>
              <a:t>Hyperparameter tuning allows data scientists to tweak model performance for </a:t>
            </a:r>
            <a:r>
              <a:rPr lang="zh-CN" altLang="en-US" sz="2800" b="1" dirty="0"/>
              <a:t>optimal results</a:t>
            </a:r>
            <a:endParaRPr lang="zh-CN" altLang="en-US" sz="2800" dirty="0"/>
          </a:p>
          <a:p>
            <a:r>
              <a:rPr lang="zh-CN" altLang="en-US" sz="2800" dirty="0"/>
              <a:t>For example, assume you're using the learning rate of the model as a hyperparameter</a:t>
            </a:r>
            <a:r>
              <a:rPr lang="en-US" altLang="zh-CN" sz="2800" dirty="0"/>
              <a:t>: </a:t>
            </a:r>
            <a:endParaRPr lang="zh-CN" altLang="en-US" sz="2800" dirty="0"/>
          </a:p>
          <a:p>
            <a:pPr lvl="1"/>
            <a:r>
              <a:rPr lang="zh-CN" altLang="en-US" sz="2450" dirty="0"/>
              <a:t>If the value is </a:t>
            </a:r>
            <a:r>
              <a:rPr lang="zh-CN" altLang="en-US" sz="2450" b="1" dirty="0"/>
              <a:t>too high</a:t>
            </a:r>
            <a:r>
              <a:rPr lang="zh-CN" altLang="en-US" sz="2450" dirty="0"/>
              <a:t>, the model may converge too quickly with suboptimal results</a:t>
            </a:r>
          </a:p>
          <a:p>
            <a:pPr lvl="1"/>
            <a:r>
              <a:rPr lang="en-US" altLang="zh-CN" sz="2450" dirty="0"/>
              <a:t>I</a:t>
            </a:r>
            <a:r>
              <a:rPr lang="zh-CN" altLang="en-US" sz="2450" dirty="0"/>
              <a:t>f the rate is </a:t>
            </a:r>
            <a:r>
              <a:rPr lang="zh-CN" altLang="en-US" sz="2450" b="1" dirty="0"/>
              <a:t>too low</a:t>
            </a:r>
            <a:r>
              <a:rPr lang="zh-CN" altLang="en-US" sz="2450" dirty="0"/>
              <a:t>, training takes too long and results may not converge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332656"/>
            <a:ext cx="6203032" cy="1012974"/>
          </a:xfrm>
        </p:spPr>
        <p:txBody>
          <a:bodyPr/>
          <a:lstStyle/>
          <a:p>
            <a:r>
              <a:rPr lang="en-US" altLang="zh-CN" dirty="0"/>
              <a:t>Beginnings</a:t>
            </a:r>
            <a:endParaRPr lang="zh-CN" altLang="en-US" dirty="0"/>
          </a:p>
        </p:txBody>
      </p:sp>
      <p:sp>
        <p:nvSpPr>
          <p:cNvPr id="3" name="内容占位符 2"/>
          <p:cNvSpPr>
            <a:spLocks noGrp="1"/>
          </p:cNvSpPr>
          <p:nvPr>
            <p:ph idx="1"/>
          </p:nvPr>
        </p:nvSpPr>
        <p:spPr/>
        <p:txBody>
          <a:bodyPr>
            <a:normAutofit/>
          </a:bodyPr>
          <a:lstStyle/>
          <a:p>
            <a:r>
              <a:rPr lang="en-US" altLang="zh-CN" dirty="0"/>
              <a:t>The origin of a research investigation is typically </a:t>
            </a:r>
            <a:r>
              <a:rPr lang="en-US" altLang="zh-CN" b="1" dirty="0"/>
              <a:t>a moment of insight</a:t>
            </a:r>
            <a:endParaRPr lang="en-US" altLang="zh-CN" dirty="0"/>
          </a:p>
          <a:p>
            <a:pPr lvl="1"/>
            <a:r>
              <a:rPr lang="en-US" altLang="zh-CN" dirty="0"/>
              <a:t>Research ideas often come to mind </a:t>
            </a:r>
            <a:r>
              <a:rPr lang="en-US" altLang="zh-CN" b="1" dirty="0"/>
              <a:t>when the brain is idling</a:t>
            </a:r>
          </a:p>
          <a:p>
            <a:pPr lvl="1"/>
            <a:r>
              <a:rPr lang="en-US" altLang="zh-CN" b="1" dirty="0"/>
              <a:t>Separate topics</a:t>
            </a:r>
            <a:r>
              <a:rPr lang="en-US" altLang="zh-CN" dirty="0"/>
              <a:t> coincidentally arise at the same time to form an idea</a:t>
            </a:r>
          </a:p>
          <a:p>
            <a:pPr lvl="1"/>
            <a:r>
              <a:rPr lang="en-US" altLang="zh-CN" b="1" dirty="0"/>
              <a:t>Tea-room arguments</a:t>
            </a:r>
            <a:r>
              <a:rPr lang="en-US" altLang="zh-CN" dirty="0"/>
              <a:t> are also a rich source of seed ideas</a:t>
            </a:r>
            <a:endParaRPr lang="zh-CN" altLang="en-US" dirty="0"/>
          </a:p>
        </p:txBody>
      </p:sp>
      <p:pic>
        <p:nvPicPr>
          <p:cNvPr id="60418" name="Picture 2" descr="falling apple cartoons, falling apple cartoon, falling apple picture, falling apple pictures, falling apple image, falling apple images, falling apple illustration, falling apple illustrations "/>
          <p:cNvPicPr>
            <a:picLocks noChangeAspect="1" noChangeArrowheads="1"/>
          </p:cNvPicPr>
          <p:nvPr/>
        </p:nvPicPr>
        <p:blipFill>
          <a:blip r:embed="rId3" cstate="print"/>
          <a:srcRect/>
          <a:stretch>
            <a:fillRect/>
          </a:stretch>
        </p:blipFill>
        <p:spPr bwMode="auto">
          <a:xfrm>
            <a:off x="7380312" y="0"/>
            <a:ext cx="1598678" cy="1937792"/>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How to tune them?</a:t>
            </a:r>
          </a:p>
        </p:txBody>
      </p:sp>
      <p:sp>
        <p:nvSpPr>
          <p:cNvPr id="3" name="内容占位符 2"/>
          <p:cNvSpPr>
            <a:spLocks noGrp="1"/>
          </p:cNvSpPr>
          <p:nvPr>
            <p:ph idx="1"/>
          </p:nvPr>
        </p:nvSpPr>
        <p:spPr>
          <a:xfrm>
            <a:off x="457200" y="1600200"/>
            <a:ext cx="8350885" cy="4526280"/>
          </a:xfrm>
        </p:spPr>
        <p:txBody>
          <a:bodyPr/>
          <a:lstStyle/>
          <a:p>
            <a:r>
              <a:rPr lang="zh-CN" altLang="en-US" dirty="0"/>
              <a:t>Bayesian optimization</a:t>
            </a:r>
          </a:p>
          <a:p>
            <a:pPr lvl="1"/>
            <a:r>
              <a:rPr lang="en-US" altLang="zh-CN" dirty="0"/>
              <a:t>A</a:t>
            </a:r>
            <a:r>
              <a:rPr lang="zh-CN" altLang="en-US" dirty="0"/>
              <a:t> technique based on Bayes</a:t>
            </a:r>
            <a:r>
              <a:rPr lang="en-US" altLang="zh-CN" dirty="0"/>
              <a:t>’</a:t>
            </a:r>
            <a:r>
              <a:rPr lang="zh-CN" altLang="en-US" dirty="0"/>
              <a:t> theorem, which describes the probability of an event occurring related to current knowledge</a:t>
            </a:r>
          </a:p>
          <a:p>
            <a:pPr lvl="0"/>
            <a:r>
              <a:rPr lang="zh-CN" altLang="en-US" dirty="0"/>
              <a:t>Grid search</a:t>
            </a:r>
          </a:p>
          <a:p>
            <a:pPr lvl="1"/>
            <a:r>
              <a:rPr lang="en-US" altLang="zh-CN" dirty="0"/>
              <a:t>S</a:t>
            </a:r>
            <a:r>
              <a:rPr lang="zh-CN" altLang="en-US" dirty="0"/>
              <a:t>pecify a list of hyperparameters and a performance metric, and </a:t>
            </a:r>
            <a:r>
              <a:rPr lang="en-US" altLang="zh-CN" dirty="0"/>
              <a:t>it</a:t>
            </a:r>
            <a:r>
              <a:rPr lang="zh-CN" altLang="en-US" dirty="0"/>
              <a:t> works through all possible combinations to determine the best fit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Ablation Experiment</a:t>
            </a:r>
          </a:p>
        </p:txBody>
      </p:sp>
      <p:sp>
        <p:nvSpPr>
          <p:cNvPr id="3" name="内容占位符 2"/>
          <p:cNvSpPr>
            <a:spLocks noGrp="1"/>
          </p:cNvSpPr>
          <p:nvPr>
            <p:ph idx="1"/>
          </p:nvPr>
        </p:nvSpPr>
        <p:spPr/>
        <p:txBody>
          <a:bodyPr>
            <a:normAutofit/>
          </a:bodyPr>
          <a:lstStyle/>
          <a:p>
            <a:r>
              <a:rPr lang="zh-CN" altLang="en-US" dirty="0"/>
              <a:t>In artificial intelligence (AI), particularly machine learning (ML),</a:t>
            </a:r>
            <a:r>
              <a:rPr lang="en-US" altLang="zh-CN" dirty="0"/>
              <a:t> </a:t>
            </a:r>
            <a:r>
              <a:rPr lang="zh-CN" altLang="en-US" dirty="0"/>
              <a:t>ablation is the removal of a component of an AI system</a:t>
            </a:r>
          </a:p>
          <a:p>
            <a:r>
              <a:rPr lang="zh-CN" altLang="en-US" dirty="0"/>
              <a:t>An ablation </a:t>
            </a:r>
            <a:r>
              <a:rPr lang="en-US" altLang="zh-CN" dirty="0">
                <a:sym typeface="+mn-ea"/>
              </a:rPr>
              <a:t>experiment</a:t>
            </a:r>
            <a:r>
              <a:rPr lang="zh-CN" altLang="en-US" dirty="0"/>
              <a:t> investigates the performance of an AI system by </a:t>
            </a:r>
            <a:r>
              <a:rPr lang="zh-CN" altLang="en-US" b="1" dirty="0"/>
              <a:t>removing certain components</a:t>
            </a:r>
            <a:r>
              <a:rPr lang="zh-CN" altLang="en-US" dirty="0"/>
              <a:t> to understand the contribution of the component to the overall system</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Ablation Experiment</a:t>
            </a:r>
            <a:endParaRPr lang="zh-CN" altLang="en-US"/>
          </a:p>
        </p:txBody>
      </p:sp>
      <p:sp>
        <p:nvSpPr>
          <p:cNvPr id="3" name="内容占位符 2"/>
          <p:cNvSpPr>
            <a:spLocks noGrp="1"/>
          </p:cNvSpPr>
          <p:nvPr>
            <p:ph idx="1"/>
          </p:nvPr>
        </p:nvSpPr>
        <p:spPr/>
        <p:txBody>
          <a:bodyPr/>
          <a:lstStyle/>
          <a:p>
            <a:r>
              <a:rPr lang="en-US" altLang="zh-CN" dirty="0">
                <a:sym typeface="+mn-ea"/>
              </a:rPr>
              <a:t>Ablation</a:t>
            </a:r>
            <a:r>
              <a:rPr lang="zh-CN" altLang="en-US" dirty="0"/>
              <a:t> experimentation with</a:t>
            </a:r>
            <a:r>
              <a:rPr lang="en-US" altLang="zh-CN" dirty="0"/>
              <a:t> </a:t>
            </a:r>
            <a:r>
              <a:rPr lang="zh-CN" altLang="en-US" dirty="0"/>
              <a:t>machine learning systems follows the fact</a:t>
            </a:r>
            <a:r>
              <a:rPr lang="en-US" altLang="zh-CN" dirty="0"/>
              <a:t>:</a:t>
            </a:r>
          </a:p>
          <a:p>
            <a:pPr lvl="1"/>
            <a:r>
              <a:rPr lang="en-US" altLang="zh-CN" dirty="0"/>
              <a:t>N</a:t>
            </a:r>
            <a:r>
              <a:rPr lang="zh-CN" altLang="en-US" dirty="0"/>
              <a:t>ew architectures of neural networks are</a:t>
            </a:r>
            <a:r>
              <a:rPr lang="en-US" altLang="zh-CN" dirty="0"/>
              <a:t> </a:t>
            </a:r>
            <a:r>
              <a:rPr lang="zh-CN" altLang="en-US" dirty="0"/>
              <a:t>usually a result of adding new layers or new types of connections between the neurons or layers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Ablation Experiment</a:t>
            </a:r>
            <a:endParaRPr lang="zh-CN" altLang="en-US"/>
          </a:p>
        </p:txBody>
      </p:sp>
      <p:sp>
        <p:nvSpPr>
          <p:cNvPr id="3" name="内容占位符 2"/>
          <p:cNvSpPr>
            <a:spLocks noGrp="1"/>
          </p:cNvSpPr>
          <p:nvPr>
            <p:ph idx="1"/>
          </p:nvPr>
        </p:nvSpPr>
        <p:spPr/>
        <p:txBody>
          <a:bodyPr/>
          <a:lstStyle/>
          <a:p>
            <a:r>
              <a:rPr lang="zh-CN" altLang="en-US"/>
              <a:t>It should be noted that although an ablation study is of course</a:t>
            </a:r>
            <a:r>
              <a:rPr lang="en-US" altLang="zh-CN"/>
              <a:t> </a:t>
            </a:r>
            <a:r>
              <a:rPr lang="zh-CN" altLang="en-US"/>
              <a:t>usually not sufficient to</a:t>
            </a:r>
            <a:r>
              <a:rPr lang="en-US" altLang="zh-CN"/>
              <a:t> </a:t>
            </a:r>
            <a:r>
              <a:rPr lang="zh-CN" altLang="en-US"/>
              <a:t>draw conclusions on the contributions of different modules, when coupled with other empirical and statistical methods it can</a:t>
            </a:r>
            <a:r>
              <a:rPr lang="en-US" altLang="zh-CN"/>
              <a:t> </a:t>
            </a:r>
            <a:r>
              <a:rPr lang="zh-CN" altLang="en-US" b="1"/>
              <a:t>provide valuable insights</a:t>
            </a:r>
            <a:r>
              <a:rPr lang="zh-CN" altLang="en-US"/>
              <a:t> to practitioners and</a:t>
            </a:r>
            <a:r>
              <a:rPr lang="en-US" altLang="zh-CN"/>
              <a:t> </a:t>
            </a:r>
            <a:r>
              <a:rPr lang="zh-CN" altLang="en-US"/>
              <a:t>researchers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Ablation Experiment</a:t>
            </a:r>
            <a:endParaRPr lang="zh-CN" altLang="en-US"/>
          </a:p>
        </p:txBody>
      </p:sp>
      <p:sp>
        <p:nvSpPr>
          <p:cNvPr id="3" name="内容占位符 2"/>
          <p:cNvSpPr>
            <a:spLocks noGrp="1"/>
          </p:cNvSpPr>
          <p:nvPr>
            <p:ph idx="1"/>
          </p:nvPr>
        </p:nvSpPr>
        <p:spPr/>
        <p:txBody>
          <a:bodyPr/>
          <a:lstStyle/>
          <a:p>
            <a:r>
              <a:rPr lang="en-US" altLang="zh-CN" dirty="0"/>
              <a:t>P</a:t>
            </a:r>
            <a:r>
              <a:rPr lang="zh-CN" altLang="en-US" dirty="0"/>
              <a:t>erforming an ablation experiment requires </a:t>
            </a:r>
            <a:r>
              <a:rPr lang="zh-CN" altLang="en-US" b="1" dirty="0"/>
              <a:t>specific frameworks</a:t>
            </a:r>
            <a:r>
              <a:rPr lang="en-US" altLang="zh-CN" b="1" dirty="0"/>
              <a:t> </a:t>
            </a:r>
            <a:r>
              <a:rPr lang="zh-CN" altLang="en-US" b="1" dirty="0"/>
              <a:t>or platforms</a:t>
            </a:r>
            <a:r>
              <a:rPr lang="zh-CN" altLang="en-US" dirty="0"/>
              <a:t>, each with their own learning curves</a:t>
            </a:r>
          </a:p>
          <a:p>
            <a:r>
              <a:rPr lang="en-US" altLang="zh-CN" dirty="0"/>
              <a:t>P</a:t>
            </a:r>
            <a:r>
              <a:rPr lang="zh-CN" altLang="en-US" dirty="0"/>
              <a:t>ractitioners and researchers have to </a:t>
            </a:r>
            <a:r>
              <a:rPr lang="zh-CN" altLang="en-US" b="1" dirty="0"/>
              <a:t>develop platform-specific code</a:t>
            </a:r>
            <a:r>
              <a:rPr lang="zh-CN" altLang="en-US" dirty="0"/>
              <a:t> or</a:t>
            </a:r>
            <a:r>
              <a:rPr lang="en-US" altLang="zh-CN" dirty="0"/>
              <a:t> </a:t>
            </a:r>
            <a:r>
              <a:rPr lang="zh-CN" altLang="en-US" dirty="0"/>
              <a:t>make considerable </a:t>
            </a:r>
            <a:r>
              <a:rPr lang="zh-CN" altLang="en-US" b="1" dirty="0"/>
              <a:t>modifications to their existing code</a:t>
            </a:r>
            <a:r>
              <a:rPr lang="zh-CN" altLang="en-US" dirty="0"/>
              <a:t>, resulting in a</a:t>
            </a:r>
            <a:r>
              <a:rPr lang="en-US" altLang="zh-CN" dirty="0"/>
              <a:t> </a:t>
            </a:r>
            <a:r>
              <a:rPr lang="zh-CN" altLang="en-US" dirty="0"/>
              <a:t>huge burden in terms of time and effort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Robustness Testing</a:t>
            </a:r>
          </a:p>
        </p:txBody>
      </p:sp>
      <p:sp>
        <p:nvSpPr>
          <p:cNvPr id="3" name="内容占位符 2"/>
          <p:cNvSpPr>
            <a:spLocks noGrp="1"/>
          </p:cNvSpPr>
          <p:nvPr>
            <p:ph idx="1"/>
          </p:nvPr>
        </p:nvSpPr>
        <p:spPr/>
        <p:txBody>
          <a:bodyPr/>
          <a:lstStyle/>
          <a:p>
            <a:r>
              <a:rPr lang="zh-CN" altLang="en-US" dirty="0">
                <a:cs typeface="Calibri" panose="020F0502020204030204" pitchFamily="34" charset="0"/>
              </a:rPr>
              <a:t>Robustness testing is a technique used to </a:t>
            </a:r>
            <a:r>
              <a:rPr lang="zh-CN" altLang="en-US" b="1" dirty="0">
                <a:cs typeface="Calibri" panose="020F0502020204030204" pitchFamily="34" charset="0"/>
              </a:rPr>
              <a:t>test the resilience</a:t>
            </a:r>
            <a:r>
              <a:rPr lang="zh-CN" altLang="en-US" dirty="0">
                <a:cs typeface="Calibri" panose="020F0502020204030204" pitchFamily="34" charset="0"/>
              </a:rPr>
              <a:t> of machine learning models against adversarial attacks</a:t>
            </a:r>
          </a:p>
          <a:p>
            <a:r>
              <a:rPr lang="zh-CN" altLang="en-US" dirty="0">
                <a:cs typeface="Calibri" panose="020F0502020204030204" pitchFamily="34" charset="0"/>
              </a:rPr>
              <a:t>It involves </a:t>
            </a:r>
            <a:r>
              <a:rPr lang="zh-CN" altLang="en-US" b="1" dirty="0">
                <a:cs typeface="Calibri" panose="020F0502020204030204" pitchFamily="34" charset="0"/>
              </a:rPr>
              <a:t>simulating attacks</a:t>
            </a:r>
            <a:r>
              <a:rPr lang="zh-CN" altLang="en-US" dirty="0">
                <a:cs typeface="Calibri" panose="020F0502020204030204" pitchFamily="34" charset="0"/>
              </a:rPr>
              <a:t> on the model to identify vulnerabilities and weaknesses</a:t>
            </a:r>
          </a:p>
          <a:p>
            <a:endParaRPr lang="zh-CN" altLang="en-US" dirty="0"/>
          </a:p>
        </p:txBody>
      </p:sp>
      <p:pic>
        <p:nvPicPr>
          <p:cNvPr id="4" name="图片 3"/>
          <p:cNvPicPr>
            <a:picLocks noChangeAspect="1"/>
          </p:cNvPicPr>
          <p:nvPr>
            <p:custDataLst>
              <p:tags r:id="rId1"/>
            </p:custDataLst>
          </p:nvPr>
        </p:nvPicPr>
        <p:blipFill>
          <a:blip r:embed="rId4"/>
          <a:stretch>
            <a:fillRect/>
          </a:stretch>
        </p:blipFill>
        <p:spPr>
          <a:xfrm>
            <a:off x="1763688" y="4287260"/>
            <a:ext cx="4968552" cy="1941079"/>
          </a:xfrm>
          <a:prstGeom prst="rect">
            <a:avLst/>
          </a:prstGeom>
        </p:spPr>
      </p:pic>
      <p:sp>
        <p:nvSpPr>
          <p:cNvPr id="5" name="文本框 4"/>
          <p:cNvSpPr txBox="1"/>
          <p:nvPr/>
        </p:nvSpPr>
        <p:spPr>
          <a:xfrm>
            <a:off x="2158521" y="6228339"/>
            <a:ext cx="4178885" cy="306705"/>
          </a:xfrm>
          <a:prstGeom prst="rect">
            <a:avLst/>
          </a:prstGeom>
          <a:noFill/>
        </p:spPr>
        <p:txBody>
          <a:bodyPr wrap="square" rtlCol="0">
            <a:spAutoFit/>
          </a:bodyPr>
          <a:lstStyle/>
          <a:p>
            <a:r>
              <a:rPr lang="zh-CN" altLang="en-US" sz="1400" dirty="0"/>
              <a:t>（</a:t>
            </a:r>
            <a:r>
              <a:rPr lang="en-US" altLang="zh-CN" sz="1400" dirty="0"/>
              <a:t>a</a:t>
            </a:r>
            <a:r>
              <a:rPr lang="zh-CN" altLang="en-US" sz="1400" dirty="0"/>
              <a:t>）Clean and corresponding adversarial examples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7D63C5F9-82EC-EC88-1202-DB91538A5643}"/>
              </a:ext>
            </a:extLst>
          </p:cNvPr>
          <p:cNvSpPr>
            <a:spLocks noGrp="1"/>
          </p:cNvSpPr>
          <p:nvPr>
            <p:ph type="title"/>
          </p:nvPr>
        </p:nvSpPr>
        <p:spPr>
          <a:xfrm>
            <a:off x="621897" y="796221"/>
            <a:ext cx="8421199" cy="759731"/>
          </a:xfrm>
        </p:spPr>
        <p:txBody>
          <a:bodyPr>
            <a:normAutofit/>
          </a:bodyPr>
          <a:lstStyle/>
          <a:p>
            <a:r>
              <a:rPr lang="en" altLang="zh-CN" sz="4000" dirty="0"/>
              <a:t>Experimental </a:t>
            </a:r>
            <a:r>
              <a:rPr lang="gd-GB" altLang="zh-CN" sz="4000" dirty="0"/>
              <a:t>approaches</a:t>
            </a:r>
            <a:r>
              <a:rPr lang="zh-CN" altLang="en-US" sz="4000" dirty="0"/>
              <a:t> </a:t>
            </a:r>
            <a:r>
              <a:rPr lang="en" altLang="zh-CN" sz="4000" dirty="0"/>
              <a:t>in LLMs</a:t>
            </a:r>
            <a:endParaRPr lang="en-US" altLang="zh-CN" sz="4000" dirty="0"/>
          </a:p>
        </p:txBody>
      </p:sp>
      <p:sp>
        <p:nvSpPr>
          <p:cNvPr id="8" name="文本框 7">
            <a:extLst>
              <a:ext uri="{FF2B5EF4-FFF2-40B4-BE49-F238E27FC236}">
                <a16:creationId xmlns:a16="http://schemas.microsoft.com/office/drawing/2014/main" id="{7A3A4328-0144-E9C1-8916-674682B13D2A}"/>
              </a:ext>
            </a:extLst>
          </p:cNvPr>
          <p:cNvSpPr txBox="1"/>
          <p:nvPr/>
        </p:nvSpPr>
        <p:spPr>
          <a:xfrm>
            <a:off x="4832498" y="2258317"/>
            <a:ext cx="4393904" cy="2631490"/>
          </a:xfrm>
          <a:prstGeom prst="rect">
            <a:avLst/>
          </a:prstGeom>
          <a:noFill/>
        </p:spPr>
        <p:txBody>
          <a:bodyPr wrap="square">
            <a:spAutoFit/>
          </a:bodyPr>
          <a:lstStyle/>
          <a:p>
            <a:r>
              <a:rPr lang="gd-GB" altLang="zh-CN" sz="1500" b="1" dirty="0">
                <a:solidFill>
                  <a:srgbClr val="0E0E0E"/>
                </a:solidFill>
              </a:rPr>
              <a:t>Experiment 1: Traditional dataset-based evaluation</a:t>
            </a:r>
          </a:p>
          <a:p>
            <a:pPr marL="257175" indent="-257175">
              <a:buFont typeface="Wingdings" pitchFamily="2" charset="2"/>
              <a:buChar char="Ø"/>
            </a:pPr>
            <a:endParaRPr lang="en" altLang="zh-CN" sz="1500" dirty="0">
              <a:solidFill>
                <a:srgbClr val="0E0E0E"/>
              </a:solidFill>
            </a:endParaRPr>
          </a:p>
          <a:p>
            <a:pPr marL="257175" indent="-257175">
              <a:buFont typeface="Wingdings" pitchFamily="2" charset="2"/>
              <a:buChar char="Ø"/>
            </a:pPr>
            <a:r>
              <a:rPr lang="gd-GB" altLang="zh-CN" sz="1500" dirty="0">
                <a:solidFill>
                  <a:srgbClr val="0E0E0E"/>
                </a:solidFill>
              </a:rPr>
              <a:t>Overview: Evaluate the performance of the LLM using standardised datasets </a:t>
            </a:r>
          </a:p>
          <a:p>
            <a:pPr marL="257175" indent="-257175">
              <a:buFont typeface="Wingdings" pitchFamily="2" charset="2"/>
              <a:buChar char="Ø"/>
            </a:pPr>
            <a:endParaRPr lang="en" altLang="zh-CN" sz="1500" dirty="0">
              <a:solidFill>
                <a:srgbClr val="0E0E0E"/>
              </a:solidFill>
            </a:endParaRPr>
          </a:p>
          <a:p>
            <a:pPr marL="257175" indent="-257175">
              <a:buFont typeface="Wingdings" pitchFamily="2" charset="2"/>
              <a:buChar char="Ø"/>
            </a:pPr>
            <a:r>
              <a:rPr lang="gd-GB" altLang="zh-CN" sz="1500" dirty="0">
                <a:solidFill>
                  <a:srgbClr val="0E0E0E"/>
                </a:solidFill>
              </a:rPr>
              <a:t>Advantages: Easy to compare different models, task is clear and data is known.</a:t>
            </a:r>
          </a:p>
          <a:p>
            <a:pPr marL="257175" indent="-257175">
              <a:buFont typeface="Wingdings" pitchFamily="2" charset="2"/>
              <a:buChar char="Ø"/>
            </a:pPr>
            <a:endParaRPr lang="gd-GB" altLang="zh-CN" sz="1500" dirty="0">
              <a:solidFill>
                <a:srgbClr val="0E0E0E"/>
              </a:solidFill>
            </a:endParaRPr>
          </a:p>
          <a:p>
            <a:pPr marL="257175" indent="-257175">
              <a:buFont typeface="Wingdings" pitchFamily="2" charset="2"/>
              <a:buChar char="Ø"/>
            </a:pPr>
            <a:r>
              <a:rPr lang="gd-GB" altLang="zh-CN" sz="1500" dirty="0">
                <a:solidFill>
                  <a:srgbClr val="0E0E0E"/>
                </a:solidFill>
              </a:rPr>
              <a:t>Limitations: May lead to overfitting of the model to a specific task or dataset and does not fully reflect the performance of the model in the open domain.</a:t>
            </a:r>
            <a:endParaRPr lang="en" altLang="zh-CN" sz="1500" dirty="0">
              <a:solidFill>
                <a:srgbClr val="0E0E0E"/>
              </a:solidFill>
            </a:endParaRPr>
          </a:p>
        </p:txBody>
      </p:sp>
      <p:sp>
        <p:nvSpPr>
          <p:cNvPr id="9" name="文本框 8">
            <a:extLst>
              <a:ext uri="{FF2B5EF4-FFF2-40B4-BE49-F238E27FC236}">
                <a16:creationId xmlns:a16="http://schemas.microsoft.com/office/drawing/2014/main" id="{064853B2-67B7-9127-6006-8C4E0A878C95}"/>
              </a:ext>
            </a:extLst>
          </p:cNvPr>
          <p:cNvSpPr txBox="1"/>
          <p:nvPr/>
        </p:nvSpPr>
        <p:spPr>
          <a:xfrm>
            <a:off x="1162831" y="5714530"/>
            <a:ext cx="7339333" cy="300082"/>
          </a:xfrm>
          <a:prstGeom prst="rect">
            <a:avLst/>
          </a:prstGeom>
          <a:noFill/>
        </p:spPr>
        <p:txBody>
          <a:bodyPr wrap="square" rtlCol="0">
            <a:spAutoFit/>
          </a:bodyPr>
          <a:lstStyle/>
          <a:p>
            <a:r>
              <a:rPr lang="gd-GB" altLang="zh-CN" sz="1350" dirty="0"/>
              <a:t>Bai J, Bai S, Chu Y, et al. Qwen technical report[J]. arXiv preprint arXiv:2309.16609, 2023.</a:t>
            </a:r>
            <a:endParaRPr kumimoji="1" lang="zh-CN" altLang="en-US" sz="1200" dirty="0"/>
          </a:p>
        </p:txBody>
      </p:sp>
      <p:pic>
        <p:nvPicPr>
          <p:cNvPr id="2" name="图片 1">
            <a:extLst>
              <a:ext uri="{FF2B5EF4-FFF2-40B4-BE49-F238E27FC236}">
                <a16:creationId xmlns:a16="http://schemas.microsoft.com/office/drawing/2014/main" id="{64D99FC4-1ACA-EB4E-B38D-43FD7C7A8226}"/>
              </a:ext>
            </a:extLst>
          </p:cNvPr>
          <p:cNvPicPr>
            <a:picLocks noChangeAspect="1"/>
          </p:cNvPicPr>
          <p:nvPr/>
        </p:nvPicPr>
        <p:blipFill>
          <a:blip r:embed="rId3"/>
          <a:stretch>
            <a:fillRect/>
          </a:stretch>
        </p:blipFill>
        <p:spPr>
          <a:xfrm>
            <a:off x="457920" y="2297559"/>
            <a:ext cx="4114081" cy="3416972"/>
          </a:xfrm>
          <a:prstGeom prst="rect">
            <a:avLst/>
          </a:prstGeom>
        </p:spPr>
      </p:pic>
      <p:pic>
        <p:nvPicPr>
          <p:cNvPr id="3" name="图片 2">
            <a:extLst>
              <a:ext uri="{FF2B5EF4-FFF2-40B4-BE49-F238E27FC236}">
                <a16:creationId xmlns:a16="http://schemas.microsoft.com/office/drawing/2014/main" id="{A5830F2C-1E81-AC4D-A304-135E3F504498}"/>
              </a:ext>
            </a:extLst>
          </p:cNvPr>
          <p:cNvPicPr>
            <a:picLocks noChangeAspect="1"/>
          </p:cNvPicPr>
          <p:nvPr/>
        </p:nvPicPr>
        <p:blipFill>
          <a:blip r:embed="rId4"/>
          <a:stretch>
            <a:fillRect/>
          </a:stretch>
        </p:blipFill>
        <p:spPr>
          <a:xfrm>
            <a:off x="441527" y="1652559"/>
            <a:ext cx="3733800" cy="657225"/>
          </a:xfrm>
          <a:prstGeom prst="rect">
            <a:avLst/>
          </a:prstGeom>
        </p:spPr>
      </p:pic>
    </p:spTree>
    <p:extLst>
      <p:ext uri="{BB962C8B-B14F-4D97-AF65-F5344CB8AC3E}">
        <p14:creationId xmlns:p14="http://schemas.microsoft.com/office/powerpoint/2010/main" val="5065536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7D63C5F9-82EC-EC88-1202-DB91538A5643}"/>
              </a:ext>
            </a:extLst>
          </p:cNvPr>
          <p:cNvSpPr>
            <a:spLocks noGrp="1"/>
          </p:cNvSpPr>
          <p:nvPr>
            <p:ph type="title"/>
          </p:nvPr>
        </p:nvSpPr>
        <p:spPr>
          <a:xfrm>
            <a:off x="884776" y="856409"/>
            <a:ext cx="7738516" cy="759731"/>
          </a:xfrm>
        </p:spPr>
        <p:txBody>
          <a:bodyPr>
            <a:normAutofit fontScale="90000"/>
          </a:bodyPr>
          <a:lstStyle/>
          <a:p>
            <a:r>
              <a:rPr lang="en" altLang="zh-CN" dirty="0">
                <a:solidFill>
                  <a:srgbClr val="0E0E0E"/>
                </a:solidFill>
                <a:effectLst/>
                <a:latin typeface="Calibri" panose="020F0502020204030204" pitchFamily="34" charset="0"/>
                <a:cs typeface="Calibri" panose="020F0502020204030204" pitchFamily="34" charset="0"/>
              </a:rPr>
              <a:t>Experimental </a:t>
            </a:r>
            <a:r>
              <a:rPr lang="gd-GB" altLang="zh-CN" dirty="0">
                <a:solidFill>
                  <a:srgbClr val="0E0E0E"/>
                </a:solidFill>
                <a:latin typeface="Calibri" panose="020F0502020204030204" pitchFamily="34" charset="0"/>
                <a:cs typeface="Calibri" panose="020F0502020204030204" pitchFamily="34" charset="0"/>
              </a:rPr>
              <a:t>approaches</a:t>
            </a:r>
            <a:r>
              <a:rPr lang="zh-CN" altLang="en-US" dirty="0">
                <a:solidFill>
                  <a:srgbClr val="0E0E0E"/>
                </a:solidFill>
                <a:latin typeface="Calibri" panose="020F0502020204030204" pitchFamily="34" charset="0"/>
                <a:cs typeface="Calibri" panose="020F0502020204030204" pitchFamily="34" charset="0"/>
              </a:rPr>
              <a:t> </a:t>
            </a:r>
            <a:r>
              <a:rPr lang="en" altLang="zh-CN" dirty="0">
                <a:solidFill>
                  <a:srgbClr val="0E0E0E"/>
                </a:solidFill>
                <a:effectLst/>
                <a:latin typeface="Calibri" panose="020F0502020204030204" pitchFamily="34" charset="0"/>
                <a:cs typeface="Calibri" panose="020F0502020204030204" pitchFamily="34" charset="0"/>
              </a:rPr>
              <a:t>in LLMs</a:t>
            </a:r>
            <a:endParaRPr lang="en-US" altLang="zh-CN" dirty="0">
              <a:solidFill>
                <a:schemeClr val="tx1"/>
              </a:solidFill>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7A3A4328-0144-E9C1-8916-674682B13D2A}"/>
              </a:ext>
            </a:extLst>
          </p:cNvPr>
          <p:cNvSpPr txBox="1"/>
          <p:nvPr/>
        </p:nvSpPr>
        <p:spPr>
          <a:xfrm>
            <a:off x="4832498" y="2095623"/>
            <a:ext cx="4393904" cy="2862322"/>
          </a:xfrm>
          <a:prstGeom prst="rect">
            <a:avLst/>
          </a:prstGeom>
          <a:noFill/>
        </p:spPr>
        <p:txBody>
          <a:bodyPr wrap="square">
            <a:spAutoFit/>
          </a:bodyPr>
          <a:lstStyle/>
          <a:p>
            <a:r>
              <a:rPr lang="gd-GB" altLang="zh-CN" sz="1500" b="1" dirty="0">
                <a:solidFill>
                  <a:srgbClr val="0E0E0E"/>
                </a:solidFill>
                <a:latin typeface="Calibri" panose="020F0502020204030204" pitchFamily="34" charset="0"/>
                <a:cs typeface="Calibri" panose="020F0502020204030204" pitchFamily="34" charset="0"/>
              </a:rPr>
              <a:t>Experiment </a:t>
            </a:r>
            <a:r>
              <a:rPr lang="en-US" altLang="zh-CN" sz="1500" b="1" dirty="0">
                <a:solidFill>
                  <a:srgbClr val="0E0E0E"/>
                </a:solidFill>
                <a:latin typeface="Calibri" panose="020F0502020204030204" pitchFamily="34" charset="0"/>
                <a:cs typeface="Calibri" panose="020F0502020204030204" pitchFamily="34" charset="0"/>
              </a:rPr>
              <a:t>2</a:t>
            </a:r>
            <a:r>
              <a:rPr lang="gd-GB" altLang="zh-CN" sz="1500" b="1" dirty="0">
                <a:solidFill>
                  <a:srgbClr val="0E0E0E"/>
                </a:solidFill>
                <a:latin typeface="Calibri" panose="020F0502020204030204" pitchFamily="34" charset="0"/>
                <a:cs typeface="Calibri" panose="020F0502020204030204" pitchFamily="34" charset="0"/>
              </a:rPr>
              <a:t>: Human Evaluation</a:t>
            </a:r>
          </a:p>
          <a:p>
            <a:pPr marL="257175" indent="-257175">
              <a:buFont typeface="Wingdings" pitchFamily="2" charset="2"/>
              <a:buChar char="Ø"/>
            </a:pPr>
            <a:endParaRPr lang="en" altLang="zh-CN" sz="1500" dirty="0">
              <a:solidFill>
                <a:srgbClr val="0E0E0E"/>
              </a:solidFill>
              <a:latin typeface="Calibri" panose="020F0502020204030204" pitchFamily="34" charset="0"/>
              <a:cs typeface="Calibri" panose="020F0502020204030204" pitchFamily="34" charset="0"/>
            </a:endParaRPr>
          </a:p>
          <a:p>
            <a:pPr marL="257175" indent="-257175">
              <a:buFont typeface="Wingdings" pitchFamily="2" charset="2"/>
              <a:buChar char="Ø"/>
            </a:pPr>
            <a:r>
              <a:rPr lang="gd-GB" altLang="zh-CN" sz="1500" dirty="0">
                <a:solidFill>
                  <a:srgbClr val="0E0E0E"/>
                </a:solidFill>
                <a:latin typeface="Calibri" panose="020F0502020204030204" pitchFamily="34" charset="0"/>
                <a:cs typeface="Calibri" panose="020F0502020204030204" pitchFamily="34" charset="0"/>
              </a:rPr>
              <a:t>Overview:A human evaluator assesses the quality of the text generated by the model, e.g. fluency, consistency, creativity, etc.</a:t>
            </a:r>
          </a:p>
          <a:p>
            <a:pPr marL="257175" indent="-257175">
              <a:buFont typeface="Wingdings" pitchFamily="2" charset="2"/>
              <a:buChar char="Ø"/>
            </a:pPr>
            <a:endParaRPr lang="en" altLang="zh-CN" sz="1500" dirty="0">
              <a:solidFill>
                <a:srgbClr val="0E0E0E"/>
              </a:solidFill>
              <a:latin typeface="Calibri" panose="020F0502020204030204" pitchFamily="34" charset="0"/>
              <a:cs typeface="Calibri" panose="020F0502020204030204" pitchFamily="34" charset="0"/>
            </a:endParaRPr>
          </a:p>
          <a:p>
            <a:pPr marL="257175" indent="-257175">
              <a:buFont typeface="Wingdings" pitchFamily="2" charset="2"/>
              <a:buChar char="Ø"/>
            </a:pPr>
            <a:r>
              <a:rPr lang="gd-GB" altLang="zh-CN" sz="1500" dirty="0">
                <a:solidFill>
                  <a:srgbClr val="0E0E0E"/>
                </a:solidFill>
                <a:latin typeface="Calibri" panose="020F0502020204030204" pitchFamily="34" charset="0"/>
                <a:cs typeface="Calibri" panose="020F0502020204030204" pitchFamily="34" charset="0"/>
              </a:rPr>
              <a:t>Advantages:Captures subjective qualities of model generation, such as naturalness of language and contextual coherence.</a:t>
            </a:r>
          </a:p>
          <a:p>
            <a:pPr marL="257175" indent="-257175">
              <a:buFont typeface="Wingdings" pitchFamily="2" charset="2"/>
              <a:buChar char="Ø"/>
            </a:pPr>
            <a:endParaRPr lang="gd-GB" altLang="zh-CN" sz="1500" dirty="0">
              <a:solidFill>
                <a:srgbClr val="0E0E0E"/>
              </a:solidFill>
              <a:latin typeface="Calibri" panose="020F0502020204030204" pitchFamily="34" charset="0"/>
              <a:cs typeface="Calibri" panose="020F0502020204030204" pitchFamily="34" charset="0"/>
            </a:endParaRPr>
          </a:p>
          <a:p>
            <a:pPr marL="257175" indent="-257175">
              <a:buFont typeface="Wingdings" pitchFamily="2" charset="2"/>
              <a:buChar char="Ø"/>
            </a:pPr>
            <a:r>
              <a:rPr lang="gd-GB" altLang="zh-CN" sz="1500" dirty="0">
                <a:solidFill>
                  <a:srgbClr val="0E0E0E"/>
                </a:solidFill>
                <a:latin typeface="Calibri" panose="020F0502020204030204" pitchFamily="34" charset="0"/>
                <a:cs typeface="Calibri" panose="020F0502020204030204" pitchFamily="34" charset="0"/>
              </a:rPr>
              <a:t>Limitations: High cost and consistency of human assessment is difficult to control.</a:t>
            </a:r>
            <a:endParaRPr lang="en" altLang="zh-CN" sz="1500" dirty="0">
              <a:solidFill>
                <a:srgbClr val="0E0E0E"/>
              </a:solidFill>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id="{A7AF1092-B722-5F4A-8A9B-F5B2AAC5FA10}"/>
              </a:ext>
            </a:extLst>
          </p:cNvPr>
          <p:cNvPicPr>
            <a:picLocks noChangeAspect="1"/>
          </p:cNvPicPr>
          <p:nvPr/>
        </p:nvPicPr>
        <p:blipFill>
          <a:blip r:embed="rId3"/>
          <a:stretch>
            <a:fillRect/>
          </a:stretch>
        </p:blipFill>
        <p:spPr>
          <a:xfrm>
            <a:off x="41694" y="2415278"/>
            <a:ext cx="4790804" cy="3025434"/>
          </a:xfrm>
          <a:prstGeom prst="rect">
            <a:avLst/>
          </a:prstGeom>
        </p:spPr>
      </p:pic>
      <p:pic>
        <p:nvPicPr>
          <p:cNvPr id="6" name="图片 5">
            <a:extLst>
              <a:ext uri="{FF2B5EF4-FFF2-40B4-BE49-F238E27FC236}">
                <a16:creationId xmlns:a16="http://schemas.microsoft.com/office/drawing/2014/main" id="{587546E5-FDAA-AB46-8AF1-3BB5296E6238}"/>
              </a:ext>
            </a:extLst>
          </p:cNvPr>
          <p:cNvPicPr>
            <a:picLocks noChangeAspect="1"/>
          </p:cNvPicPr>
          <p:nvPr/>
        </p:nvPicPr>
        <p:blipFill>
          <a:blip r:embed="rId4"/>
          <a:stretch>
            <a:fillRect/>
          </a:stretch>
        </p:blipFill>
        <p:spPr>
          <a:xfrm>
            <a:off x="286131" y="1775968"/>
            <a:ext cx="4467903" cy="639310"/>
          </a:xfrm>
          <a:prstGeom prst="rect">
            <a:avLst/>
          </a:prstGeom>
        </p:spPr>
      </p:pic>
      <p:sp>
        <p:nvSpPr>
          <p:cNvPr id="13" name="文本框 12">
            <a:extLst>
              <a:ext uri="{FF2B5EF4-FFF2-40B4-BE49-F238E27FC236}">
                <a16:creationId xmlns:a16="http://schemas.microsoft.com/office/drawing/2014/main" id="{A7EC348F-4015-D24C-B00D-C2791C9CF1B0}"/>
              </a:ext>
            </a:extLst>
          </p:cNvPr>
          <p:cNvSpPr txBox="1"/>
          <p:nvPr/>
        </p:nvSpPr>
        <p:spPr>
          <a:xfrm>
            <a:off x="1449787" y="5470819"/>
            <a:ext cx="5850290" cy="507831"/>
          </a:xfrm>
          <a:prstGeom prst="rect">
            <a:avLst/>
          </a:prstGeom>
          <a:noFill/>
        </p:spPr>
        <p:txBody>
          <a:bodyPr wrap="square" rtlCol="0">
            <a:spAutoFit/>
          </a:bodyPr>
          <a:lstStyle/>
          <a:p>
            <a:r>
              <a:rPr lang="gd-GB" altLang="zh-CN" sz="1350" dirty="0"/>
              <a:t>Clark E, August T, Serrano S, et al. All that's' human'is not gold: Evaluating human evaluation of generated text[J]. arXiv preprint arXiv:2107.00061, 2021.</a:t>
            </a:r>
            <a:endParaRPr kumimoji="1" lang="zh-CN" altLang="en-US" sz="1350" dirty="0"/>
          </a:p>
        </p:txBody>
      </p:sp>
    </p:spTree>
    <p:extLst>
      <p:ext uri="{BB962C8B-B14F-4D97-AF65-F5344CB8AC3E}">
        <p14:creationId xmlns:p14="http://schemas.microsoft.com/office/powerpoint/2010/main" val="19199708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7D63C5F9-82EC-EC88-1202-DB91538A5643}"/>
              </a:ext>
            </a:extLst>
          </p:cNvPr>
          <p:cNvSpPr>
            <a:spLocks noGrp="1"/>
          </p:cNvSpPr>
          <p:nvPr>
            <p:ph type="title"/>
          </p:nvPr>
        </p:nvSpPr>
        <p:spPr>
          <a:xfrm>
            <a:off x="649432" y="931000"/>
            <a:ext cx="7845135" cy="759731"/>
          </a:xfrm>
        </p:spPr>
        <p:txBody>
          <a:bodyPr>
            <a:normAutofit fontScale="90000"/>
          </a:bodyPr>
          <a:lstStyle/>
          <a:p>
            <a:r>
              <a:rPr lang="en" altLang="zh-CN" dirty="0">
                <a:solidFill>
                  <a:srgbClr val="0E0E0E"/>
                </a:solidFill>
                <a:effectLst/>
                <a:latin typeface="Calibri" panose="020F0502020204030204" pitchFamily="34" charset="0"/>
                <a:cs typeface="Calibri" panose="020F0502020204030204" pitchFamily="34" charset="0"/>
              </a:rPr>
              <a:t>Experimental </a:t>
            </a:r>
            <a:r>
              <a:rPr lang="gd-GB" altLang="zh-CN" dirty="0">
                <a:solidFill>
                  <a:srgbClr val="0E0E0E"/>
                </a:solidFill>
                <a:latin typeface="Calibri" panose="020F0502020204030204" pitchFamily="34" charset="0"/>
                <a:cs typeface="Calibri" panose="020F0502020204030204" pitchFamily="34" charset="0"/>
              </a:rPr>
              <a:t>approaches</a:t>
            </a:r>
            <a:r>
              <a:rPr lang="zh-CN" altLang="en-US" dirty="0">
                <a:solidFill>
                  <a:srgbClr val="0E0E0E"/>
                </a:solidFill>
                <a:latin typeface="Calibri" panose="020F0502020204030204" pitchFamily="34" charset="0"/>
                <a:cs typeface="Calibri" panose="020F0502020204030204" pitchFamily="34" charset="0"/>
              </a:rPr>
              <a:t> </a:t>
            </a:r>
            <a:r>
              <a:rPr lang="en" altLang="zh-CN" dirty="0">
                <a:solidFill>
                  <a:srgbClr val="0E0E0E"/>
                </a:solidFill>
                <a:effectLst/>
                <a:latin typeface="Calibri" panose="020F0502020204030204" pitchFamily="34" charset="0"/>
                <a:cs typeface="Calibri" panose="020F0502020204030204" pitchFamily="34" charset="0"/>
              </a:rPr>
              <a:t>in LLMs</a:t>
            </a:r>
            <a:endParaRPr lang="en-US" altLang="zh-CN" dirty="0">
              <a:solidFill>
                <a:schemeClr val="tx1"/>
              </a:solidFill>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7A3A4328-0144-E9C1-8916-674682B13D2A}"/>
              </a:ext>
            </a:extLst>
          </p:cNvPr>
          <p:cNvSpPr txBox="1"/>
          <p:nvPr/>
        </p:nvSpPr>
        <p:spPr>
          <a:xfrm>
            <a:off x="5201281" y="1774449"/>
            <a:ext cx="3953351" cy="4478149"/>
          </a:xfrm>
          <a:prstGeom prst="rect">
            <a:avLst/>
          </a:prstGeom>
          <a:noFill/>
        </p:spPr>
        <p:txBody>
          <a:bodyPr wrap="square">
            <a:spAutoFit/>
          </a:bodyPr>
          <a:lstStyle/>
          <a:p>
            <a:r>
              <a:rPr lang="gd-GB" altLang="zh-CN" sz="1500" b="1" dirty="0">
                <a:solidFill>
                  <a:srgbClr val="0E0E0E"/>
                </a:solidFill>
                <a:latin typeface="Calibri" panose="020F0502020204030204" pitchFamily="34" charset="0"/>
                <a:cs typeface="Calibri" panose="020F0502020204030204" pitchFamily="34" charset="0"/>
              </a:rPr>
              <a:t>Experiment </a:t>
            </a:r>
            <a:r>
              <a:rPr lang="en-US" altLang="zh-CN" sz="1500" b="1" dirty="0">
                <a:solidFill>
                  <a:srgbClr val="0E0E0E"/>
                </a:solidFill>
                <a:latin typeface="Calibri" panose="020F0502020204030204" pitchFamily="34" charset="0"/>
                <a:cs typeface="Calibri" panose="020F0502020204030204" pitchFamily="34" charset="0"/>
              </a:rPr>
              <a:t>3</a:t>
            </a:r>
            <a:r>
              <a:rPr lang="gd-GB" altLang="zh-CN" sz="1500" b="1" dirty="0">
                <a:solidFill>
                  <a:srgbClr val="0E0E0E"/>
                </a:solidFill>
                <a:latin typeface="Calibri" panose="020F0502020204030204" pitchFamily="34" charset="0"/>
                <a:cs typeface="Calibri" panose="020F0502020204030204" pitchFamily="34" charset="0"/>
              </a:rPr>
              <a:t>: The Arena of Competitions</a:t>
            </a:r>
          </a:p>
          <a:p>
            <a:pPr marL="257175" indent="-257175">
              <a:buFont typeface="Wingdings" pitchFamily="2" charset="2"/>
              <a:buChar char="Ø"/>
            </a:pPr>
            <a:endParaRPr lang="en" altLang="zh-CN" sz="1500" dirty="0">
              <a:solidFill>
                <a:srgbClr val="0E0E0E"/>
              </a:solidFill>
              <a:latin typeface="Calibri" panose="020F0502020204030204" pitchFamily="34" charset="0"/>
              <a:cs typeface="Calibri" panose="020F0502020204030204" pitchFamily="34" charset="0"/>
            </a:endParaRPr>
          </a:p>
          <a:p>
            <a:pPr marL="257175" indent="-257175">
              <a:buFont typeface="Wingdings" pitchFamily="2" charset="2"/>
              <a:buChar char="Ø"/>
            </a:pPr>
            <a:r>
              <a:rPr lang="gd-GB" altLang="zh-CN" sz="1500" dirty="0">
                <a:solidFill>
                  <a:srgbClr val="0E0E0E"/>
                </a:solidFill>
                <a:latin typeface="Calibri" panose="020F0502020204030204" pitchFamily="34" charset="0"/>
                <a:cs typeface="Calibri" panose="020F0502020204030204" pitchFamily="34" charset="0"/>
              </a:rPr>
              <a:t>Overview: In an Arena-style competition, multiple models compete with each other to improve performance. With the Elo ranking system, two models are pitted against each other in a dialogue, and the user selects the better performing model for scoring and ranking.</a:t>
            </a:r>
          </a:p>
          <a:p>
            <a:pPr marL="257175" indent="-257175">
              <a:buFont typeface="Wingdings" pitchFamily="2" charset="2"/>
              <a:buChar char="Ø"/>
            </a:pPr>
            <a:endParaRPr lang="en" altLang="zh-CN" sz="1500" dirty="0">
              <a:solidFill>
                <a:srgbClr val="0E0E0E"/>
              </a:solidFill>
              <a:latin typeface="Calibri" panose="020F0502020204030204" pitchFamily="34" charset="0"/>
              <a:cs typeface="Calibri" panose="020F0502020204030204" pitchFamily="34" charset="0"/>
            </a:endParaRPr>
          </a:p>
          <a:p>
            <a:pPr marL="257175" indent="-257175">
              <a:buFont typeface="Wingdings" pitchFamily="2" charset="2"/>
              <a:buChar char="Ø"/>
            </a:pPr>
            <a:r>
              <a:rPr lang="gd-GB" altLang="zh-CN" sz="1500" dirty="0">
                <a:solidFill>
                  <a:srgbClr val="0E0E0E"/>
                </a:solidFill>
                <a:latin typeface="Calibri" panose="020F0502020204030204" pitchFamily="34" charset="0"/>
                <a:cs typeface="Calibri" panose="020F0502020204030204" pitchFamily="34" charset="0"/>
              </a:rPr>
              <a:t>Advantages:Models are able to improve their generation quality and decision-making ability in a dynamic, competitive environment.</a:t>
            </a:r>
          </a:p>
          <a:p>
            <a:pPr marL="257175" indent="-257175">
              <a:buFont typeface="Wingdings" pitchFamily="2" charset="2"/>
              <a:buChar char="Ø"/>
            </a:pPr>
            <a:endParaRPr lang="gd-GB" altLang="zh-CN" sz="1500" dirty="0">
              <a:solidFill>
                <a:srgbClr val="0E0E0E"/>
              </a:solidFill>
              <a:latin typeface="Calibri" panose="020F0502020204030204" pitchFamily="34" charset="0"/>
              <a:cs typeface="Calibri" panose="020F0502020204030204" pitchFamily="34" charset="0"/>
            </a:endParaRPr>
          </a:p>
          <a:p>
            <a:pPr marL="257175" indent="-257175">
              <a:buFont typeface="Wingdings" pitchFamily="2" charset="2"/>
              <a:buChar char="Ø"/>
            </a:pPr>
            <a:r>
              <a:rPr lang="gd-GB" altLang="zh-CN" sz="1500" dirty="0">
                <a:solidFill>
                  <a:srgbClr val="0E0E0E"/>
                </a:solidFill>
                <a:latin typeface="Calibri" panose="020F0502020204030204" pitchFamily="34" charset="0"/>
                <a:cs typeface="Calibri" panose="020F0502020204030204" pitchFamily="34" charset="0"/>
              </a:rPr>
              <a:t>Limitations: Dependent on the model's confrontation strategy, and the scoring mechanism can be subjectively influenced by the user..</a:t>
            </a:r>
            <a:endParaRPr lang="en" altLang="zh-CN" sz="1500" dirty="0">
              <a:solidFill>
                <a:srgbClr val="0E0E0E"/>
              </a:solidFill>
              <a:latin typeface="Calibri" panose="020F0502020204030204" pitchFamily="34" charset="0"/>
              <a:cs typeface="Calibri" panose="020F0502020204030204" pitchFamily="34" charset="0"/>
            </a:endParaRPr>
          </a:p>
        </p:txBody>
      </p:sp>
      <p:pic>
        <p:nvPicPr>
          <p:cNvPr id="2" name="图片 1">
            <a:extLst>
              <a:ext uri="{FF2B5EF4-FFF2-40B4-BE49-F238E27FC236}">
                <a16:creationId xmlns:a16="http://schemas.microsoft.com/office/drawing/2014/main" id="{5AF3DAE5-2AC7-0346-9938-510544934575}"/>
              </a:ext>
            </a:extLst>
          </p:cNvPr>
          <p:cNvPicPr>
            <a:picLocks noChangeAspect="1"/>
          </p:cNvPicPr>
          <p:nvPr/>
        </p:nvPicPr>
        <p:blipFill>
          <a:blip r:embed="rId3"/>
          <a:stretch>
            <a:fillRect/>
          </a:stretch>
        </p:blipFill>
        <p:spPr>
          <a:xfrm>
            <a:off x="59176" y="2605914"/>
            <a:ext cx="5229825" cy="2324772"/>
          </a:xfrm>
          <a:prstGeom prst="rect">
            <a:avLst/>
          </a:prstGeom>
        </p:spPr>
      </p:pic>
      <p:pic>
        <p:nvPicPr>
          <p:cNvPr id="7" name="图片 6">
            <a:extLst>
              <a:ext uri="{FF2B5EF4-FFF2-40B4-BE49-F238E27FC236}">
                <a16:creationId xmlns:a16="http://schemas.microsoft.com/office/drawing/2014/main" id="{07A86942-EB85-0144-8619-EFBA4E939BFF}"/>
              </a:ext>
            </a:extLst>
          </p:cNvPr>
          <p:cNvPicPr>
            <a:picLocks noChangeAspect="1"/>
          </p:cNvPicPr>
          <p:nvPr/>
        </p:nvPicPr>
        <p:blipFill>
          <a:blip r:embed="rId4"/>
          <a:stretch>
            <a:fillRect/>
          </a:stretch>
        </p:blipFill>
        <p:spPr>
          <a:xfrm>
            <a:off x="776176" y="2232977"/>
            <a:ext cx="3795824" cy="256900"/>
          </a:xfrm>
          <a:prstGeom prst="rect">
            <a:avLst/>
          </a:prstGeom>
        </p:spPr>
      </p:pic>
      <p:sp>
        <p:nvSpPr>
          <p:cNvPr id="19" name="文本框 18">
            <a:extLst>
              <a:ext uri="{FF2B5EF4-FFF2-40B4-BE49-F238E27FC236}">
                <a16:creationId xmlns:a16="http://schemas.microsoft.com/office/drawing/2014/main" id="{7103C50D-A35E-974D-936C-06F863369C64}"/>
              </a:ext>
            </a:extLst>
          </p:cNvPr>
          <p:cNvSpPr txBox="1"/>
          <p:nvPr/>
        </p:nvSpPr>
        <p:spPr>
          <a:xfrm>
            <a:off x="129552" y="5273784"/>
            <a:ext cx="5159449" cy="923330"/>
          </a:xfrm>
          <a:prstGeom prst="rect">
            <a:avLst/>
          </a:prstGeom>
          <a:noFill/>
        </p:spPr>
        <p:txBody>
          <a:bodyPr wrap="square" rtlCol="0">
            <a:spAutoFit/>
          </a:bodyPr>
          <a:lstStyle/>
          <a:p>
            <a:r>
              <a:rPr lang="gd-GB" altLang="zh-CN" sz="1350" dirty="0">
                <a:latin typeface="Arial" panose="020B0604020202020204" pitchFamily="34" charset="0"/>
              </a:rPr>
              <a:t>Chiang W L, Zheng L, Sheng Y, et al. Chatbot arena: An open platform for evaluating llms by human preference[J]. arXiv preprint arXiv:2403.04132, 2024.</a:t>
            </a:r>
          </a:p>
          <a:p>
            <a:endParaRPr kumimoji="1" lang="zh-CN" altLang="en-US" sz="1350" dirty="0"/>
          </a:p>
        </p:txBody>
      </p:sp>
      <p:sp>
        <p:nvSpPr>
          <p:cNvPr id="21" name="Rectangle 5">
            <a:extLst>
              <a:ext uri="{FF2B5EF4-FFF2-40B4-BE49-F238E27FC236}">
                <a16:creationId xmlns:a16="http://schemas.microsoft.com/office/drawing/2014/main" id="{4CF596EA-100B-9A4F-AF94-FEAF69270351}"/>
              </a:ext>
            </a:extLst>
          </p:cNvPr>
          <p:cNvSpPr>
            <a:spLocks noChangeArrowheads="1"/>
          </p:cNvSpPr>
          <p:nvPr/>
        </p:nvSpPr>
        <p:spPr bwMode="auto">
          <a:xfrm>
            <a:off x="1877429" y="1778070"/>
            <a:ext cx="19845155"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zh-CN" altLang="zh-CN" sz="1350">
                <a:latin typeface="Arial" panose="020B0604020202020204" pitchFamily="34" charset="0"/>
              </a:rPr>
            </a:br>
            <a:endParaRPr lang="zh-CN" altLang="zh-CN" sz="1350">
              <a:latin typeface="Arial" panose="020B0604020202020204" pitchFamily="34" charset="0"/>
            </a:endParaRPr>
          </a:p>
        </p:txBody>
      </p:sp>
    </p:spTree>
    <p:extLst>
      <p:ext uri="{BB962C8B-B14F-4D97-AF65-F5344CB8AC3E}">
        <p14:creationId xmlns:p14="http://schemas.microsoft.com/office/powerpoint/2010/main" val="9826071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F19C0E-DA39-6684-0802-7C9EA86210D5}"/>
              </a:ext>
            </a:extLst>
          </p:cNvPr>
          <p:cNvPicPr>
            <a:picLocks noChangeAspect="1"/>
          </p:cNvPicPr>
          <p:nvPr/>
        </p:nvPicPr>
        <p:blipFill>
          <a:blip r:embed="rId3"/>
          <a:stretch>
            <a:fillRect/>
          </a:stretch>
        </p:blipFill>
        <p:spPr>
          <a:xfrm>
            <a:off x="59558" y="1452972"/>
            <a:ext cx="4824536" cy="1467670"/>
          </a:xfrm>
          <a:prstGeom prst="rect">
            <a:avLst/>
          </a:prstGeom>
        </p:spPr>
      </p:pic>
      <p:pic>
        <p:nvPicPr>
          <p:cNvPr id="3" name="图片 2">
            <a:extLst>
              <a:ext uri="{FF2B5EF4-FFF2-40B4-BE49-F238E27FC236}">
                <a16:creationId xmlns:a16="http://schemas.microsoft.com/office/drawing/2014/main" id="{DD47966F-7F6C-3B6C-3B30-FC0D26BF6038}"/>
              </a:ext>
            </a:extLst>
          </p:cNvPr>
          <p:cNvPicPr>
            <a:picLocks noChangeAspect="1"/>
          </p:cNvPicPr>
          <p:nvPr/>
        </p:nvPicPr>
        <p:blipFill>
          <a:blip r:embed="rId4"/>
          <a:stretch>
            <a:fillRect/>
          </a:stretch>
        </p:blipFill>
        <p:spPr>
          <a:xfrm>
            <a:off x="4297914" y="2559299"/>
            <a:ext cx="4715959" cy="2568886"/>
          </a:xfrm>
          <a:prstGeom prst="rect">
            <a:avLst/>
          </a:prstGeom>
        </p:spPr>
      </p:pic>
      <p:sp>
        <p:nvSpPr>
          <p:cNvPr id="2" name="标题 1"/>
          <p:cNvSpPr>
            <a:spLocks noGrp="1"/>
          </p:cNvSpPr>
          <p:nvPr>
            <p:ph type="title"/>
          </p:nvPr>
        </p:nvSpPr>
        <p:spPr>
          <a:xfrm>
            <a:off x="218745" y="726573"/>
            <a:ext cx="8925255" cy="759731"/>
          </a:xfrm>
        </p:spPr>
        <p:txBody>
          <a:bodyPr>
            <a:normAutofit fontScale="90000"/>
          </a:bodyPr>
          <a:lstStyle/>
          <a:p>
            <a:r>
              <a:rPr lang="en" altLang="zh-CN" dirty="0">
                <a:solidFill>
                  <a:srgbClr val="0E0E0E"/>
                </a:solidFill>
                <a:effectLst/>
                <a:latin typeface="Calibri" panose="020F0502020204030204" pitchFamily="34" charset="0"/>
                <a:cs typeface="Calibri" panose="020F0502020204030204" pitchFamily="34" charset="0"/>
              </a:rPr>
              <a:t>Experiments on Theory of Mind in LLMs</a:t>
            </a:r>
            <a:endParaRPr lang="en-US" altLang="zh-CN" dirty="0">
              <a:solidFill>
                <a:schemeClr val="tx1"/>
              </a:solidFill>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A537D0E1-EBCA-5945-9078-14612DFB1CF0}"/>
              </a:ext>
            </a:extLst>
          </p:cNvPr>
          <p:cNvSpPr txBox="1"/>
          <p:nvPr/>
        </p:nvSpPr>
        <p:spPr>
          <a:xfrm>
            <a:off x="5518969" y="5172154"/>
            <a:ext cx="1850477" cy="300082"/>
          </a:xfrm>
          <a:prstGeom prst="rect">
            <a:avLst/>
          </a:prstGeom>
          <a:noFill/>
        </p:spPr>
        <p:txBody>
          <a:bodyPr wrap="square">
            <a:spAutoFit/>
          </a:bodyPr>
          <a:lstStyle/>
          <a:p>
            <a:r>
              <a:rPr lang="en" altLang="zh-CN" sz="1350" b="1" dirty="0">
                <a:solidFill>
                  <a:srgbClr val="191B1F"/>
                </a:solidFill>
                <a:latin typeface="Calibri" panose="020F0502020204030204" pitchFamily="34" charset="0"/>
                <a:cs typeface="Calibri" panose="020F0502020204030204" pitchFamily="34" charset="0"/>
              </a:rPr>
              <a:t>Thinking for Doing(T4D)</a:t>
            </a:r>
            <a:endParaRPr lang="zh-CN" altLang="en-US" sz="1350" dirty="0">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F429AA69-D321-3453-F520-181CBFE4402C}"/>
              </a:ext>
            </a:extLst>
          </p:cNvPr>
          <p:cNvSpPr txBox="1"/>
          <p:nvPr/>
        </p:nvSpPr>
        <p:spPr>
          <a:xfrm>
            <a:off x="48457" y="3541677"/>
            <a:ext cx="4322811" cy="2862322"/>
          </a:xfrm>
          <a:prstGeom prst="rect">
            <a:avLst/>
          </a:prstGeom>
          <a:noFill/>
        </p:spPr>
        <p:txBody>
          <a:bodyPr wrap="square">
            <a:spAutoFit/>
          </a:bodyPr>
          <a:lstStyle/>
          <a:p>
            <a:r>
              <a:rPr lang="en" altLang="zh-CN" sz="2000" dirty="0">
                <a:solidFill>
                  <a:srgbClr val="0E0E0E"/>
                </a:solidFill>
                <a:cs typeface="Calibri" panose="020F0502020204030204" pitchFamily="34" charset="0"/>
              </a:rPr>
              <a:t>For example, after school, Xiao Ming threw his backpack on the couch and ran out to play. When his mom saw it, she moved the backpack to the bedroom.</a:t>
            </a:r>
            <a:r>
              <a:rPr lang="zh-CN" altLang="en-US" sz="2000" dirty="0">
                <a:solidFill>
                  <a:srgbClr val="0E0E0E"/>
                </a:solidFill>
                <a:cs typeface="Calibri" panose="020F0502020204030204" pitchFamily="34" charset="0"/>
              </a:rPr>
              <a:t> </a:t>
            </a:r>
            <a:r>
              <a:rPr lang="en" altLang="zh-CN" sz="2000" dirty="0">
                <a:solidFill>
                  <a:srgbClr val="0E0E0E"/>
                </a:solidFill>
                <a:cs typeface="Calibri" panose="020F0502020204030204" pitchFamily="34" charset="0"/>
              </a:rPr>
              <a:t>If a large model can, like a human, tell Xiao Ming that his backpack is in the bedroom when he returns, it would indicate that the model possesses “Theory of Mind.”</a:t>
            </a:r>
          </a:p>
        </p:txBody>
      </p:sp>
      <p:sp>
        <p:nvSpPr>
          <p:cNvPr id="19" name="矩形 18">
            <a:extLst>
              <a:ext uri="{FF2B5EF4-FFF2-40B4-BE49-F238E27FC236}">
                <a16:creationId xmlns:a16="http://schemas.microsoft.com/office/drawing/2014/main" id="{0C85E285-9745-61E9-693C-A1A203162B98}"/>
              </a:ext>
            </a:extLst>
          </p:cNvPr>
          <p:cNvSpPr/>
          <p:nvPr/>
        </p:nvSpPr>
        <p:spPr>
          <a:xfrm>
            <a:off x="6757952" y="4096172"/>
            <a:ext cx="2255921" cy="3880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4" name="文本框 3">
            <a:extLst>
              <a:ext uri="{FF2B5EF4-FFF2-40B4-BE49-F238E27FC236}">
                <a16:creationId xmlns:a16="http://schemas.microsoft.com/office/drawing/2014/main" id="{32311F0A-B349-F51F-826B-664A1EFD6AF2}"/>
              </a:ext>
            </a:extLst>
          </p:cNvPr>
          <p:cNvSpPr txBox="1"/>
          <p:nvPr/>
        </p:nvSpPr>
        <p:spPr>
          <a:xfrm>
            <a:off x="20336" y="3069659"/>
            <a:ext cx="4322811" cy="369332"/>
          </a:xfrm>
          <a:prstGeom prst="rect">
            <a:avLst/>
          </a:prstGeom>
          <a:noFill/>
        </p:spPr>
        <p:txBody>
          <a:bodyPr wrap="square">
            <a:spAutoFit/>
          </a:bodyPr>
          <a:lstStyle/>
          <a:p>
            <a:r>
              <a:rPr lang="en" altLang="zh-CN" b="1" dirty="0">
                <a:solidFill>
                  <a:srgbClr val="0E0E0E"/>
                </a:solidFill>
                <a:effectLst/>
              </a:rPr>
              <a:t>The “Sally-Anne” experiment in psychology</a:t>
            </a:r>
          </a:p>
        </p:txBody>
      </p:sp>
      <p:cxnSp>
        <p:nvCxnSpPr>
          <p:cNvPr id="8" name="直线连接符 7">
            <a:extLst>
              <a:ext uri="{FF2B5EF4-FFF2-40B4-BE49-F238E27FC236}">
                <a16:creationId xmlns:a16="http://schemas.microsoft.com/office/drawing/2014/main" id="{55097492-98BD-2D90-E243-FC2E985E7D03}"/>
              </a:ext>
            </a:extLst>
          </p:cNvPr>
          <p:cNvCxnSpPr>
            <a:cxnSpLocks/>
            <a:endCxn id="19" idx="1"/>
          </p:cNvCxnSpPr>
          <p:nvPr/>
        </p:nvCxnSpPr>
        <p:spPr>
          <a:xfrm flipV="1">
            <a:off x="6444208" y="4290182"/>
            <a:ext cx="313744" cy="898148"/>
          </a:xfrm>
          <a:prstGeom prst="line">
            <a:avLst/>
          </a:prstGeom>
          <a:ln w="25400"/>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32656"/>
            <a:ext cx="6563072" cy="1084982"/>
          </a:xfrm>
        </p:spPr>
        <p:txBody>
          <a:bodyPr/>
          <a:lstStyle/>
          <a:p>
            <a:r>
              <a:rPr lang="en-US" altLang="zh-CN" dirty="0"/>
              <a:t>Beginnings</a:t>
            </a:r>
            <a:endParaRPr lang="zh-CN" altLang="en-US" dirty="0"/>
          </a:p>
        </p:txBody>
      </p:sp>
      <p:sp>
        <p:nvSpPr>
          <p:cNvPr id="3" name="内容占位符 2"/>
          <p:cNvSpPr>
            <a:spLocks noGrp="1"/>
          </p:cNvSpPr>
          <p:nvPr>
            <p:ph idx="1"/>
          </p:nvPr>
        </p:nvSpPr>
        <p:spPr>
          <a:xfrm>
            <a:off x="457200" y="1733550"/>
            <a:ext cx="8229600" cy="4525963"/>
          </a:xfrm>
        </p:spPr>
        <p:txBody>
          <a:bodyPr>
            <a:normAutofit lnSpcReduction="10000"/>
          </a:bodyPr>
          <a:lstStyle/>
          <a:p>
            <a:r>
              <a:rPr lang="en-US" altLang="zh-CN" dirty="0"/>
              <a:t>The first step to choose to explore ideas that </a:t>
            </a:r>
          </a:p>
          <a:p>
            <a:pPr lvl="1"/>
            <a:r>
              <a:rPr lang="en-US" altLang="zh-CN" dirty="0"/>
              <a:t>seem likely to </a:t>
            </a:r>
            <a:r>
              <a:rPr lang="en-US" altLang="zh-CN" b="1" dirty="0"/>
              <a:t>succeed</a:t>
            </a:r>
            <a:endParaRPr lang="en-US" altLang="zh-CN" dirty="0"/>
          </a:p>
          <a:p>
            <a:pPr lvl="1"/>
            <a:r>
              <a:rPr lang="en-US" altLang="zh-CN" dirty="0"/>
              <a:t>are </a:t>
            </a:r>
            <a:r>
              <a:rPr lang="en-US" altLang="zh-CN" b="1" dirty="0"/>
              <a:t>intriguing</a:t>
            </a:r>
            <a:endParaRPr lang="en-US" altLang="zh-CN" dirty="0"/>
          </a:p>
          <a:p>
            <a:pPr lvl="1"/>
            <a:r>
              <a:rPr lang="en-US" altLang="zh-CN" dirty="0"/>
              <a:t>have the potential to </a:t>
            </a:r>
            <a:r>
              <a:rPr lang="en-US" altLang="zh-CN" b="1" dirty="0"/>
              <a:t>lead to something new</a:t>
            </a:r>
            <a:endParaRPr lang="en-US" altLang="zh-CN" dirty="0"/>
          </a:p>
          <a:p>
            <a:pPr lvl="1"/>
            <a:r>
              <a:rPr lang="en-US" altLang="zh-CN" b="1" dirty="0"/>
              <a:t>contradict received wisdom</a:t>
            </a:r>
            <a:endParaRPr lang="en-US" altLang="zh-CN" dirty="0"/>
          </a:p>
          <a:p>
            <a:r>
              <a:rPr lang="en-US" altLang="zh-CN" dirty="0"/>
              <a:t>At this stage, it isn't possible to know whether</a:t>
            </a:r>
          </a:p>
          <a:p>
            <a:pPr>
              <a:buNone/>
            </a:pPr>
            <a:r>
              <a:rPr lang="en-US" altLang="zh-CN" dirty="0"/>
              <a:t>    the work can lead to valuable results</a:t>
            </a:r>
          </a:p>
          <a:p>
            <a:r>
              <a:rPr lang="en-US" altLang="zh-CN" dirty="0"/>
              <a:t>Otherwise there would be no scope for research</a:t>
            </a:r>
            <a:endParaRPr lang="zh-CN" altLang="en-US" dirty="0"/>
          </a:p>
        </p:txBody>
      </p:sp>
      <p:pic>
        <p:nvPicPr>
          <p:cNvPr id="4" name="图片 3" descr="caveman_basic_research_fire_251795.jpg"/>
          <p:cNvPicPr>
            <a:picLocks noChangeAspect="1"/>
          </p:cNvPicPr>
          <p:nvPr/>
        </p:nvPicPr>
        <p:blipFill>
          <a:blip r:embed="rId3" cstate="print"/>
          <a:stretch>
            <a:fillRect/>
          </a:stretch>
        </p:blipFill>
        <p:spPr>
          <a:xfrm>
            <a:off x="6716395" y="0"/>
            <a:ext cx="2427605" cy="173355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5423" y="631137"/>
            <a:ext cx="8693153" cy="759731"/>
          </a:xfrm>
        </p:spPr>
        <p:txBody>
          <a:bodyPr>
            <a:normAutofit fontScale="90000"/>
          </a:bodyPr>
          <a:lstStyle/>
          <a:p>
            <a:r>
              <a:rPr lang="en" altLang="zh-CN" dirty="0">
                <a:solidFill>
                  <a:srgbClr val="0E0E0E"/>
                </a:solidFill>
                <a:effectLst/>
                <a:latin typeface="Calibri" panose="020F0502020204030204" pitchFamily="34" charset="0"/>
                <a:cs typeface="Calibri" panose="020F0502020204030204" pitchFamily="34" charset="0"/>
              </a:rPr>
              <a:t>Experiments on Theory of Mind in LLMs</a:t>
            </a:r>
            <a:endParaRPr lang="en-US" altLang="zh-CN" dirty="0">
              <a:solidFill>
                <a:schemeClr val="tx1"/>
              </a:solidFill>
              <a:latin typeface="Calibri" panose="020F0502020204030204" pitchFamily="34" charset="0"/>
              <a:cs typeface="Calibri" panose="020F0502020204030204" pitchFamily="34" charset="0"/>
            </a:endParaRPr>
          </a:p>
        </p:txBody>
      </p:sp>
      <p:sp>
        <p:nvSpPr>
          <p:cNvPr id="17" name="文本框 16">
            <a:extLst>
              <a:ext uri="{FF2B5EF4-FFF2-40B4-BE49-F238E27FC236}">
                <a16:creationId xmlns:a16="http://schemas.microsoft.com/office/drawing/2014/main" id="{DF29DED3-1CE5-7910-F0D5-BDB21EDB0E8C}"/>
              </a:ext>
            </a:extLst>
          </p:cNvPr>
          <p:cNvSpPr txBox="1"/>
          <p:nvPr/>
        </p:nvSpPr>
        <p:spPr>
          <a:xfrm>
            <a:off x="283677" y="1874355"/>
            <a:ext cx="4002573" cy="923330"/>
          </a:xfrm>
          <a:prstGeom prst="rect">
            <a:avLst/>
          </a:prstGeom>
          <a:noFill/>
        </p:spPr>
        <p:txBody>
          <a:bodyPr wrap="square" rtlCol="0">
            <a:spAutoFit/>
          </a:bodyPr>
          <a:lstStyle/>
          <a:p>
            <a:r>
              <a:rPr kumimoji="1" lang="en" altLang="zh-CN" dirty="0">
                <a:latin typeface="Calibri" panose="020F0502020204030204" pitchFamily="34" charset="0"/>
                <a:cs typeface="Calibri" panose="020F0502020204030204" pitchFamily="34" charset="0"/>
              </a:rPr>
              <a:t>Foresee and Reflect(</a:t>
            </a:r>
            <a:r>
              <a:rPr kumimoji="1" lang="en-US" altLang="zh-CN" dirty="0" err="1">
                <a:latin typeface="Calibri" panose="020F0502020204030204" pitchFamily="34" charset="0"/>
                <a:cs typeface="Calibri" panose="020F0502020204030204" pitchFamily="34" charset="0"/>
              </a:rPr>
              <a:t>FaR</a:t>
            </a:r>
            <a:r>
              <a:rPr kumimoji="1" lang="en-US" altLang="zh-CN" dirty="0">
                <a:latin typeface="Calibri" panose="020F0502020204030204" pitchFamily="34" charset="0"/>
                <a:cs typeface="Calibri" panose="020F0502020204030204" pitchFamily="34" charset="0"/>
              </a:rPr>
              <a:t>) method</a:t>
            </a:r>
          </a:p>
          <a:p>
            <a:pPr marL="214313" indent="-214313">
              <a:buFont typeface="Arial" panose="020B0604020202020204" pitchFamily="34" charset="0"/>
              <a:buChar char="•"/>
            </a:pPr>
            <a:r>
              <a:rPr lang="en" altLang="zh-CN" dirty="0">
                <a:solidFill>
                  <a:srgbClr val="191B1F"/>
                </a:solidFill>
                <a:latin typeface="Calibri" panose="020F0502020204030204" pitchFamily="34" charset="0"/>
                <a:cs typeface="Calibri" panose="020F0502020204030204" pitchFamily="34" charset="0"/>
              </a:rPr>
              <a:t>Foresee</a:t>
            </a:r>
            <a:endParaRPr kumimoji="1" lang="en-US" altLang="zh-CN" dirty="0">
              <a:solidFill>
                <a:srgbClr val="191B1F"/>
              </a:solidFill>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 altLang="zh-CN" dirty="0">
                <a:solidFill>
                  <a:srgbClr val="191B1F"/>
                </a:solidFill>
                <a:latin typeface="Calibri" panose="020F0502020204030204" pitchFamily="34" charset="0"/>
                <a:cs typeface="Calibri" panose="020F0502020204030204" pitchFamily="34" charset="0"/>
              </a:rPr>
              <a:t>Reflect</a:t>
            </a:r>
            <a:endParaRPr kumimoji="1" lang="zh-CN" altLang="en-US" dirty="0">
              <a:latin typeface="Calibri" panose="020F0502020204030204" pitchFamily="34" charset="0"/>
              <a:cs typeface="Calibri" panose="020F0502020204030204" pitchFamily="34" charset="0"/>
            </a:endParaRPr>
          </a:p>
        </p:txBody>
      </p:sp>
      <p:pic>
        <p:nvPicPr>
          <p:cNvPr id="3" name="图片 2">
            <a:extLst>
              <a:ext uri="{FF2B5EF4-FFF2-40B4-BE49-F238E27FC236}">
                <a16:creationId xmlns:a16="http://schemas.microsoft.com/office/drawing/2014/main" id="{49B327D1-BB7A-0759-8B6A-8A1E65354B92}"/>
              </a:ext>
            </a:extLst>
          </p:cNvPr>
          <p:cNvPicPr>
            <a:picLocks noChangeAspect="1"/>
          </p:cNvPicPr>
          <p:nvPr/>
        </p:nvPicPr>
        <p:blipFill>
          <a:blip r:embed="rId3"/>
          <a:stretch>
            <a:fillRect/>
          </a:stretch>
        </p:blipFill>
        <p:spPr>
          <a:xfrm>
            <a:off x="5037030" y="4072230"/>
            <a:ext cx="3777291" cy="1885951"/>
          </a:xfrm>
          <a:prstGeom prst="rect">
            <a:avLst/>
          </a:prstGeom>
        </p:spPr>
      </p:pic>
      <p:sp>
        <p:nvSpPr>
          <p:cNvPr id="4" name="文本框 3">
            <a:extLst>
              <a:ext uri="{FF2B5EF4-FFF2-40B4-BE49-F238E27FC236}">
                <a16:creationId xmlns:a16="http://schemas.microsoft.com/office/drawing/2014/main" id="{2731ED5B-59E7-B0C2-A506-DAF52211BE65}"/>
              </a:ext>
            </a:extLst>
          </p:cNvPr>
          <p:cNvSpPr txBox="1"/>
          <p:nvPr/>
        </p:nvSpPr>
        <p:spPr>
          <a:xfrm>
            <a:off x="5265007" y="5958181"/>
            <a:ext cx="3438024" cy="276999"/>
          </a:xfrm>
          <a:prstGeom prst="rect">
            <a:avLst/>
          </a:prstGeom>
          <a:noFill/>
        </p:spPr>
        <p:txBody>
          <a:bodyPr wrap="square" rtlCol="0">
            <a:spAutoFit/>
          </a:bodyPr>
          <a:lstStyle/>
          <a:p>
            <a:r>
              <a:rPr kumimoji="1" lang="en-US" altLang="zh-CN" sz="1200" dirty="0" err="1"/>
              <a:t>Source:https</a:t>
            </a:r>
            <a:r>
              <a:rPr kumimoji="1" lang="en-US" altLang="zh-CN" sz="1200" dirty="0"/>
              <a:t>://</a:t>
            </a:r>
            <a:r>
              <a:rPr kumimoji="1" lang="en-US" altLang="zh-CN" sz="1200" dirty="0" err="1"/>
              <a:t>zhuanlan.zhihu.com</a:t>
            </a:r>
            <a:r>
              <a:rPr kumimoji="1" lang="en-US" altLang="zh-CN" sz="1200" dirty="0"/>
              <a:t>/p/661294223</a:t>
            </a:r>
            <a:endParaRPr kumimoji="1" lang="zh-CN" altLang="en-US" sz="1200" dirty="0"/>
          </a:p>
        </p:txBody>
      </p:sp>
      <p:pic>
        <p:nvPicPr>
          <p:cNvPr id="6" name="图片 5">
            <a:extLst>
              <a:ext uri="{FF2B5EF4-FFF2-40B4-BE49-F238E27FC236}">
                <a16:creationId xmlns:a16="http://schemas.microsoft.com/office/drawing/2014/main" id="{0C562040-F545-3402-DB83-B6968174C82B}"/>
              </a:ext>
            </a:extLst>
          </p:cNvPr>
          <p:cNvPicPr>
            <a:picLocks noChangeAspect="1"/>
          </p:cNvPicPr>
          <p:nvPr/>
        </p:nvPicPr>
        <p:blipFill>
          <a:blip r:embed="rId4"/>
          <a:stretch>
            <a:fillRect/>
          </a:stretch>
        </p:blipFill>
        <p:spPr>
          <a:xfrm>
            <a:off x="95094" y="2782294"/>
            <a:ext cx="4809655" cy="2806946"/>
          </a:xfrm>
          <a:prstGeom prst="rect">
            <a:avLst/>
          </a:prstGeom>
        </p:spPr>
      </p:pic>
      <p:pic>
        <p:nvPicPr>
          <p:cNvPr id="7" name="图片 6">
            <a:extLst>
              <a:ext uri="{FF2B5EF4-FFF2-40B4-BE49-F238E27FC236}">
                <a16:creationId xmlns:a16="http://schemas.microsoft.com/office/drawing/2014/main" id="{920050E5-CD2F-8087-5081-655EB22AECD6}"/>
              </a:ext>
            </a:extLst>
          </p:cNvPr>
          <p:cNvPicPr>
            <a:picLocks noChangeAspect="1"/>
          </p:cNvPicPr>
          <p:nvPr/>
        </p:nvPicPr>
        <p:blipFill>
          <a:blip r:embed="rId5"/>
          <a:stretch>
            <a:fillRect/>
          </a:stretch>
        </p:blipFill>
        <p:spPr>
          <a:xfrm>
            <a:off x="5265007" y="1307184"/>
            <a:ext cx="3471513" cy="2765046"/>
          </a:xfrm>
          <a:prstGeom prst="rect">
            <a:avLst/>
          </a:prstGeom>
        </p:spPr>
      </p:pic>
      <p:cxnSp>
        <p:nvCxnSpPr>
          <p:cNvPr id="9" name="直线连接符 8">
            <a:extLst>
              <a:ext uri="{FF2B5EF4-FFF2-40B4-BE49-F238E27FC236}">
                <a16:creationId xmlns:a16="http://schemas.microsoft.com/office/drawing/2014/main" id="{AB39524D-8B78-A393-36ED-7A977C6C0B4A}"/>
              </a:ext>
            </a:extLst>
          </p:cNvPr>
          <p:cNvCxnSpPr/>
          <p:nvPr/>
        </p:nvCxnSpPr>
        <p:spPr>
          <a:xfrm>
            <a:off x="5148064" y="4072230"/>
            <a:ext cx="3554967"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54494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3CB9A70-6E7A-C817-76F1-1D47E9318954}"/>
              </a:ext>
            </a:extLst>
          </p:cNvPr>
          <p:cNvPicPr>
            <a:picLocks noChangeAspect="1"/>
          </p:cNvPicPr>
          <p:nvPr/>
        </p:nvPicPr>
        <p:blipFill>
          <a:blip r:embed="rId3"/>
          <a:stretch>
            <a:fillRect/>
          </a:stretch>
        </p:blipFill>
        <p:spPr>
          <a:xfrm>
            <a:off x="249656" y="1730142"/>
            <a:ext cx="5128460" cy="925133"/>
          </a:xfrm>
          <a:prstGeom prst="rect">
            <a:avLst/>
          </a:prstGeom>
        </p:spPr>
      </p:pic>
      <p:sp>
        <p:nvSpPr>
          <p:cNvPr id="5" name="标题 1">
            <a:extLst>
              <a:ext uri="{FF2B5EF4-FFF2-40B4-BE49-F238E27FC236}">
                <a16:creationId xmlns:a16="http://schemas.microsoft.com/office/drawing/2014/main" id="{7D63C5F9-82EC-EC88-1202-DB91538A5643}"/>
              </a:ext>
            </a:extLst>
          </p:cNvPr>
          <p:cNvSpPr>
            <a:spLocks noGrp="1"/>
          </p:cNvSpPr>
          <p:nvPr>
            <p:ph type="title"/>
          </p:nvPr>
        </p:nvSpPr>
        <p:spPr>
          <a:xfrm>
            <a:off x="334674" y="807504"/>
            <a:ext cx="8613291" cy="759731"/>
          </a:xfrm>
        </p:spPr>
        <p:txBody>
          <a:bodyPr>
            <a:normAutofit fontScale="90000"/>
          </a:bodyPr>
          <a:lstStyle/>
          <a:p>
            <a:r>
              <a:rPr lang="en" altLang="zh-CN" dirty="0">
                <a:solidFill>
                  <a:srgbClr val="0E0E0E"/>
                </a:solidFill>
                <a:effectLst/>
                <a:latin typeface="Calibri" panose="020F0502020204030204" pitchFamily="34" charset="0"/>
                <a:cs typeface="Calibri" panose="020F0502020204030204" pitchFamily="34" charset="0"/>
              </a:rPr>
              <a:t>Experiments on Theory of Mind in LLMs</a:t>
            </a:r>
            <a:endParaRPr lang="en-US" altLang="zh-CN" dirty="0">
              <a:solidFill>
                <a:schemeClr val="tx1"/>
              </a:solidFill>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813C7C93-0E1E-3857-6762-951DD8E94EA6}"/>
              </a:ext>
            </a:extLst>
          </p:cNvPr>
          <p:cNvPicPr>
            <a:picLocks noChangeAspect="1"/>
          </p:cNvPicPr>
          <p:nvPr/>
        </p:nvPicPr>
        <p:blipFill>
          <a:blip r:embed="rId4"/>
          <a:stretch>
            <a:fillRect/>
          </a:stretch>
        </p:blipFill>
        <p:spPr>
          <a:xfrm>
            <a:off x="63166" y="2781701"/>
            <a:ext cx="5495424" cy="3047561"/>
          </a:xfrm>
          <a:prstGeom prst="rect">
            <a:avLst/>
          </a:prstGeom>
        </p:spPr>
      </p:pic>
      <p:sp>
        <p:nvSpPr>
          <p:cNvPr id="8" name="文本框 7">
            <a:extLst>
              <a:ext uri="{FF2B5EF4-FFF2-40B4-BE49-F238E27FC236}">
                <a16:creationId xmlns:a16="http://schemas.microsoft.com/office/drawing/2014/main" id="{7A3A4328-0144-E9C1-8916-674682B13D2A}"/>
              </a:ext>
            </a:extLst>
          </p:cNvPr>
          <p:cNvSpPr txBox="1"/>
          <p:nvPr/>
        </p:nvSpPr>
        <p:spPr>
          <a:xfrm>
            <a:off x="5378116" y="1874355"/>
            <a:ext cx="3702719" cy="3093154"/>
          </a:xfrm>
          <a:prstGeom prst="rect">
            <a:avLst/>
          </a:prstGeom>
          <a:noFill/>
        </p:spPr>
        <p:txBody>
          <a:bodyPr wrap="square">
            <a:spAutoFit/>
          </a:bodyPr>
          <a:lstStyle/>
          <a:p>
            <a:pPr marL="257175" indent="-257175">
              <a:buFont typeface="Wingdings" pitchFamily="2" charset="2"/>
              <a:buChar char="Ø"/>
            </a:pPr>
            <a:r>
              <a:rPr lang="en" altLang="zh-CN" sz="1500" dirty="0">
                <a:solidFill>
                  <a:srgbClr val="0E0E0E"/>
                </a:solidFill>
              </a:rPr>
              <a:t>Identified that LLMs can differentiate between belief states of multiple agents using linear models applied to intermediate activations, indicating internal belief representations.</a:t>
            </a:r>
          </a:p>
          <a:p>
            <a:pPr marL="257175" indent="-257175">
              <a:buFont typeface="Wingdings" pitchFamily="2" charset="2"/>
              <a:buChar char="Ø"/>
            </a:pPr>
            <a:r>
              <a:rPr lang="en" altLang="zh-CN" sz="1500" dirty="0">
                <a:solidFill>
                  <a:srgbClr val="0E0E0E"/>
                </a:solidFill>
              </a:rPr>
              <a:t>Demonstrated that manipulating these representations significantly impacts social reasoning performance, highlighting their crucial role.</a:t>
            </a:r>
          </a:p>
          <a:p>
            <a:pPr marL="257175" indent="-257175">
              <a:buFont typeface="Wingdings" pitchFamily="2" charset="2"/>
              <a:buChar char="Ø"/>
            </a:pPr>
            <a:r>
              <a:rPr lang="en" altLang="zh-CN" sz="1500" dirty="0">
                <a:solidFill>
                  <a:srgbClr val="0E0E0E"/>
                </a:solidFill>
              </a:rPr>
              <a:t>Showed the generalizability of these internal belief representations across diverse social reasoning tasks, suggesting adaptability to various scenarios.</a:t>
            </a:r>
          </a:p>
        </p:txBody>
      </p:sp>
      <p:sp>
        <p:nvSpPr>
          <p:cNvPr id="9" name="文本框 8">
            <a:extLst>
              <a:ext uri="{FF2B5EF4-FFF2-40B4-BE49-F238E27FC236}">
                <a16:creationId xmlns:a16="http://schemas.microsoft.com/office/drawing/2014/main" id="{064853B2-67B7-9127-6006-8C4E0A878C95}"/>
              </a:ext>
            </a:extLst>
          </p:cNvPr>
          <p:cNvSpPr txBox="1"/>
          <p:nvPr/>
        </p:nvSpPr>
        <p:spPr>
          <a:xfrm>
            <a:off x="5937585" y="5702305"/>
            <a:ext cx="2956760" cy="276999"/>
          </a:xfrm>
          <a:prstGeom prst="rect">
            <a:avLst/>
          </a:prstGeom>
          <a:noFill/>
        </p:spPr>
        <p:txBody>
          <a:bodyPr wrap="square" rtlCol="0">
            <a:spAutoFit/>
          </a:bodyPr>
          <a:lstStyle/>
          <a:p>
            <a:r>
              <a:rPr kumimoji="1" lang="en-US" altLang="zh-CN" sz="1200" dirty="0" err="1"/>
              <a:t>Source:https</a:t>
            </a:r>
            <a:r>
              <a:rPr kumimoji="1" lang="en-US" altLang="zh-CN" sz="1200" dirty="0"/>
              <a:t>://</a:t>
            </a:r>
            <a:r>
              <a:rPr kumimoji="1" lang="en-US" altLang="zh-CN" sz="1200" dirty="0" err="1"/>
              <a:t>hub.baai.ac.cn</a:t>
            </a:r>
            <a:r>
              <a:rPr kumimoji="1" lang="en-US" altLang="zh-CN" sz="1200" dirty="0"/>
              <a:t>/view/36927</a:t>
            </a:r>
            <a:endParaRPr kumimoji="1" lang="zh-CN" altLang="en-US" sz="1200" dirty="0"/>
          </a:p>
        </p:txBody>
      </p:sp>
    </p:spTree>
    <p:extLst>
      <p:ext uri="{BB962C8B-B14F-4D97-AF65-F5344CB8AC3E}">
        <p14:creationId xmlns:p14="http://schemas.microsoft.com/office/powerpoint/2010/main" val="2774371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7D63C5F9-82EC-EC88-1202-DB91538A5643}"/>
              </a:ext>
            </a:extLst>
          </p:cNvPr>
          <p:cNvSpPr>
            <a:spLocks noGrp="1"/>
          </p:cNvSpPr>
          <p:nvPr>
            <p:ph type="title"/>
          </p:nvPr>
        </p:nvSpPr>
        <p:spPr>
          <a:xfrm>
            <a:off x="115904" y="592172"/>
            <a:ext cx="8912192" cy="759731"/>
          </a:xfrm>
        </p:spPr>
        <p:txBody>
          <a:bodyPr>
            <a:normAutofit fontScale="90000"/>
          </a:bodyPr>
          <a:lstStyle/>
          <a:p>
            <a:r>
              <a:rPr lang="en" altLang="zh-CN" dirty="0">
                <a:solidFill>
                  <a:srgbClr val="0E0E0E"/>
                </a:solidFill>
                <a:effectLst/>
                <a:latin typeface="Calibri" panose="020F0502020204030204" pitchFamily="34" charset="0"/>
                <a:cs typeface="Calibri" panose="020F0502020204030204" pitchFamily="34" charset="0"/>
              </a:rPr>
              <a:t>Experiments on Theory of Mind in LLMs</a:t>
            </a:r>
            <a:endParaRPr lang="en-US" altLang="zh-CN" dirty="0">
              <a:solidFill>
                <a:schemeClr val="tx1"/>
              </a:solidFill>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7A3A4328-0144-E9C1-8916-674682B13D2A}"/>
              </a:ext>
            </a:extLst>
          </p:cNvPr>
          <p:cNvSpPr txBox="1"/>
          <p:nvPr/>
        </p:nvSpPr>
        <p:spPr>
          <a:xfrm>
            <a:off x="5359219" y="1893965"/>
            <a:ext cx="3702719" cy="4016484"/>
          </a:xfrm>
          <a:prstGeom prst="rect">
            <a:avLst/>
          </a:prstGeom>
          <a:noFill/>
        </p:spPr>
        <p:txBody>
          <a:bodyPr wrap="square">
            <a:spAutoFit/>
          </a:bodyPr>
          <a:lstStyle/>
          <a:p>
            <a:pPr marL="257175" indent="-257175">
              <a:buFont typeface="Wingdings" pitchFamily="2" charset="2"/>
              <a:buChar char="Ø"/>
            </a:pPr>
            <a:r>
              <a:rPr lang="en" altLang="zh-CN" sz="1500" dirty="0">
                <a:solidFill>
                  <a:srgbClr val="0E0E0E"/>
                </a:solidFill>
              </a:rPr>
              <a:t>Model Selection: </a:t>
            </a:r>
            <a:r>
              <a:rPr lang="en-US" altLang="zh-CN" sz="1500" dirty="0">
                <a:solidFill>
                  <a:srgbClr val="0E0E0E"/>
                </a:solidFill>
              </a:rPr>
              <a:t>Select the following models based on different factors that may affect their behaviors:</a:t>
            </a:r>
          </a:p>
          <a:p>
            <a:pPr marL="257175" indent="-257175">
              <a:buFont typeface="Wingdings" pitchFamily="2" charset="2"/>
              <a:buChar char="Ø"/>
            </a:pPr>
            <a:endParaRPr lang="en-US" altLang="zh-CN" sz="1500" dirty="0">
              <a:solidFill>
                <a:srgbClr val="0E0E0E"/>
              </a:solidFill>
            </a:endParaRPr>
          </a:p>
          <a:p>
            <a:pPr marL="257175" indent="-257175">
              <a:buFont typeface="Wingdings" pitchFamily="2" charset="2"/>
              <a:buChar char="Ø"/>
            </a:pPr>
            <a:endParaRPr lang="en-US" altLang="zh-CN" sz="1500" dirty="0">
              <a:solidFill>
                <a:srgbClr val="0E0E0E"/>
              </a:solidFill>
            </a:endParaRPr>
          </a:p>
          <a:p>
            <a:pPr marL="257175" indent="-257175">
              <a:buFont typeface="Wingdings" pitchFamily="2" charset="2"/>
              <a:buChar char="Ø"/>
            </a:pPr>
            <a:endParaRPr lang="en-US" altLang="zh-CN" sz="1500" dirty="0">
              <a:solidFill>
                <a:srgbClr val="0E0E0E"/>
              </a:solidFill>
            </a:endParaRPr>
          </a:p>
          <a:p>
            <a:pPr marL="257175" indent="-257175">
              <a:buFont typeface="Wingdings" pitchFamily="2" charset="2"/>
              <a:buChar char="Ø"/>
            </a:pPr>
            <a:endParaRPr lang="en-US" altLang="zh-CN" sz="1500" dirty="0">
              <a:solidFill>
                <a:srgbClr val="0E0E0E"/>
              </a:solidFill>
            </a:endParaRPr>
          </a:p>
          <a:p>
            <a:pPr marL="257175" indent="-257175">
              <a:buFont typeface="Wingdings" pitchFamily="2" charset="2"/>
              <a:buChar char="Ø"/>
            </a:pPr>
            <a:r>
              <a:rPr lang="en-US" altLang="zh-CN" sz="1500" dirty="0">
                <a:solidFill>
                  <a:srgbClr val="0E0E0E"/>
                </a:solidFill>
              </a:rPr>
              <a:t>Prompt Design: Instruct LLM to reply only a number within the Likert scale levels. </a:t>
            </a:r>
          </a:p>
          <a:p>
            <a:pPr marL="257175" indent="-257175">
              <a:buFont typeface="Wingdings" pitchFamily="2" charset="2"/>
              <a:buChar char="Ø"/>
            </a:pPr>
            <a:endParaRPr lang="en-US" altLang="zh-CN" sz="1500" dirty="0">
              <a:solidFill>
                <a:srgbClr val="0E0E0E"/>
              </a:solidFill>
            </a:endParaRPr>
          </a:p>
          <a:p>
            <a:pPr marL="257175" indent="-257175">
              <a:buFont typeface="Wingdings" pitchFamily="2" charset="2"/>
              <a:buChar char="Ø"/>
            </a:pPr>
            <a:endParaRPr lang="en-US" altLang="zh-CN" sz="1500" dirty="0">
              <a:solidFill>
                <a:srgbClr val="0E0E0E"/>
              </a:solidFill>
            </a:endParaRPr>
          </a:p>
          <a:p>
            <a:endParaRPr lang="en-US" altLang="zh-CN" sz="1500" dirty="0">
              <a:solidFill>
                <a:srgbClr val="0E0E0E"/>
              </a:solidFill>
            </a:endParaRPr>
          </a:p>
          <a:p>
            <a:endParaRPr lang="en-US" altLang="zh-CN" sz="1500" dirty="0">
              <a:solidFill>
                <a:srgbClr val="0E0E0E"/>
              </a:solidFill>
            </a:endParaRPr>
          </a:p>
          <a:p>
            <a:pPr marL="257175" indent="-257175">
              <a:buFont typeface="Wingdings" pitchFamily="2" charset="2"/>
              <a:buChar char="Ø"/>
            </a:pPr>
            <a:r>
              <a:rPr lang="en-US" altLang="zh-CN" sz="1500" dirty="0">
                <a:solidFill>
                  <a:srgbClr val="0E0E0E"/>
                </a:solidFill>
              </a:rPr>
              <a:t>Analysis Metrics: Employ a two-step process. F-test and then either Student’s t-tests or Welch’s t-tests (based on the outcome of the F-test)</a:t>
            </a:r>
            <a:endParaRPr lang="en" altLang="zh-CN" sz="1500" dirty="0">
              <a:solidFill>
                <a:srgbClr val="0E0E0E"/>
              </a:solidFill>
            </a:endParaRPr>
          </a:p>
        </p:txBody>
      </p:sp>
      <p:pic>
        <p:nvPicPr>
          <p:cNvPr id="3" name="图片 2">
            <a:extLst>
              <a:ext uri="{FF2B5EF4-FFF2-40B4-BE49-F238E27FC236}">
                <a16:creationId xmlns:a16="http://schemas.microsoft.com/office/drawing/2014/main" id="{566995CF-1543-411C-F0B9-7BB2D7F85AF5}"/>
              </a:ext>
            </a:extLst>
          </p:cNvPr>
          <p:cNvPicPr>
            <a:picLocks noChangeAspect="1"/>
          </p:cNvPicPr>
          <p:nvPr/>
        </p:nvPicPr>
        <p:blipFill>
          <a:blip r:embed="rId3"/>
          <a:stretch>
            <a:fillRect/>
          </a:stretch>
        </p:blipFill>
        <p:spPr>
          <a:xfrm>
            <a:off x="78779" y="1651494"/>
            <a:ext cx="5299337" cy="1130207"/>
          </a:xfrm>
          <a:prstGeom prst="rect">
            <a:avLst/>
          </a:prstGeom>
        </p:spPr>
      </p:pic>
      <p:pic>
        <p:nvPicPr>
          <p:cNvPr id="12" name="图片 11">
            <a:extLst>
              <a:ext uri="{FF2B5EF4-FFF2-40B4-BE49-F238E27FC236}">
                <a16:creationId xmlns:a16="http://schemas.microsoft.com/office/drawing/2014/main" id="{96E3A0B3-E71E-CBFE-B673-200490D7E9F3}"/>
              </a:ext>
            </a:extLst>
          </p:cNvPr>
          <p:cNvPicPr>
            <a:picLocks noChangeAspect="1"/>
          </p:cNvPicPr>
          <p:nvPr/>
        </p:nvPicPr>
        <p:blipFill>
          <a:blip r:embed="rId4"/>
          <a:stretch>
            <a:fillRect/>
          </a:stretch>
        </p:blipFill>
        <p:spPr>
          <a:xfrm>
            <a:off x="78779" y="2786599"/>
            <a:ext cx="5280440" cy="3169621"/>
          </a:xfrm>
          <a:prstGeom prst="rect">
            <a:avLst/>
          </a:prstGeom>
        </p:spPr>
      </p:pic>
      <p:pic>
        <p:nvPicPr>
          <p:cNvPr id="14" name="图片 13">
            <a:extLst>
              <a:ext uri="{FF2B5EF4-FFF2-40B4-BE49-F238E27FC236}">
                <a16:creationId xmlns:a16="http://schemas.microsoft.com/office/drawing/2014/main" id="{40A32803-CCFF-DC56-DD15-FAA45AF40F22}"/>
              </a:ext>
            </a:extLst>
          </p:cNvPr>
          <p:cNvPicPr>
            <a:picLocks noChangeAspect="1"/>
          </p:cNvPicPr>
          <p:nvPr/>
        </p:nvPicPr>
        <p:blipFill>
          <a:blip r:embed="rId5"/>
          <a:stretch>
            <a:fillRect/>
          </a:stretch>
        </p:blipFill>
        <p:spPr>
          <a:xfrm>
            <a:off x="5451942" y="2702940"/>
            <a:ext cx="3692059" cy="774179"/>
          </a:xfrm>
          <a:prstGeom prst="rect">
            <a:avLst/>
          </a:prstGeom>
        </p:spPr>
      </p:pic>
      <p:pic>
        <p:nvPicPr>
          <p:cNvPr id="16" name="图片 15">
            <a:extLst>
              <a:ext uri="{FF2B5EF4-FFF2-40B4-BE49-F238E27FC236}">
                <a16:creationId xmlns:a16="http://schemas.microsoft.com/office/drawing/2014/main" id="{A48179C4-2895-A4AE-B8B5-DB1259C52457}"/>
              </a:ext>
            </a:extLst>
          </p:cNvPr>
          <p:cNvPicPr>
            <a:picLocks noChangeAspect="1"/>
          </p:cNvPicPr>
          <p:nvPr/>
        </p:nvPicPr>
        <p:blipFill>
          <a:blip r:embed="rId6"/>
          <a:stretch>
            <a:fillRect/>
          </a:stretch>
        </p:blipFill>
        <p:spPr>
          <a:xfrm>
            <a:off x="5349652" y="4076301"/>
            <a:ext cx="3794348" cy="788851"/>
          </a:xfrm>
          <a:prstGeom prst="rect">
            <a:avLst/>
          </a:prstGeom>
        </p:spPr>
      </p:pic>
    </p:spTree>
    <p:extLst>
      <p:ext uri="{BB962C8B-B14F-4D97-AF65-F5344CB8AC3E}">
        <p14:creationId xmlns:p14="http://schemas.microsoft.com/office/powerpoint/2010/main" val="1544693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75FD047-64A9-2DFC-FA70-1AD52EE3B0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1" t="9320" r="4304"/>
          <a:stretch/>
        </p:blipFill>
        <p:spPr>
          <a:xfrm>
            <a:off x="7404272" y="2975781"/>
            <a:ext cx="1628800" cy="949916"/>
          </a:xfrm>
          <a:prstGeom prst="rect">
            <a:avLst/>
          </a:prstGeom>
        </p:spPr>
      </p:pic>
      <p:sp>
        <p:nvSpPr>
          <p:cNvPr id="5" name="标题 1">
            <a:extLst>
              <a:ext uri="{FF2B5EF4-FFF2-40B4-BE49-F238E27FC236}">
                <a16:creationId xmlns:a16="http://schemas.microsoft.com/office/drawing/2014/main" id="{7D63C5F9-82EC-EC88-1202-DB91538A5643}"/>
              </a:ext>
            </a:extLst>
          </p:cNvPr>
          <p:cNvSpPr>
            <a:spLocks noGrp="1"/>
          </p:cNvSpPr>
          <p:nvPr>
            <p:ph type="title"/>
          </p:nvPr>
        </p:nvSpPr>
        <p:spPr>
          <a:xfrm>
            <a:off x="134942" y="-27384"/>
            <a:ext cx="8928992" cy="759731"/>
          </a:xfrm>
        </p:spPr>
        <p:txBody>
          <a:bodyPr>
            <a:normAutofit fontScale="90000"/>
          </a:bodyPr>
          <a:lstStyle/>
          <a:p>
            <a:r>
              <a:rPr lang="en" altLang="zh-CN" dirty="0">
                <a:solidFill>
                  <a:srgbClr val="0E0E0E"/>
                </a:solidFill>
                <a:effectLst/>
                <a:latin typeface="Calibri" panose="020F0502020204030204" pitchFamily="34" charset="0"/>
                <a:cs typeface="Calibri" panose="020F0502020204030204" pitchFamily="34" charset="0"/>
              </a:rPr>
              <a:t>Experiments on Theory of Mind in LLMs</a:t>
            </a:r>
            <a:endParaRPr lang="en-US" altLang="zh-CN" dirty="0">
              <a:solidFill>
                <a:schemeClr val="tx1"/>
              </a:solidFill>
              <a:latin typeface="Calibri" panose="020F0502020204030204" pitchFamily="34" charset="0"/>
              <a:cs typeface="Calibri" panose="020F0502020204030204" pitchFamily="34" charset="0"/>
            </a:endParaRPr>
          </a:p>
        </p:txBody>
      </p:sp>
      <p:sp>
        <p:nvSpPr>
          <p:cNvPr id="17" name="文本框 16">
            <a:extLst>
              <a:ext uri="{FF2B5EF4-FFF2-40B4-BE49-F238E27FC236}">
                <a16:creationId xmlns:a16="http://schemas.microsoft.com/office/drawing/2014/main" id="{CBDB9A11-E001-D960-B978-C6BA7E2A2C2E}"/>
              </a:ext>
            </a:extLst>
          </p:cNvPr>
          <p:cNvSpPr txBox="1"/>
          <p:nvPr/>
        </p:nvSpPr>
        <p:spPr>
          <a:xfrm>
            <a:off x="0" y="650689"/>
            <a:ext cx="8604448" cy="6381362"/>
          </a:xfrm>
          <a:prstGeom prst="rect">
            <a:avLst/>
          </a:prstGeom>
          <a:noFill/>
        </p:spPr>
        <p:txBody>
          <a:bodyPr wrap="square">
            <a:spAutoFit/>
          </a:bodyPr>
          <a:lstStyle/>
          <a:p>
            <a:pPr marL="257175" indent="-257175">
              <a:lnSpc>
                <a:spcPct val="150000"/>
              </a:lnSpc>
              <a:buFont typeface="Wingdings" pitchFamily="2" charset="2"/>
              <a:buChar char="Ø"/>
            </a:pPr>
            <a:r>
              <a:rPr lang="en-US" altLang="zh-CN" sz="1500" dirty="0">
                <a:solidFill>
                  <a:srgbClr val="0E0E0E"/>
                </a:solidFill>
              </a:rPr>
              <a:t>LLMs exhibit distinct personality traits.</a:t>
            </a:r>
          </a:p>
          <a:p>
            <a:pPr>
              <a:lnSpc>
                <a:spcPct val="150000"/>
              </a:lnSpc>
            </a:pPr>
            <a:r>
              <a:rPr lang="en-US" altLang="zh-CN" sz="1400" dirty="0"/>
              <a:t>LLMs tend to display </a:t>
            </a:r>
            <a:r>
              <a:rPr lang="en-US" altLang="zh-CN" sz="1400" dirty="0">
                <a:solidFill>
                  <a:srgbClr val="FF0000"/>
                </a:solidFill>
              </a:rPr>
              <a:t>higher levels of openness, conscientiousness, and extraversion</a:t>
            </a:r>
            <a:r>
              <a:rPr lang="en-US" altLang="zh-CN" sz="1400" dirty="0"/>
              <a:t> compared to the average level of humans.</a:t>
            </a:r>
            <a:endParaRPr lang="en-US" altLang="zh-CN" sz="1400" dirty="0">
              <a:solidFill>
                <a:srgbClr val="0E0E0E"/>
              </a:solidFill>
            </a:endParaRPr>
          </a:p>
          <a:p>
            <a:pPr marL="257175" indent="-257175">
              <a:lnSpc>
                <a:spcPct val="150000"/>
              </a:lnSpc>
              <a:buFont typeface="Wingdings" pitchFamily="2" charset="2"/>
              <a:buChar char="Ø"/>
            </a:pPr>
            <a:r>
              <a:rPr lang="en-US" altLang="zh-CN" sz="1500" dirty="0">
                <a:solidFill>
                  <a:srgbClr val="0E0E0E"/>
                </a:solidFill>
              </a:rPr>
              <a:t>LLMs generally exhibit more negative traits than human norms.</a:t>
            </a:r>
          </a:p>
          <a:p>
            <a:pPr>
              <a:lnSpc>
                <a:spcPct val="150000"/>
              </a:lnSpc>
            </a:pPr>
            <a:r>
              <a:rPr lang="en-US" altLang="zh-CN" sz="1400" dirty="0"/>
              <a:t>LLMs consistently demonstrate high scores on the Lying subscale</a:t>
            </a:r>
            <a:endParaRPr lang="en-US" altLang="zh-CN" sz="1400" dirty="0">
              <a:solidFill>
                <a:srgbClr val="0E0E0E"/>
              </a:solidFill>
            </a:endParaRPr>
          </a:p>
          <a:p>
            <a:pPr marL="257175" indent="-257175">
              <a:lnSpc>
                <a:spcPct val="150000"/>
              </a:lnSpc>
              <a:buFont typeface="Wingdings" pitchFamily="2" charset="2"/>
              <a:buChar char="Ø"/>
            </a:pPr>
            <a:r>
              <a:rPr lang="en-US" altLang="zh-CN" sz="1500" dirty="0">
                <a:solidFill>
                  <a:srgbClr val="0E0E0E"/>
                </a:solidFill>
              </a:rPr>
              <a:t>LLMs exhibit a tendency toward </a:t>
            </a:r>
            <a:r>
              <a:rPr lang="en-US" altLang="zh-CN" sz="1500" dirty="0">
                <a:solidFill>
                  <a:srgbClr val="FF0000"/>
                </a:solidFill>
              </a:rPr>
              <a:t>Undifferentiated</a:t>
            </a:r>
            <a:r>
              <a:rPr lang="en-US" altLang="zh-CN" sz="1500" dirty="0">
                <a:solidFill>
                  <a:srgbClr val="0E0E0E"/>
                </a:solidFill>
              </a:rPr>
              <a:t>, with a slight inclination toward Masculinity.</a:t>
            </a:r>
          </a:p>
          <a:p>
            <a:pPr>
              <a:lnSpc>
                <a:spcPct val="150000"/>
              </a:lnSpc>
            </a:pPr>
            <a:r>
              <a:rPr lang="en-US" altLang="zh-CN" sz="1400" dirty="0"/>
              <a:t>With more human alignments, </a:t>
            </a:r>
            <a:r>
              <a:rPr lang="en-US" altLang="zh-CN" sz="1400" dirty="0">
                <a:solidFill>
                  <a:srgbClr val="FF0000"/>
                </a:solidFill>
              </a:rPr>
              <a:t>gpt-3.5-turbo and gpt-4 </a:t>
            </a:r>
            <a:r>
              <a:rPr lang="en-US" altLang="zh-CN" sz="1400" dirty="0"/>
              <a:t>display an increasing proclivity toward expressing </a:t>
            </a:r>
            <a:r>
              <a:rPr lang="en-US" altLang="zh-CN" sz="1400" dirty="0">
                <a:solidFill>
                  <a:srgbClr val="FF0000"/>
                </a:solidFill>
              </a:rPr>
              <a:t>Masculinity</a:t>
            </a:r>
            <a:r>
              <a:rPr lang="en-US" altLang="zh-CN" sz="1400" dirty="0"/>
              <a:t>.</a:t>
            </a:r>
            <a:endParaRPr lang="en-US" altLang="zh-CN" sz="1400" dirty="0">
              <a:solidFill>
                <a:srgbClr val="0E0E0E"/>
              </a:solidFill>
            </a:endParaRPr>
          </a:p>
          <a:p>
            <a:pPr marL="257175" indent="-257175">
              <a:lnSpc>
                <a:spcPct val="150000"/>
              </a:lnSpc>
              <a:buFont typeface="Wingdings" pitchFamily="2" charset="2"/>
              <a:buChar char="Ø"/>
            </a:pPr>
            <a:r>
              <a:rPr lang="en-US" altLang="zh-CN" sz="1500" dirty="0">
                <a:solidFill>
                  <a:srgbClr val="0E0E0E"/>
                </a:solidFill>
              </a:rPr>
              <a:t>LLMs show similar interests in vocational choices.</a:t>
            </a:r>
          </a:p>
          <a:p>
            <a:pPr>
              <a:lnSpc>
                <a:spcPct val="150000"/>
              </a:lnSpc>
            </a:pPr>
            <a:r>
              <a:rPr lang="en-US" altLang="zh-CN" sz="1400" dirty="0"/>
              <a:t>Like humans, the most </a:t>
            </a:r>
            <a:r>
              <a:rPr lang="en-US" altLang="zh-CN" sz="1400" dirty="0">
                <a:solidFill>
                  <a:srgbClr val="FF0000"/>
                </a:solidFill>
              </a:rPr>
              <a:t>prevalent vocations</a:t>
            </a:r>
            <a:r>
              <a:rPr lang="en-US" altLang="zh-CN" sz="1400" dirty="0"/>
              <a:t> among LLMs </a:t>
            </a:r>
            <a:r>
              <a:rPr lang="en-US" altLang="zh-CN" sz="1400" dirty="0">
                <a:solidFill>
                  <a:srgbClr val="FF0000"/>
                </a:solidFill>
              </a:rPr>
              <a:t>are social service, health care service, and </a:t>
            </a:r>
          </a:p>
          <a:p>
            <a:pPr>
              <a:lnSpc>
                <a:spcPct val="150000"/>
              </a:lnSpc>
            </a:pPr>
            <a:r>
              <a:rPr lang="en-US" altLang="zh-CN" sz="1400" dirty="0">
                <a:solidFill>
                  <a:srgbClr val="FF0000"/>
                </a:solidFill>
              </a:rPr>
              <a:t>teaching/education</a:t>
            </a:r>
            <a:r>
              <a:rPr lang="en-US" altLang="zh-CN" sz="1400" dirty="0"/>
              <a:t>, while the most </a:t>
            </a:r>
            <a:r>
              <a:rPr lang="en-US" altLang="zh-CN" sz="1400" dirty="0">
                <a:solidFill>
                  <a:srgbClr val="FF0000"/>
                </a:solidFill>
              </a:rPr>
              <a:t>unpopular ones are physical/manual labor and protective service</a:t>
            </a:r>
            <a:r>
              <a:rPr lang="en-US" altLang="zh-CN" sz="1400" dirty="0"/>
              <a:t>.</a:t>
            </a:r>
            <a:endParaRPr lang="en-US" altLang="zh-CN" sz="1400" dirty="0">
              <a:solidFill>
                <a:srgbClr val="0E0E0E"/>
              </a:solidFill>
            </a:endParaRPr>
          </a:p>
          <a:p>
            <a:pPr marL="257175" indent="-257175">
              <a:lnSpc>
                <a:spcPct val="150000"/>
              </a:lnSpc>
              <a:buFont typeface="Wingdings" pitchFamily="2" charset="2"/>
              <a:buChar char="Ø"/>
            </a:pPr>
            <a:r>
              <a:rPr lang="en-US" altLang="zh-CN" sz="1500" dirty="0">
                <a:solidFill>
                  <a:srgbClr val="0E0E0E"/>
                </a:solidFill>
              </a:rPr>
              <a:t>LLMs possess higher fairness on people from different ethnic groups than the human average. </a:t>
            </a:r>
          </a:p>
          <a:p>
            <a:pPr>
              <a:lnSpc>
                <a:spcPct val="150000"/>
              </a:lnSpc>
            </a:pPr>
            <a:r>
              <a:rPr lang="en-US" altLang="zh-CN" sz="1400" dirty="0"/>
              <a:t>They learn </a:t>
            </a:r>
            <a:r>
              <a:rPr lang="en-US" altLang="zh-CN" sz="1400" dirty="0">
                <a:solidFill>
                  <a:srgbClr val="FF0000"/>
                </a:solidFill>
              </a:rPr>
              <a:t>not to categorize individuals solely based on their ethnic backgrounds.</a:t>
            </a:r>
          </a:p>
          <a:p>
            <a:pPr marL="257175" indent="-257175">
              <a:lnSpc>
                <a:spcPct val="150000"/>
              </a:lnSpc>
              <a:buFont typeface="Wingdings" pitchFamily="2" charset="2"/>
              <a:buChar char="Ø"/>
            </a:pPr>
            <a:r>
              <a:rPr lang="en-US" altLang="zh-CN" sz="1500" dirty="0">
                <a:solidFill>
                  <a:srgbClr val="0E0E0E"/>
                </a:solidFill>
              </a:rPr>
              <a:t>LLMs are </a:t>
            </a:r>
            <a:r>
              <a:rPr lang="en-US" altLang="zh-CN" sz="1500" dirty="0">
                <a:solidFill>
                  <a:srgbClr val="FF0000"/>
                </a:solidFill>
              </a:rPr>
              <a:t>more motivated, manifesting more self-confidence and optimism</a:t>
            </a:r>
            <a:r>
              <a:rPr lang="en-US" altLang="zh-CN" sz="1500" dirty="0">
                <a:solidFill>
                  <a:srgbClr val="0E0E0E"/>
                </a:solidFill>
              </a:rPr>
              <a:t>. </a:t>
            </a:r>
          </a:p>
          <a:p>
            <a:pPr>
              <a:lnSpc>
                <a:spcPct val="150000"/>
              </a:lnSpc>
            </a:pPr>
            <a:r>
              <a:rPr lang="en-US" altLang="zh-CN" sz="1400" dirty="0"/>
              <a:t>OpenAI GPT family exhibits </a:t>
            </a:r>
            <a:r>
              <a:rPr lang="en-US" altLang="zh-CN" sz="1400" dirty="0">
                <a:solidFill>
                  <a:srgbClr val="FF0000"/>
                </a:solidFill>
              </a:rPr>
              <a:t>more importance attributed to and desire for monetary </a:t>
            </a:r>
          </a:p>
          <a:p>
            <a:pPr>
              <a:lnSpc>
                <a:spcPct val="150000"/>
              </a:lnSpc>
            </a:pPr>
            <a:r>
              <a:rPr lang="en-US" altLang="zh-CN" sz="1400" dirty="0">
                <a:solidFill>
                  <a:srgbClr val="FF0000"/>
                </a:solidFill>
              </a:rPr>
              <a:t>possessions </a:t>
            </a:r>
            <a:r>
              <a:rPr lang="en-US" altLang="zh-CN" sz="1400" dirty="0"/>
              <a:t>than both LLaMA-2 models and the average human population.</a:t>
            </a:r>
            <a:endParaRPr lang="en-US" altLang="zh-CN" sz="1400" dirty="0">
              <a:solidFill>
                <a:srgbClr val="0E0E0E"/>
              </a:solidFill>
            </a:endParaRPr>
          </a:p>
          <a:p>
            <a:pPr marL="257175" indent="-257175">
              <a:lnSpc>
                <a:spcPct val="150000"/>
              </a:lnSpc>
              <a:buFont typeface="Wingdings" pitchFamily="2" charset="2"/>
              <a:buChar char="Ø"/>
            </a:pPr>
            <a:r>
              <a:rPr lang="en-US" altLang="zh-CN" sz="1500" dirty="0">
                <a:solidFill>
                  <a:srgbClr val="0E0E0E"/>
                </a:solidFill>
              </a:rPr>
              <a:t>LLMs exhibit a notably higher EI than the average human.</a:t>
            </a:r>
          </a:p>
          <a:p>
            <a:pPr>
              <a:lnSpc>
                <a:spcPct val="150000"/>
              </a:lnSpc>
            </a:pPr>
            <a:r>
              <a:rPr lang="en-US" altLang="zh-CN" sz="1400" dirty="0"/>
              <a:t>LLMs demonstrate </a:t>
            </a:r>
            <a:r>
              <a:rPr lang="en-US" altLang="zh-CN" sz="1400" dirty="0">
                <a:solidFill>
                  <a:srgbClr val="FF0000"/>
                </a:solidFill>
              </a:rPr>
              <a:t>improved emotional understanding and regulation levels.</a:t>
            </a:r>
            <a:r>
              <a:rPr lang="en-US" altLang="zh-CN" sz="1400" dirty="0"/>
              <a:t> </a:t>
            </a:r>
          </a:p>
          <a:p>
            <a:pPr>
              <a:lnSpc>
                <a:spcPct val="150000"/>
              </a:lnSpc>
            </a:pPr>
            <a:r>
              <a:rPr lang="en-US" altLang="zh-CN" sz="1400" dirty="0"/>
              <a:t>Most LLMs </a:t>
            </a:r>
            <a:r>
              <a:rPr lang="en-US" altLang="zh-CN" sz="1400" dirty="0">
                <a:solidFill>
                  <a:srgbClr val="FF0000"/>
                </a:solidFill>
              </a:rPr>
              <a:t>achieved above-average EI scores, with gpt-4 exceeding 89% of human participants.</a:t>
            </a:r>
          </a:p>
          <a:p>
            <a:pPr>
              <a:lnSpc>
                <a:spcPct val="150000"/>
              </a:lnSpc>
            </a:pPr>
            <a:endParaRPr lang="en-US" altLang="zh-CN" sz="1500" dirty="0">
              <a:solidFill>
                <a:srgbClr val="0E0E0E"/>
              </a:solidFill>
            </a:endParaRPr>
          </a:p>
        </p:txBody>
      </p:sp>
      <p:pic>
        <p:nvPicPr>
          <p:cNvPr id="8" name="图片 7">
            <a:extLst>
              <a:ext uri="{FF2B5EF4-FFF2-40B4-BE49-F238E27FC236}">
                <a16:creationId xmlns:a16="http://schemas.microsoft.com/office/drawing/2014/main" id="{E421F4F3-3F55-C78F-D552-A90BD6EA1D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07" r="38975" b="24059"/>
          <a:stretch/>
        </p:blipFill>
        <p:spPr>
          <a:xfrm>
            <a:off x="5508104" y="1445870"/>
            <a:ext cx="2387420" cy="893439"/>
          </a:xfrm>
          <a:prstGeom prst="rect">
            <a:avLst/>
          </a:prstGeom>
        </p:spPr>
      </p:pic>
      <p:pic>
        <p:nvPicPr>
          <p:cNvPr id="11" name="图片 10">
            <a:extLst>
              <a:ext uri="{FF2B5EF4-FFF2-40B4-BE49-F238E27FC236}">
                <a16:creationId xmlns:a16="http://schemas.microsoft.com/office/drawing/2014/main" id="{0DC4CDBD-4042-71B3-8923-8C0749E1B272}"/>
              </a:ext>
            </a:extLst>
          </p:cNvPr>
          <p:cNvPicPr>
            <a:picLocks noChangeAspect="1"/>
          </p:cNvPicPr>
          <p:nvPr/>
        </p:nvPicPr>
        <p:blipFill rotWithShape="1">
          <a:blip r:embed="rId5"/>
          <a:srcRect t="2906"/>
          <a:stretch/>
        </p:blipFill>
        <p:spPr>
          <a:xfrm flipH="1">
            <a:off x="7952920" y="2254822"/>
            <a:ext cx="792088" cy="522783"/>
          </a:xfrm>
          <a:prstGeom prst="rect">
            <a:avLst/>
          </a:prstGeom>
        </p:spPr>
      </p:pic>
      <p:pic>
        <p:nvPicPr>
          <p:cNvPr id="19" name="图片 18">
            <a:extLst>
              <a:ext uri="{FF2B5EF4-FFF2-40B4-BE49-F238E27FC236}">
                <a16:creationId xmlns:a16="http://schemas.microsoft.com/office/drawing/2014/main" id="{D3F3E6C7-9D72-0EED-5EF8-DFB54BAB3C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9377"/>
          <a:stretch/>
        </p:blipFill>
        <p:spPr>
          <a:xfrm>
            <a:off x="7626050" y="3933703"/>
            <a:ext cx="1426216" cy="721986"/>
          </a:xfrm>
          <a:prstGeom prst="rect">
            <a:avLst/>
          </a:prstGeom>
        </p:spPr>
      </p:pic>
      <p:pic>
        <p:nvPicPr>
          <p:cNvPr id="23" name="图片 22">
            <a:extLst>
              <a:ext uri="{FF2B5EF4-FFF2-40B4-BE49-F238E27FC236}">
                <a16:creationId xmlns:a16="http://schemas.microsoft.com/office/drawing/2014/main" id="{4ABDA9C8-4180-5F2D-D31C-485062E2C1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8" y="4185727"/>
            <a:ext cx="1728192" cy="1728192"/>
          </a:xfrm>
          <a:prstGeom prst="rect">
            <a:avLst/>
          </a:prstGeom>
        </p:spPr>
      </p:pic>
      <p:pic>
        <p:nvPicPr>
          <p:cNvPr id="25" name="图片 24">
            <a:extLst>
              <a:ext uri="{FF2B5EF4-FFF2-40B4-BE49-F238E27FC236}">
                <a16:creationId xmlns:a16="http://schemas.microsoft.com/office/drawing/2014/main" id="{DE5B1649-99D2-A26F-33EE-D90FD47978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532" r="11722" b="8245"/>
          <a:stretch/>
        </p:blipFill>
        <p:spPr>
          <a:xfrm>
            <a:off x="7352319" y="5913919"/>
            <a:ext cx="1086410" cy="907187"/>
          </a:xfrm>
          <a:prstGeom prst="rect">
            <a:avLst/>
          </a:prstGeom>
        </p:spPr>
      </p:pic>
    </p:spTree>
    <p:extLst>
      <p:ext uri="{BB962C8B-B14F-4D97-AF65-F5344CB8AC3E}">
        <p14:creationId xmlns:p14="http://schemas.microsoft.com/office/powerpoint/2010/main" val="10707378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normAutofit/>
          </a:bodyPr>
          <a:lstStyle/>
          <a:p>
            <a:r>
              <a:rPr lang="en-US" altLang="zh-CN" dirty="0"/>
              <a:t>Dataset</a:t>
            </a:r>
            <a:endParaRPr lang="zh-CN" altLang="en-US" dirty="0"/>
          </a:p>
        </p:txBody>
      </p:sp>
      <p:sp>
        <p:nvSpPr>
          <p:cNvPr id="4" name="矩形 3"/>
          <p:cNvSpPr/>
          <p:nvPr/>
        </p:nvSpPr>
        <p:spPr>
          <a:xfrm>
            <a:off x="323528" y="1340768"/>
            <a:ext cx="2664296" cy="49685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5" name="内容占位符 2"/>
          <p:cNvSpPr txBox="1"/>
          <p:nvPr/>
        </p:nvSpPr>
        <p:spPr>
          <a:xfrm>
            <a:off x="345907" y="1484784"/>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Doing research</a:t>
            </a:r>
          </a:p>
          <a:p>
            <a:pPr marL="457200" lvl="1" indent="0">
              <a:buNone/>
            </a:pPr>
            <a:endParaRPr lang="en-US" altLang="zh-CN" dirty="0"/>
          </a:p>
        </p:txBody>
      </p:sp>
      <p:sp>
        <p:nvSpPr>
          <p:cNvPr id="6" name="矩形: 圆角 5"/>
          <p:cNvSpPr/>
          <p:nvPr/>
        </p:nvSpPr>
        <p:spPr>
          <a:xfrm>
            <a:off x="611560" y="2204864"/>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7" name="矩形: 圆角 6"/>
          <p:cNvSpPr/>
          <p:nvPr/>
        </p:nvSpPr>
        <p:spPr>
          <a:xfrm>
            <a:off x="611560" y="3024301"/>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 name="矩形: 圆角 7"/>
          <p:cNvSpPr/>
          <p:nvPr/>
        </p:nvSpPr>
        <p:spPr>
          <a:xfrm>
            <a:off x="611560" y="384170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9" name="矩形: 圆角 8"/>
          <p:cNvSpPr/>
          <p:nvPr/>
        </p:nvSpPr>
        <p:spPr>
          <a:xfrm>
            <a:off x="611560" y="4659117"/>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圆角 9"/>
          <p:cNvSpPr/>
          <p:nvPr/>
        </p:nvSpPr>
        <p:spPr>
          <a:xfrm>
            <a:off x="611560" y="547652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p:cNvSpPr txBox="1"/>
          <p:nvPr/>
        </p:nvSpPr>
        <p:spPr>
          <a:xfrm>
            <a:off x="323528" y="3025171"/>
            <a:ext cx="2592288" cy="646331"/>
          </a:xfrm>
          <a:prstGeom prst="rect">
            <a:avLst/>
          </a:prstGeom>
          <a:noFill/>
        </p:spPr>
        <p:txBody>
          <a:bodyPr wrap="square">
            <a:spAutoFit/>
          </a:bodyPr>
          <a:lstStyle/>
          <a:p>
            <a:pPr lvl="1"/>
            <a:r>
              <a:rPr lang="en-US" altLang="zh-CN" dirty="0"/>
              <a:t>Finding and </a:t>
            </a:r>
          </a:p>
          <a:p>
            <a:pPr lvl="1"/>
            <a:r>
              <a:rPr lang="en-US" altLang="zh-CN" dirty="0"/>
              <a:t>reading literature</a:t>
            </a:r>
          </a:p>
        </p:txBody>
      </p:sp>
      <p:sp>
        <p:nvSpPr>
          <p:cNvPr id="15" name="文本框 14"/>
          <p:cNvSpPr txBox="1"/>
          <p:nvPr/>
        </p:nvSpPr>
        <p:spPr>
          <a:xfrm>
            <a:off x="289924" y="2203993"/>
            <a:ext cx="2481876" cy="646331"/>
          </a:xfrm>
          <a:prstGeom prst="rect">
            <a:avLst/>
          </a:prstGeom>
          <a:noFill/>
        </p:spPr>
        <p:txBody>
          <a:bodyPr wrap="square">
            <a:spAutoFit/>
          </a:bodyPr>
          <a:lstStyle/>
          <a:p>
            <a:pPr lvl="1"/>
            <a:r>
              <a:rPr lang="en-US" altLang="zh-CN" dirty="0"/>
              <a:t>Shaping a </a:t>
            </a:r>
          </a:p>
          <a:p>
            <a:pPr lvl="1"/>
            <a:r>
              <a:rPr lang="en-US" altLang="zh-CN" dirty="0"/>
              <a:t>research projects</a:t>
            </a:r>
          </a:p>
        </p:txBody>
      </p:sp>
      <p:sp>
        <p:nvSpPr>
          <p:cNvPr id="17" name="文本框 16"/>
          <p:cNvSpPr txBox="1"/>
          <p:nvPr/>
        </p:nvSpPr>
        <p:spPr>
          <a:xfrm>
            <a:off x="258146" y="3980643"/>
            <a:ext cx="2369638" cy="369332"/>
          </a:xfrm>
          <a:prstGeom prst="rect">
            <a:avLst/>
          </a:prstGeom>
          <a:noFill/>
        </p:spPr>
        <p:txBody>
          <a:bodyPr wrap="square">
            <a:spAutoFit/>
          </a:bodyPr>
          <a:lstStyle/>
          <a:p>
            <a:pPr lvl="1"/>
            <a:r>
              <a:rPr lang="en-US" altLang="zh-CN" dirty="0"/>
              <a:t>Research planning</a:t>
            </a:r>
          </a:p>
        </p:txBody>
      </p:sp>
      <p:sp>
        <p:nvSpPr>
          <p:cNvPr id="19" name="文本框 18"/>
          <p:cNvSpPr txBox="1"/>
          <p:nvPr/>
        </p:nvSpPr>
        <p:spPr>
          <a:xfrm>
            <a:off x="568255" y="4775335"/>
            <a:ext cx="2131537" cy="369332"/>
          </a:xfrm>
          <a:prstGeom prst="rect">
            <a:avLst/>
          </a:prstGeom>
          <a:noFill/>
        </p:spPr>
        <p:txBody>
          <a:bodyPr wrap="square">
            <a:spAutoFit/>
          </a:bodyPr>
          <a:lstStyle/>
          <a:p>
            <a:pPr lvl="1"/>
            <a:r>
              <a:rPr lang="en-US" altLang="zh-CN" dirty="0"/>
              <a:t>Hypotheses</a:t>
            </a:r>
          </a:p>
        </p:txBody>
      </p:sp>
      <p:sp>
        <p:nvSpPr>
          <p:cNvPr id="21" name="文本框 20"/>
          <p:cNvSpPr txBox="1"/>
          <p:nvPr/>
        </p:nvSpPr>
        <p:spPr>
          <a:xfrm>
            <a:off x="611560" y="5620100"/>
            <a:ext cx="1482485" cy="369332"/>
          </a:xfrm>
          <a:prstGeom prst="rect">
            <a:avLst/>
          </a:prstGeom>
          <a:noFill/>
        </p:spPr>
        <p:txBody>
          <a:bodyPr wrap="square">
            <a:spAutoFit/>
          </a:bodyPr>
          <a:lstStyle/>
          <a:p>
            <a:pPr lvl="1"/>
            <a:r>
              <a:rPr lang="en-US" altLang="zh-CN" dirty="0"/>
              <a:t>Evidence</a:t>
            </a:r>
          </a:p>
        </p:txBody>
      </p:sp>
      <p:sp>
        <p:nvSpPr>
          <p:cNvPr id="24" name="矩形 23"/>
          <p:cNvSpPr/>
          <p:nvPr/>
        </p:nvSpPr>
        <p:spPr>
          <a:xfrm>
            <a:off x="3704089" y="1011085"/>
            <a:ext cx="2664296" cy="57302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25" name="内容占位符 2"/>
          <p:cNvSpPr txBox="1"/>
          <p:nvPr/>
        </p:nvSpPr>
        <p:spPr>
          <a:xfrm>
            <a:off x="3954992" y="1129716"/>
            <a:ext cx="302433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Experiment</a:t>
            </a:r>
          </a:p>
        </p:txBody>
      </p:sp>
      <p:sp>
        <p:nvSpPr>
          <p:cNvPr id="26" name="矩形: 圆角 25"/>
          <p:cNvSpPr/>
          <p:nvPr/>
        </p:nvSpPr>
        <p:spPr>
          <a:xfrm>
            <a:off x="3992121" y="1875182"/>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27" name="矩形: 圆角 26"/>
          <p:cNvSpPr/>
          <p:nvPr/>
        </p:nvSpPr>
        <p:spPr>
          <a:xfrm>
            <a:off x="3992121" y="2694619"/>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8" name="矩形: 圆角 27"/>
          <p:cNvSpPr/>
          <p:nvPr/>
        </p:nvSpPr>
        <p:spPr>
          <a:xfrm>
            <a:off x="3992121" y="3512027"/>
            <a:ext cx="2088232" cy="648072"/>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9" name="矩形: 圆角 28"/>
          <p:cNvSpPr/>
          <p:nvPr/>
        </p:nvSpPr>
        <p:spPr>
          <a:xfrm>
            <a:off x="3992121" y="4329435"/>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0" name="矩形: 圆角 29"/>
          <p:cNvSpPr/>
          <p:nvPr/>
        </p:nvSpPr>
        <p:spPr>
          <a:xfrm>
            <a:off x="3992121" y="5146843"/>
            <a:ext cx="2088232"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1" name="文本框 30"/>
          <p:cNvSpPr txBox="1"/>
          <p:nvPr/>
        </p:nvSpPr>
        <p:spPr>
          <a:xfrm>
            <a:off x="3776097" y="2803894"/>
            <a:ext cx="2592288" cy="369332"/>
          </a:xfrm>
          <a:prstGeom prst="rect">
            <a:avLst/>
          </a:prstGeom>
          <a:noFill/>
        </p:spPr>
        <p:txBody>
          <a:bodyPr wrap="square">
            <a:spAutoFit/>
          </a:bodyPr>
          <a:lstStyle/>
          <a:p>
            <a:pPr lvl="1"/>
            <a:r>
              <a:rPr lang="en-US" altLang="zh-CN" dirty="0"/>
              <a:t>AI experiments</a:t>
            </a:r>
          </a:p>
        </p:txBody>
      </p:sp>
      <p:sp>
        <p:nvSpPr>
          <p:cNvPr id="32" name="文本框 31"/>
          <p:cNvSpPr txBox="1"/>
          <p:nvPr/>
        </p:nvSpPr>
        <p:spPr>
          <a:xfrm>
            <a:off x="3670485" y="1874311"/>
            <a:ext cx="2481876" cy="646331"/>
          </a:xfrm>
          <a:prstGeom prst="rect">
            <a:avLst/>
          </a:prstGeom>
          <a:noFill/>
        </p:spPr>
        <p:txBody>
          <a:bodyPr wrap="square">
            <a:spAutoFit/>
          </a:bodyPr>
          <a:lstStyle/>
          <a:p>
            <a:pPr lvl="1"/>
            <a:r>
              <a:rPr lang="en-US" altLang="zh-CN" dirty="0"/>
              <a:t>Designing experiments</a:t>
            </a:r>
          </a:p>
        </p:txBody>
      </p:sp>
      <p:sp>
        <p:nvSpPr>
          <p:cNvPr id="33" name="文本框 32"/>
          <p:cNvSpPr txBox="1"/>
          <p:nvPr/>
        </p:nvSpPr>
        <p:spPr>
          <a:xfrm>
            <a:off x="3782723" y="4319596"/>
            <a:ext cx="2369638" cy="646331"/>
          </a:xfrm>
          <a:prstGeom prst="rect">
            <a:avLst/>
          </a:prstGeom>
          <a:noFill/>
        </p:spPr>
        <p:txBody>
          <a:bodyPr wrap="square">
            <a:spAutoFit/>
          </a:bodyPr>
          <a:lstStyle/>
          <a:p>
            <a:pPr lvl="1"/>
            <a:r>
              <a:rPr lang="en-US" altLang="zh-CN" dirty="0"/>
              <a:t>Measurements and coding</a:t>
            </a:r>
          </a:p>
        </p:txBody>
      </p:sp>
      <p:sp>
        <p:nvSpPr>
          <p:cNvPr id="34" name="文本框 33"/>
          <p:cNvSpPr txBox="1"/>
          <p:nvPr/>
        </p:nvSpPr>
        <p:spPr>
          <a:xfrm>
            <a:off x="4042476" y="5309792"/>
            <a:ext cx="2131537" cy="369332"/>
          </a:xfrm>
          <a:prstGeom prst="rect">
            <a:avLst/>
          </a:prstGeom>
          <a:noFill/>
        </p:spPr>
        <p:txBody>
          <a:bodyPr wrap="square">
            <a:spAutoFit/>
          </a:bodyPr>
          <a:lstStyle/>
          <a:p>
            <a:pPr lvl="1"/>
            <a:r>
              <a:rPr lang="en-US" altLang="zh-CN" dirty="0"/>
              <a:t>Statistics</a:t>
            </a:r>
          </a:p>
        </p:txBody>
      </p:sp>
      <p:sp>
        <p:nvSpPr>
          <p:cNvPr id="35" name="文本框 34"/>
          <p:cNvSpPr txBox="1"/>
          <p:nvPr/>
        </p:nvSpPr>
        <p:spPr>
          <a:xfrm>
            <a:off x="4100133" y="3638938"/>
            <a:ext cx="1872208" cy="369332"/>
          </a:xfrm>
          <a:prstGeom prst="rect">
            <a:avLst/>
          </a:prstGeom>
          <a:noFill/>
        </p:spPr>
        <p:txBody>
          <a:bodyPr wrap="square">
            <a:spAutoFit/>
          </a:bodyPr>
          <a:lstStyle/>
          <a:p>
            <a:pPr lvl="1"/>
            <a:r>
              <a:rPr lang="en-US" altLang="zh-CN" dirty="0"/>
              <a:t>Dataset</a:t>
            </a:r>
          </a:p>
        </p:txBody>
      </p:sp>
      <p:sp>
        <p:nvSpPr>
          <p:cNvPr id="37" name="矩形: 圆角 36"/>
          <p:cNvSpPr/>
          <p:nvPr/>
        </p:nvSpPr>
        <p:spPr>
          <a:xfrm>
            <a:off x="3992121" y="5964914"/>
            <a:ext cx="2232248" cy="6480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38" name="文本框 37"/>
          <p:cNvSpPr txBox="1"/>
          <p:nvPr/>
        </p:nvSpPr>
        <p:spPr>
          <a:xfrm>
            <a:off x="3502089" y="5947644"/>
            <a:ext cx="2876505" cy="646331"/>
          </a:xfrm>
          <a:prstGeom prst="rect">
            <a:avLst/>
          </a:prstGeom>
          <a:noFill/>
        </p:spPr>
        <p:txBody>
          <a:bodyPr wrap="square">
            <a:spAutoFit/>
          </a:bodyPr>
          <a:lstStyle/>
          <a:p>
            <a:pPr lvl="1"/>
            <a:r>
              <a:rPr lang="en-US" altLang="zh-CN" dirty="0"/>
              <a:t>Designing </a:t>
            </a:r>
            <a:r>
              <a:rPr lang="en-US" altLang="zh-CN" dirty="0">
                <a:sym typeface="+mn-ea"/>
              </a:rPr>
              <a:t>experiments </a:t>
            </a:r>
          </a:p>
          <a:p>
            <a:pPr lvl="1"/>
            <a:r>
              <a:rPr lang="en-US" altLang="zh-CN" dirty="0"/>
              <a:t>using AI</a:t>
            </a:r>
          </a:p>
        </p:txBody>
      </p:sp>
      <p:sp>
        <p:nvSpPr>
          <p:cNvPr id="41" name="矩形 40"/>
          <p:cNvSpPr/>
          <p:nvPr/>
        </p:nvSpPr>
        <p:spPr>
          <a:xfrm>
            <a:off x="6876256" y="3201901"/>
            <a:ext cx="2129176"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tLang="zh-CN" dirty="0"/>
          </a:p>
        </p:txBody>
      </p:sp>
      <p:sp>
        <p:nvSpPr>
          <p:cNvPr id="42" name="内容占位符 2"/>
          <p:cNvSpPr txBox="1"/>
          <p:nvPr/>
        </p:nvSpPr>
        <p:spPr>
          <a:xfrm>
            <a:off x="7195444" y="3368563"/>
            <a:ext cx="1809988"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Writing</a:t>
            </a:r>
          </a:p>
        </p:txBody>
      </p:sp>
      <p:sp>
        <p:nvSpPr>
          <p:cNvPr id="43" name="箭头: 右 42"/>
          <p:cNvSpPr/>
          <p:nvPr/>
        </p:nvSpPr>
        <p:spPr>
          <a:xfrm>
            <a:off x="2987824" y="3530836"/>
            <a:ext cx="700376"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4" name="箭头: 右 43"/>
          <p:cNvSpPr/>
          <p:nvPr/>
        </p:nvSpPr>
        <p:spPr>
          <a:xfrm>
            <a:off x="6390899" y="3452868"/>
            <a:ext cx="471689" cy="44980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5" name="箭头: 下 44"/>
          <p:cNvSpPr/>
          <p:nvPr/>
        </p:nvSpPr>
        <p:spPr>
          <a:xfrm>
            <a:off x="1547664" y="2857577"/>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6" name="箭头: 下 45"/>
          <p:cNvSpPr/>
          <p:nvPr/>
        </p:nvSpPr>
        <p:spPr>
          <a:xfrm>
            <a:off x="1547664" y="369896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7" name="箭头: 下 46"/>
          <p:cNvSpPr/>
          <p:nvPr/>
        </p:nvSpPr>
        <p:spPr>
          <a:xfrm>
            <a:off x="1530862" y="4519311"/>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8" name="箭头: 下 47"/>
          <p:cNvSpPr/>
          <p:nvPr/>
        </p:nvSpPr>
        <p:spPr>
          <a:xfrm>
            <a:off x="1547664" y="5314003"/>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9" name="箭头: 下 48"/>
          <p:cNvSpPr/>
          <p:nvPr/>
        </p:nvSpPr>
        <p:spPr>
          <a:xfrm>
            <a:off x="4911423" y="2527895"/>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0" name="箭头: 下 49"/>
          <p:cNvSpPr/>
          <p:nvPr/>
        </p:nvSpPr>
        <p:spPr>
          <a:xfrm>
            <a:off x="4909047" y="3361509"/>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1" name="箭头: 下 50"/>
          <p:cNvSpPr/>
          <p:nvPr/>
        </p:nvSpPr>
        <p:spPr>
          <a:xfrm>
            <a:off x="4908907" y="419597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2" name="箭头: 下 51"/>
          <p:cNvSpPr/>
          <p:nvPr/>
        </p:nvSpPr>
        <p:spPr>
          <a:xfrm>
            <a:off x="4908907" y="4994114"/>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53" name="箭头: 下 52"/>
          <p:cNvSpPr/>
          <p:nvPr/>
        </p:nvSpPr>
        <p:spPr>
          <a:xfrm>
            <a:off x="4908767" y="5819066"/>
            <a:ext cx="288032" cy="1620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What </a:t>
            </a:r>
            <a:r>
              <a:rPr lang="en-US" altLang="zh-CN"/>
              <a:t>T</a:t>
            </a:r>
            <a:r>
              <a:rPr lang="zh-CN" altLang="en-US"/>
              <a:t>ook the AI </a:t>
            </a:r>
            <a:r>
              <a:rPr lang="en-US" altLang="zh-CN"/>
              <a:t>R</a:t>
            </a:r>
            <a:r>
              <a:rPr lang="zh-CN" altLang="en-US"/>
              <a:t>evolution so</a:t>
            </a:r>
            <a:r>
              <a:rPr lang="en-US" altLang="zh-CN"/>
              <a:t> L</a:t>
            </a:r>
            <a:r>
              <a:rPr lang="zh-CN" altLang="en-US"/>
              <a:t>ong?</a:t>
            </a:r>
          </a:p>
        </p:txBody>
      </p:sp>
      <p:sp>
        <p:nvSpPr>
          <p:cNvPr id="3" name="内容占位符 2"/>
          <p:cNvSpPr>
            <a:spLocks noGrp="1"/>
          </p:cNvSpPr>
          <p:nvPr>
            <p:ph idx="1"/>
          </p:nvPr>
        </p:nvSpPr>
        <p:spPr/>
        <p:txBody>
          <a:bodyPr>
            <a:normAutofit lnSpcReduction="10000"/>
          </a:bodyPr>
          <a:lstStyle/>
          <a:p>
            <a:r>
              <a:rPr lang="en-US" altLang="zh-CN"/>
              <a:t>P</a:t>
            </a:r>
            <a:r>
              <a:rPr lang="zh-CN" altLang="en-US"/>
              <a:t>erhaps many major AI breakthroughs have actually been constrained by the availability of high-quality training datasets, and not by algorithmic advances</a:t>
            </a:r>
          </a:p>
          <a:p>
            <a:r>
              <a:rPr lang="zh-CN" altLang="en-US"/>
              <a:t>Although new algorithms receive much of the public credit for ending the last AI winter, the real news might be that prioritizing the </a:t>
            </a:r>
            <a:r>
              <a:rPr lang="zh-CN" altLang="en-US" b="1"/>
              <a:t>cultivation of new datasets</a:t>
            </a:r>
            <a:r>
              <a:rPr lang="en-US" altLang="zh-CN"/>
              <a:t> </a:t>
            </a:r>
            <a:r>
              <a:rPr lang="zh-CN" altLang="en-US"/>
              <a:t>could be essential to extending the present AI summer</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Datasets in </a:t>
            </a:r>
            <a:r>
              <a:rPr lang="en-US" altLang="zh-CN">
                <a:sym typeface="+mn-ea"/>
              </a:rPr>
              <a:t>M</a:t>
            </a:r>
            <a:r>
              <a:rPr lang="zh-CN" altLang="en-US">
                <a:sym typeface="+mn-ea"/>
              </a:rPr>
              <a:t>achine </a:t>
            </a:r>
            <a:r>
              <a:rPr lang="en-US" altLang="zh-CN">
                <a:sym typeface="+mn-ea"/>
              </a:rPr>
              <a:t>L</a:t>
            </a:r>
            <a:r>
              <a:rPr lang="zh-CN" altLang="en-US">
                <a:sym typeface="+mn-ea"/>
              </a:rPr>
              <a:t>earning</a:t>
            </a:r>
            <a:endParaRPr lang="en-US" altLang="zh-CN"/>
          </a:p>
        </p:txBody>
      </p:sp>
      <p:sp>
        <p:nvSpPr>
          <p:cNvPr id="3" name="内容占位符 2"/>
          <p:cNvSpPr>
            <a:spLocks noGrp="1"/>
          </p:cNvSpPr>
          <p:nvPr>
            <p:ph idx="1"/>
          </p:nvPr>
        </p:nvSpPr>
        <p:spPr/>
        <p:txBody>
          <a:bodyPr/>
          <a:lstStyle/>
          <a:p>
            <a:r>
              <a:rPr lang="zh-CN" altLang="en-US"/>
              <a:t>According to the Oxford Dictionary, a dataset definition in machine learning is </a:t>
            </a:r>
            <a:r>
              <a:rPr lang="en-US" altLang="zh-CN"/>
              <a:t>“</a:t>
            </a:r>
            <a:r>
              <a:rPr lang="zh-CN" altLang="en-US"/>
              <a:t>a collection of data that is treated as a single unit by a computer</a:t>
            </a:r>
            <a:r>
              <a:rPr lang="en-US" altLang="zh-CN"/>
              <a:t>”</a:t>
            </a:r>
            <a:endParaRPr lang="zh-CN" altLang="en-US"/>
          </a:p>
          <a:p>
            <a:r>
              <a:rPr lang="zh-CN" altLang="en-US"/>
              <a:t>Data is an essential component of any AI model and, basically, the sole reason for the spike in popularity of machine learning that we witness today</a:t>
            </a:r>
          </a:p>
          <a:p>
            <a:endParaRPr lang="en-US" altLang="zh-CN"/>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Splitting Your Data</a:t>
            </a:r>
          </a:p>
        </p:txBody>
      </p:sp>
      <p:sp>
        <p:nvSpPr>
          <p:cNvPr id="3" name="内容占位符 2"/>
          <p:cNvSpPr>
            <a:spLocks noGrp="1"/>
          </p:cNvSpPr>
          <p:nvPr>
            <p:ph idx="1"/>
          </p:nvPr>
        </p:nvSpPr>
        <p:spPr>
          <a:xfrm>
            <a:off x="457200" y="1268730"/>
            <a:ext cx="8229600" cy="4525963"/>
          </a:xfrm>
        </p:spPr>
        <p:txBody>
          <a:bodyPr>
            <a:normAutofit fontScale="87500" lnSpcReduction="10000"/>
          </a:bodyPr>
          <a:lstStyle/>
          <a:p>
            <a:r>
              <a:rPr lang="zh-CN" altLang="en-US"/>
              <a:t>Usually, a dataset is used not only for training purposes </a:t>
            </a:r>
          </a:p>
          <a:p>
            <a:r>
              <a:rPr lang="zh-CN" altLang="en-US"/>
              <a:t>A single </a:t>
            </a:r>
            <a:r>
              <a:rPr lang="zh-CN" altLang="en-US" b="1"/>
              <a:t>training set</a:t>
            </a:r>
            <a:r>
              <a:rPr lang="en-US" altLang="zh-CN"/>
              <a:t> </a:t>
            </a:r>
            <a:r>
              <a:rPr lang="zh-CN" altLang="en-US"/>
              <a:t>is split into several types of datasets in machine learning, which is needed to check how well the training of the model went</a:t>
            </a:r>
          </a:p>
          <a:p>
            <a:r>
              <a:rPr lang="zh-CN" altLang="en-US"/>
              <a:t>For this purpose, a </a:t>
            </a:r>
            <a:r>
              <a:rPr lang="zh-CN" altLang="en-US" b="1"/>
              <a:t>testing dataset</a:t>
            </a:r>
            <a:r>
              <a:rPr lang="zh-CN" altLang="en-US"/>
              <a:t> is typically separated from the data</a:t>
            </a:r>
          </a:p>
          <a:p>
            <a:r>
              <a:rPr lang="zh-CN" altLang="en-US"/>
              <a:t>Next, a </a:t>
            </a:r>
            <a:r>
              <a:rPr lang="zh-CN" altLang="en-US" b="1"/>
              <a:t>validation dataset</a:t>
            </a:r>
            <a:r>
              <a:rPr lang="zh-CN" altLang="en-US"/>
              <a:t> is quite helpful to avoid training your algorithm on the same type of data and making biased predictions</a:t>
            </a:r>
          </a:p>
        </p:txBody>
      </p:sp>
      <p:pic>
        <p:nvPicPr>
          <p:cNvPr id="100" name="图片 99"/>
          <p:cNvPicPr/>
          <p:nvPr>
            <p:custDataLst>
              <p:tags r:id="rId1"/>
            </p:custDataLst>
          </p:nvPr>
        </p:nvPicPr>
        <p:blipFill>
          <a:blip r:embed="rId4"/>
          <a:stretch>
            <a:fillRect/>
          </a:stretch>
        </p:blipFill>
        <p:spPr>
          <a:xfrm>
            <a:off x="5148580" y="4721225"/>
            <a:ext cx="3712845" cy="2136775"/>
          </a:xfrm>
          <a:prstGeom prst="rect">
            <a:avLst/>
          </a:prstGeom>
          <a:noFill/>
          <a:ln w="9525">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How to Build Yourself a Proper Dataset</a:t>
            </a:r>
            <a:endParaRPr lang="en-US" altLang="zh-CN"/>
          </a:p>
        </p:txBody>
      </p:sp>
      <p:sp>
        <p:nvSpPr>
          <p:cNvPr id="3" name="内容占位符 2"/>
          <p:cNvSpPr>
            <a:spLocks noGrp="1"/>
          </p:cNvSpPr>
          <p:nvPr>
            <p:ph idx="1"/>
          </p:nvPr>
        </p:nvSpPr>
        <p:spPr/>
        <p:txBody>
          <a:bodyPr/>
          <a:lstStyle/>
          <a:p>
            <a:r>
              <a:rPr lang="zh-CN" altLang="en-US" dirty="0"/>
              <a:t>Collect</a:t>
            </a:r>
          </a:p>
          <a:p>
            <a:pPr lvl="1"/>
            <a:r>
              <a:rPr lang="zh-CN" altLang="en-US" dirty="0"/>
              <a:t>The first thing to do when you</a:t>
            </a:r>
            <a:r>
              <a:rPr lang="en-US" altLang="zh-CN" dirty="0"/>
              <a:t>’</a:t>
            </a:r>
            <a:r>
              <a:rPr lang="zh-CN" altLang="en-US" dirty="0"/>
              <a:t>re looking for a dataset is deciding on </a:t>
            </a:r>
            <a:r>
              <a:rPr lang="zh-CN" altLang="en-US" b="1" dirty="0"/>
              <a:t>the sources</a:t>
            </a:r>
            <a:r>
              <a:rPr lang="zh-CN" altLang="en-US" dirty="0"/>
              <a:t> you</a:t>
            </a:r>
            <a:r>
              <a:rPr lang="en-US" altLang="zh-CN" dirty="0"/>
              <a:t>’</a:t>
            </a:r>
            <a:r>
              <a:rPr lang="zh-CN" altLang="en-US" dirty="0"/>
              <a:t>ll be using for data collection in ML</a:t>
            </a:r>
          </a:p>
          <a:p>
            <a:pPr lvl="1"/>
            <a:r>
              <a:rPr lang="en-US" altLang="zh-CN" dirty="0"/>
              <a:t>Usually, there are three types of sources you can choose from:</a:t>
            </a:r>
          </a:p>
          <a:p>
            <a:pPr lvl="2"/>
            <a:r>
              <a:rPr lang="en-US" altLang="zh-CN" dirty="0"/>
              <a:t>T</a:t>
            </a:r>
            <a:r>
              <a:rPr lang="zh-CN" altLang="en-US" dirty="0"/>
              <a:t>he freely available open-source datasets</a:t>
            </a:r>
          </a:p>
          <a:p>
            <a:pPr lvl="2"/>
            <a:r>
              <a:rPr lang="en-US" altLang="zh-CN" dirty="0"/>
              <a:t>T</a:t>
            </a:r>
            <a:r>
              <a:rPr lang="zh-CN" altLang="en-US" dirty="0"/>
              <a:t>he Internet</a:t>
            </a:r>
          </a:p>
          <a:p>
            <a:pPr lvl="2"/>
            <a:r>
              <a:rPr lang="en-US" altLang="zh-CN" dirty="0"/>
              <a:t>T</a:t>
            </a:r>
            <a:r>
              <a:rPr lang="zh-CN" altLang="en-US" dirty="0"/>
              <a:t>he generators of artificial data</a:t>
            </a:r>
          </a:p>
          <a:p>
            <a:pPr lvl="0"/>
            <a:endParaRPr lang="zh-CN" alt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sym typeface="+mn-ea"/>
              </a:rPr>
              <a:t>How to Build Yourself a Proper Dataset</a:t>
            </a:r>
            <a:endParaRPr lang="zh-CN" altLang="en-US"/>
          </a:p>
        </p:txBody>
      </p:sp>
      <p:sp>
        <p:nvSpPr>
          <p:cNvPr id="3" name="内容占位符 2"/>
          <p:cNvSpPr>
            <a:spLocks noGrp="1"/>
          </p:cNvSpPr>
          <p:nvPr>
            <p:ph idx="1"/>
          </p:nvPr>
        </p:nvSpPr>
        <p:spPr/>
        <p:txBody>
          <a:bodyPr/>
          <a:lstStyle/>
          <a:p>
            <a:r>
              <a:rPr lang="zh-CN" altLang="en-US" dirty="0"/>
              <a:t>Preprocess</a:t>
            </a:r>
          </a:p>
          <a:p>
            <a:pPr lvl="1"/>
            <a:r>
              <a:rPr lang="zh-CN" altLang="en-US" dirty="0"/>
              <a:t>There</a:t>
            </a:r>
            <a:r>
              <a:rPr lang="en-US" altLang="zh-CN" dirty="0"/>
              <a:t>’</a:t>
            </a:r>
            <a:r>
              <a:rPr lang="zh-CN" altLang="en-US" dirty="0"/>
              <a:t>s a principle in data science that every experienced professional adheres to</a:t>
            </a:r>
            <a:r>
              <a:rPr lang="en-US" altLang="zh-CN" dirty="0"/>
              <a:t>: ” Has the dataset you’re using </a:t>
            </a:r>
            <a:r>
              <a:rPr lang="en-US" altLang="zh-CN" b="1" dirty="0"/>
              <a:t>been used before</a:t>
            </a:r>
            <a:r>
              <a:rPr lang="en-US" altLang="zh-CN" dirty="0"/>
              <a:t>?”</a:t>
            </a:r>
          </a:p>
          <a:p>
            <a:pPr lvl="2"/>
            <a:r>
              <a:rPr lang="en-US" altLang="zh-CN" dirty="0"/>
              <a:t>If not, assume this dataset is flawed</a:t>
            </a:r>
            <a:endParaRPr lang="en-US" altLang="zh-CN" sz="2400" dirty="0"/>
          </a:p>
          <a:p>
            <a:pPr lvl="2"/>
            <a:r>
              <a:rPr lang="en-US" altLang="zh-CN" dirty="0"/>
              <a:t>If yes, there’s still a high probability you’ll need to re-appropriate the set to fit your specific goals</a:t>
            </a:r>
          </a:p>
          <a:p>
            <a:pPr lvl="1"/>
            <a:endParaRPr lang="en-US" altLang="zh-CN"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WI2YjczNWU1MWU1NDhlODYwMDU4NTVjZTQyMzMwM2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14295</Words>
  <Application>Microsoft Office PowerPoint</Application>
  <PresentationFormat>全屏显示(4:3)</PresentationFormat>
  <Paragraphs>1340</Paragraphs>
  <Slides>145</Slides>
  <Notes>140</Notes>
  <HiddenSlides>0</HiddenSlides>
  <MMClips>3</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145</vt:i4>
      </vt:variant>
    </vt:vector>
  </HeadingPairs>
  <TitlesOfParts>
    <vt:vector size="156" baseType="lpstr">
      <vt:lpstr>.SF NS</vt:lpstr>
      <vt:lpstr>-apple-system</vt:lpstr>
      <vt:lpstr>Optima-Regular</vt:lpstr>
      <vt:lpstr>-webkit-standard</vt:lpstr>
      <vt:lpstr>宋体</vt:lpstr>
      <vt:lpstr>Arial</vt:lpstr>
      <vt:lpstr>Calibri</vt:lpstr>
      <vt:lpstr>Times New Roman</vt:lpstr>
      <vt:lpstr>Wingdings</vt:lpstr>
      <vt:lpstr>Office 主题</vt:lpstr>
      <vt:lpstr>1_Office 主题</vt:lpstr>
      <vt:lpstr>Doing researching and experimentation</vt:lpstr>
      <vt:lpstr>Cycles in writing and publication</vt:lpstr>
      <vt:lpstr>Cycles in writing and publication</vt:lpstr>
      <vt:lpstr>Cycles in writing and publication</vt:lpstr>
      <vt:lpstr>PowerPoint 演示文稿</vt:lpstr>
      <vt:lpstr>Research Guides</vt:lpstr>
      <vt:lpstr>How to begin your analysis</vt:lpstr>
      <vt:lpstr>Beginnings</vt:lpstr>
      <vt:lpstr>Beginnings</vt:lpstr>
      <vt:lpstr>Shaping a research project</vt:lpstr>
      <vt:lpstr>Choosing a Research Problem</vt:lpstr>
      <vt:lpstr>Choosing a Research Problem</vt:lpstr>
      <vt:lpstr>Choosing a Research Problem</vt:lpstr>
      <vt:lpstr>Narrow Your Research Topic</vt:lpstr>
      <vt:lpstr>Broaden Your Research Topic</vt:lpstr>
      <vt:lpstr>If you lack ideas...</vt:lpstr>
      <vt:lpstr>Especially when you lack ideas in the AI field...</vt:lpstr>
      <vt:lpstr>Brain inspired AI research</vt:lpstr>
      <vt:lpstr>Brain inspired AI research</vt:lpstr>
      <vt:lpstr>Brain inspired AI research</vt:lpstr>
      <vt:lpstr>PowerPoint 演示文稿</vt:lpstr>
      <vt:lpstr>Finding research Literature</vt:lpstr>
      <vt:lpstr>Finding research Literature</vt:lpstr>
      <vt:lpstr>Recommended AI Platform</vt:lpstr>
      <vt:lpstr>Reading</vt:lpstr>
      <vt:lpstr>Reading Strategies</vt:lpstr>
      <vt:lpstr>ideal paper in AI</vt:lpstr>
      <vt:lpstr>ideal paper in AI</vt:lpstr>
      <vt:lpstr>Abstract</vt:lpstr>
      <vt:lpstr>Introduction</vt:lpstr>
      <vt:lpstr>Literature Review</vt:lpstr>
      <vt:lpstr>Methods/Methodology</vt:lpstr>
      <vt:lpstr>Results</vt:lpstr>
      <vt:lpstr>Discussion &amp; Conclusion</vt:lpstr>
      <vt:lpstr>References</vt:lpstr>
      <vt:lpstr>PowerPoint 演示文稿</vt:lpstr>
      <vt:lpstr>Research planning</vt:lpstr>
      <vt:lpstr>Research planning</vt:lpstr>
      <vt:lpstr>Experimental Research</vt:lpstr>
      <vt:lpstr>Non-Experiment Research</vt:lpstr>
      <vt:lpstr>PhD -- Patiently Hoping for Degree  Research Planning</vt:lpstr>
      <vt:lpstr>PowerPoint 演示文稿</vt:lpstr>
      <vt:lpstr>Hypotheses</vt:lpstr>
      <vt:lpstr>Hypotheses in Artificial Intelligence</vt:lpstr>
      <vt:lpstr>Model-free  vs Model-based in RL</vt:lpstr>
      <vt:lpstr>Define a Hypothesis:  Model-free vs Model-based</vt:lpstr>
      <vt:lpstr>Define a Hypothesis:  Mode-based vs model-free</vt:lpstr>
      <vt:lpstr>Renaming Fallacy</vt:lpstr>
      <vt:lpstr>Defending Hypotheses</vt:lpstr>
      <vt:lpstr>Defending Hypotheses</vt:lpstr>
      <vt:lpstr>Evidence</vt:lpstr>
      <vt:lpstr>Evidence</vt:lpstr>
      <vt:lpstr>Evidence</vt:lpstr>
      <vt:lpstr>Good and bad science</vt:lpstr>
      <vt:lpstr>Pseudoscience</vt:lpstr>
      <vt:lpstr>Pseudoscience with AI</vt:lpstr>
      <vt:lpstr>PowerPoint 演示文稿</vt:lpstr>
      <vt:lpstr>PowerPoint 演示文稿</vt:lpstr>
      <vt:lpstr>PowerPoint 演示文稿</vt:lpstr>
      <vt:lpstr>Reflections on research</vt:lpstr>
      <vt:lpstr>A research checklist</vt:lpstr>
      <vt:lpstr>A research checklist</vt:lpstr>
      <vt:lpstr>A research checklist</vt:lpstr>
      <vt:lpstr>Experiment</vt:lpstr>
      <vt:lpstr>Experimentation</vt:lpstr>
      <vt:lpstr>Experimentation</vt:lpstr>
      <vt:lpstr>Designing experiments</vt:lpstr>
      <vt:lpstr>Designing Experiments</vt:lpstr>
      <vt:lpstr>Designing Experiments (Tests)</vt:lpstr>
      <vt:lpstr>Designing Experiments (Failures)</vt:lpstr>
      <vt:lpstr>Designing Experiments (Results)</vt:lpstr>
      <vt:lpstr>Experimental Results Graph Display</vt:lpstr>
      <vt:lpstr>Experimental Results Graph Display</vt:lpstr>
      <vt:lpstr>Experimental Results Graph Display</vt:lpstr>
      <vt:lpstr>Experimental Results Real-world Display</vt:lpstr>
      <vt:lpstr>AI experiments</vt:lpstr>
      <vt:lpstr>Experimental process in the field of artificial intelligence.</vt:lpstr>
      <vt:lpstr>Hyperparameter Tuning Experiment</vt:lpstr>
      <vt:lpstr>Why Use Hyperparameter Tuning?</vt:lpstr>
      <vt:lpstr>How to tune them?</vt:lpstr>
      <vt:lpstr>Ablation Experiment</vt:lpstr>
      <vt:lpstr>Ablation Experiment</vt:lpstr>
      <vt:lpstr>Ablation Experiment</vt:lpstr>
      <vt:lpstr>Ablation Experiment</vt:lpstr>
      <vt:lpstr>Robustness Testing</vt:lpstr>
      <vt:lpstr>Experimental approaches in LLMs</vt:lpstr>
      <vt:lpstr>Experimental approaches in LLMs</vt:lpstr>
      <vt:lpstr>Experimental approaches in LLMs</vt:lpstr>
      <vt:lpstr>Experiments on Theory of Mind in LLMs</vt:lpstr>
      <vt:lpstr>Experiments on Theory of Mind in LLMs</vt:lpstr>
      <vt:lpstr>Experiments on Theory of Mind in LLMs</vt:lpstr>
      <vt:lpstr>Experiments on Theory of Mind in LLMs</vt:lpstr>
      <vt:lpstr>Experiments on Theory of Mind in LLMs</vt:lpstr>
      <vt:lpstr>Dataset</vt:lpstr>
      <vt:lpstr>What Took the AI Revolution so Long?</vt:lpstr>
      <vt:lpstr>Datasets in Machine Learning</vt:lpstr>
      <vt:lpstr>Splitting Your Data</vt:lpstr>
      <vt:lpstr>How to Build Yourself a Proper Dataset</vt:lpstr>
      <vt:lpstr>How to Build Yourself a Proper Dataset</vt:lpstr>
      <vt:lpstr>Data Preprocess</vt:lpstr>
      <vt:lpstr>Why Use Data Preprocess?</vt:lpstr>
      <vt:lpstr>Data Preprocess Methods</vt:lpstr>
      <vt:lpstr>Data Preprocess Methods</vt:lpstr>
      <vt:lpstr>How to Build Yourself a Proper Dataset</vt:lpstr>
      <vt:lpstr>Measurements and coding</vt:lpstr>
      <vt:lpstr>Measurements and Coding</vt:lpstr>
      <vt:lpstr>Measurements and Coding</vt:lpstr>
      <vt:lpstr>Measurements and Coding</vt:lpstr>
      <vt:lpstr>Three Questions to be Answered</vt:lpstr>
      <vt:lpstr>Three Questions to be Answered</vt:lpstr>
      <vt:lpstr>Three Questions to be Answered</vt:lpstr>
      <vt:lpstr>Types of Question We are Interested in</vt:lpstr>
      <vt:lpstr>Describing Experiments</vt:lpstr>
      <vt:lpstr>Describing Experiments</vt:lpstr>
      <vt:lpstr>Experiment Notebook</vt:lpstr>
      <vt:lpstr>PowerPoint 演示文稿</vt:lpstr>
      <vt:lpstr>Benchmark in machine learning</vt:lpstr>
      <vt:lpstr>Characters of a useful benchmark</vt:lpstr>
      <vt:lpstr>Training Benchmarks</vt:lpstr>
      <vt:lpstr>Common Metrics</vt:lpstr>
      <vt:lpstr>Inference Benchmarks</vt:lpstr>
      <vt:lpstr>Common Metrics</vt:lpstr>
      <vt:lpstr>Hardware Variables</vt:lpstr>
      <vt:lpstr>User as a Variable</vt:lpstr>
      <vt:lpstr>User as a Variable</vt:lpstr>
      <vt:lpstr>HIRL  Human-in-the-loop RL</vt:lpstr>
      <vt:lpstr>Experiments in Human-Computer Interaction</vt:lpstr>
      <vt:lpstr>Human-AI Interaction: The AlphaGo Experiment</vt:lpstr>
      <vt:lpstr>Experiments in AI: Turing Test</vt:lpstr>
      <vt:lpstr>Statistics</vt:lpstr>
      <vt:lpstr>Statistics</vt:lpstr>
      <vt:lpstr>Statistics</vt:lpstr>
      <vt:lpstr>Statistics</vt:lpstr>
      <vt:lpstr>PowerPoint 演示文稿</vt:lpstr>
      <vt:lpstr>Intuition</vt:lpstr>
      <vt:lpstr>An Experimentation Checklist</vt:lpstr>
      <vt:lpstr>An Experimentation Checklist</vt:lpstr>
      <vt:lpstr>Science of Design</vt:lpstr>
      <vt:lpstr> Goal of Research on AI</vt:lpstr>
      <vt:lpstr>PowerPoint 演示文稿</vt:lpstr>
      <vt:lpstr>Employ AI for Research</vt:lpstr>
      <vt:lpstr>Can AI generate theory?</vt:lpstr>
      <vt:lpstr>Can AI generate theory?</vt:lpstr>
      <vt:lpstr>AI towards Theory Building</vt:lpstr>
      <vt:lpstr>PowerPoint 演示文稿</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Doing researching and experimentation</dc:title>
  <dc:creator>Lenovo User</dc:creator>
  <cp:lastModifiedBy>雨欣 林</cp:lastModifiedBy>
  <cp:revision>647</cp:revision>
  <dcterms:created xsi:type="dcterms:W3CDTF">2011-03-10T10:39:00Z</dcterms:created>
  <dcterms:modified xsi:type="dcterms:W3CDTF">2024-10-13T03:47:10Z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9F4F25F82F3A4AADA7356071099BFC3F_13</vt:lpwstr>
  </property>
  <property fmtid="{D5CDD505-2E9C-101B-9397-08002B2CF9AE}" pid="3" name="KSOProductBuildVer">
    <vt:lpwstr>2052-12.1.0.18276</vt:lpwstr>
  </property>
</Properties>
</file>