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2"/>
  </p:notesMasterIdLst>
  <p:sldIdLst>
    <p:sldId id="256" r:id="rId2"/>
    <p:sldId id="292" r:id="rId3"/>
    <p:sldId id="288" r:id="rId4"/>
    <p:sldId id="289" r:id="rId5"/>
    <p:sldId id="283" r:id="rId6"/>
    <p:sldId id="260" r:id="rId7"/>
    <p:sldId id="259" r:id="rId8"/>
    <p:sldId id="257" r:id="rId9"/>
    <p:sldId id="258" r:id="rId10"/>
    <p:sldId id="275" r:id="rId11"/>
    <p:sldId id="296" r:id="rId12"/>
    <p:sldId id="310" r:id="rId13"/>
    <p:sldId id="291" r:id="rId14"/>
    <p:sldId id="273" r:id="rId15"/>
    <p:sldId id="265" r:id="rId16"/>
    <p:sldId id="300" r:id="rId17"/>
    <p:sldId id="293" r:id="rId18"/>
    <p:sldId id="302" r:id="rId19"/>
    <p:sldId id="290" r:id="rId20"/>
    <p:sldId id="263" r:id="rId21"/>
    <p:sldId id="264" r:id="rId22"/>
    <p:sldId id="268" r:id="rId23"/>
    <p:sldId id="269" r:id="rId24"/>
    <p:sldId id="270" r:id="rId25"/>
    <p:sldId id="284" r:id="rId26"/>
    <p:sldId id="286" r:id="rId27"/>
    <p:sldId id="287" r:id="rId28"/>
    <p:sldId id="294" r:id="rId29"/>
    <p:sldId id="261" r:id="rId30"/>
    <p:sldId id="308" r:id="rId31"/>
    <p:sldId id="271" r:id="rId32"/>
    <p:sldId id="307" r:id="rId33"/>
    <p:sldId id="272" r:id="rId34"/>
    <p:sldId id="304" r:id="rId35"/>
    <p:sldId id="297" r:id="rId36"/>
    <p:sldId id="305" r:id="rId37"/>
    <p:sldId id="311" r:id="rId38"/>
    <p:sldId id="306" r:id="rId39"/>
    <p:sldId id="312" r:id="rId40"/>
    <p:sldId id="313" r:id="rId41"/>
    <p:sldId id="316" r:id="rId42"/>
    <p:sldId id="315" r:id="rId43"/>
    <p:sldId id="317" r:id="rId44"/>
    <p:sldId id="295" r:id="rId45"/>
    <p:sldId id="298" r:id="rId46"/>
    <p:sldId id="262" r:id="rId47"/>
    <p:sldId id="276" r:id="rId48"/>
    <p:sldId id="277" r:id="rId49"/>
    <p:sldId id="318" r:id="rId50"/>
    <p:sldId id="319" r:id="rId51"/>
    <p:sldId id="301" r:id="rId52"/>
    <p:sldId id="281" r:id="rId53"/>
    <p:sldId id="299" r:id="rId54"/>
    <p:sldId id="278" r:id="rId55"/>
    <p:sldId id="279" r:id="rId56"/>
    <p:sldId id="274" r:id="rId57"/>
    <p:sldId id="282" r:id="rId58"/>
    <p:sldId id="266" r:id="rId59"/>
    <p:sldId id="267" r:id="rId60"/>
    <p:sldId id="309" r:id="rId6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21772819-EFD3-4B50-82CA-9FEC9CDB688F}">
          <p14:sldIdLst>
            <p14:sldId id="256"/>
            <p14:sldId id="292"/>
            <p14:sldId id="288"/>
            <p14:sldId id="289"/>
            <p14:sldId id="283"/>
            <p14:sldId id="260"/>
            <p14:sldId id="259"/>
          </p14:sldIdLst>
        </p14:section>
        <p14:section name="publication venues" id="{E12CDC23-B6FC-4511-A387-636FC4E8AC47}">
          <p14:sldIdLst>
            <p14:sldId id="257"/>
            <p14:sldId id="258"/>
            <p14:sldId id="275"/>
            <p14:sldId id="296"/>
            <p14:sldId id="310"/>
            <p14:sldId id="291"/>
            <p14:sldId id="273"/>
            <p14:sldId id="265"/>
            <p14:sldId id="300"/>
            <p14:sldId id="293"/>
            <p14:sldId id="302"/>
            <p14:sldId id="290"/>
          </p14:sldIdLst>
        </p14:section>
        <p14:section name="writing cycles" id="{8692C576-E289-4DA1-82F5-EBD98A0FC93A}">
          <p14:sldIdLst>
            <p14:sldId id="263"/>
            <p14:sldId id="264"/>
            <p14:sldId id="268"/>
            <p14:sldId id="269"/>
            <p14:sldId id="270"/>
            <p14:sldId id="284"/>
            <p14:sldId id="286"/>
            <p14:sldId id="287"/>
            <p14:sldId id="294"/>
          </p14:sldIdLst>
        </p14:section>
        <p14:section name="Ethics in academic writing" id="{B24A8141-BA57-481F-B37E-447064E12A9B}">
          <p14:sldIdLst>
            <p14:sldId id="261"/>
            <p14:sldId id="308"/>
            <p14:sldId id="271"/>
            <p14:sldId id="307"/>
            <p14:sldId id="272"/>
            <p14:sldId id="304"/>
            <p14:sldId id="297"/>
            <p14:sldId id="305"/>
            <p14:sldId id="311"/>
            <p14:sldId id="306"/>
            <p14:sldId id="312"/>
            <p14:sldId id="313"/>
            <p14:sldId id="316"/>
            <p14:sldId id="315"/>
            <p14:sldId id="317"/>
          </p14:sldIdLst>
        </p14:section>
        <p14:section name="peer review" id="{55C513AB-CB40-4D7B-AA4F-00311E2054E3}">
          <p14:sldIdLst>
            <p14:sldId id="295"/>
            <p14:sldId id="298"/>
            <p14:sldId id="262"/>
            <p14:sldId id="276"/>
            <p14:sldId id="277"/>
            <p14:sldId id="318"/>
            <p14:sldId id="319"/>
            <p14:sldId id="301"/>
            <p14:sldId id="281"/>
            <p14:sldId id="299"/>
            <p14:sldId id="278"/>
            <p14:sldId id="279"/>
          </p14:sldIdLst>
        </p14:section>
        <p14:section name="课程考核" id="{A079A7E7-8028-4ACD-9A91-AA4417369CA0}">
          <p14:sldIdLst>
            <p14:sldId id="274"/>
            <p14:sldId id="282"/>
            <p14:sldId id="266"/>
            <p14:sldId id="267"/>
            <p14:sldId id="309"/>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12" autoAdjust="0"/>
    <p:restoredTop sz="90578" autoAdjust="0"/>
  </p:normalViewPr>
  <p:slideViewPr>
    <p:cSldViewPr showGuides="1">
      <p:cViewPr varScale="1">
        <p:scale>
          <a:sx n="102" d="100"/>
          <a:sy n="102" d="100"/>
        </p:scale>
        <p:origin x="1984" y="19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3551"/>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71210C7-3BDE-4DA9-86D1-946ED408473F}" type="doc">
      <dgm:prSet loTypeId="urn:microsoft.com/office/officeart/2005/8/layout/process2" loCatId="process" qsTypeId="urn:microsoft.com/office/officeart/2005/8/quickstyle/3d3#1" qsCatId="3D" csTypeId="urn:microsoft.com/office/officeart/2005/8/colors/accent1_2#1" csCatId="accent1" phldr="1"/>
      <dgm:spPr/>
      <dgm:t>
        <a:bodyPr/>
        <a:lstStyle/>
        <a:p>
          <a:endParaRPr lang="zh-CN" altLang="en-US"/>
        </a:p>
      </dgm:t>
    </dgm:pt>
    <dgm:pt modelId="{C9DB0C5B-0706-4EAE-B0BF-2A3297FC5B87}">
      <dgm:prSet phldrT="[文本]"/>
      <dgm:spPr/>
      <dgm:t>
        <a:bodyPr/>
        <a:lstStyle/>
        <a:p>
          <a:r>
            <a:rPr lang="en-US" altLang="zh-CN" dirty="0"/>
            <a:t>Drafting</a:t>
          </a:r>
          <a:endParaRPr lang="zh-CN" altLang="en-US" dirty="0"/>
        </a:p>
      </dgm:t>
    </dgm:pt>
    <dgm:pt modelId="{8A7F29AE-1F01-4ADD-80BA-18F9BCE4CB23}" type="parTrans" cxnId="{B8362478-1C38-4FDF-AC34-25B12DE10A7F}">
      <dgm:prSet/>
      <dgm:spPr/>
      <dgm:t>
        <a:bodyPr/>
        <a:lstStyle/>
        <a:p>
          <a:endParaRPr lang="zh-CN" altLang="en-US"/>
        </a:p>
      </dgm:t>
    </dgm:pt>
    <dgm:pt modelId="{348EEA49-B0D6-4313-B1D8-0E32A1C31422}" type="sibTrans" cxnId="{B8362478-1C38-4FDF-AC34-25B12DE10A7F}">
      <dgm:prSet/>
      <dgm:spPr/>
      <dgm:t>
        <a:bodyPr/>
        <a:lstStyle/>
        <a:p>
          <a:endParaRPr lang="zh-CN" altLang="en-US"/>
        </a:p>
      </dgm:t>
    </dgm:pt>
    <dgm:pt modelId="{2A47FC69-8178-40DD-883D-69DE2F56709E}">
      <dgm:prSet phldrT="[文本]"/>
      <dgm:spPr/>
      <dgm:t>
        <a:bodyPr/>
        <a:lstStyle/>
        <a:p>
          <a:r>
            <a:rPr lang="en-US" altLang="zh-CN" dirty="0"/>
            <a:t>Revising</a:t>
          </a:r>
          <a:endParaRPr lang="zh-CN" altLang="en-US" dirty="0"/>
        </a:p>
      </dgm:t>
    </dgm:pt>
    <dgm:pt modelId="{51BBE15C-405C-4DDA-921C-A26B53038814}" type="parTrans" cxnId="{06682644-85F1-4697-9A0D-7A07D57CCAD6}">
      <dgm:prSet/>
      <dgm:spPr/>
      <dgm:t>
        <a:bodyPr/>
        <a:lstStyle/>
        <a:p>
          <a:endParaRPr lang="zh-CN" altLang="en-US"/>
        </a:p>
      </dgm:t>
    </dgm:pt>
    <dgm:pt modelId="{BD6185F7-720A-43FF-AC81-F02058CF4836}" type="sibTrans" cxnId="{06682644-85F1-4697-9A0D-7A07D57CCAD6}">
      <dgm:prSet/>
      <dgm:spPr/>
      <dgm:t>
        <a:bodyPr/>
        <a:lstStyle/>
        <a:p>
          <a:endParaRPr lang="zh-CN" altLang="en-US"/>
        </a:p>
      </dgm:t>
    </dgm:pt>
    <dgm:pt modelId="{18B2EA64-BC72-4540-B201-5D28CD8AE60D}">
      <dgm:prSet phldrT="[文本]"/>
      <dgm:spPr/>
      <dgm:t>
        <a:bodyPr/>
        <a:lstStyle/>
        <a:p>
          <a:r>
            <a:rPr lang="en-US" altLang="zh-CN" dirty="0"/>
            <a:t>Proofreading</a:t>
          </a:r>
          <a:endParaRPr lang="zh-CN" altLang="en-US" dirty="0"/>
        </a:p>
      </dgm:t>
    </dgm:pt>
    <dgm:pt modelId="{0A6A2195-2090-4899-A514-65D36E5C8300}" type="parTrans" cxnId="{D5F5D694-07B5-4F4A-9410-1D63BE0C68EC}">
      <dgm:prSet/>
      <dgm:spPr/>
      <dgm:t>
        <a:bodyPr/>
        <a:lstStyle/>
        <a:p>
          <a:endParaRPr lang="zh-CN" altLang="en-US"/>
        </a:p>
      </dgm:t>
    </dgm:pt>
    <dgm:pt modelId="{E9EC8DD0-930E-4813-8CAC-0E10E911F858}" type="sibTrans" cxnId="{D5F5D694-07B5-4F4A-9410-1D63BE0C68EC}">
      <dgm:prSet/>
      <dgm:spPr/>
      <dgm:t>
        <a:bodyPr/>
        <a:lstStyle/>
        <a:p>
          <a:endParaRPr lang="zh-CN" altLang="en-US"/>
        </a:p>
      </dgm:t>
    </dgm:pt>
    <dgm:pt modelId="{709C2973-1ACE-4980-8030-DA1C0DEBD8A2}">
      <dgm:prSet/>
      <dgm:spPr/>
      <dgm:t>
        <a:bodyPr/>
        <a:lstStyle/>
        <a:p>
          <a:r>
            <a:rPr lang="en-US" altLang="zh-CN" dirty="0"/>
            <a:t>Typesetting</a:t>
          </a:r>
          <a:endParaRPr lang="zh-CN" altLang="en-US" dirty="0"/>
        </a:p>
      </dgm:t>
    </dgm:pt>
    <dgm:pt modelId="{F7C90D7B-E16D-415E-A724-BADD34747FE1}" type="parTrans" cxnId="{2C5C8D82-4CFF-46F4-8F38-7FD503F7EBC3}">
      <dgm:prSet/>
      <dgm:spPr/>
      <dgm:t>
        <a:bodyPr/>
        <a:lstStyle/>
        <a:p>
          <a:endParaRPr lang="zh-CN" altLang="en-US"/>
        </a:p>
      </dgm:t>
    </dgm:pt>
    <dgm:pt modelId="{1DFD7C42-8564-4AEE-B0F9-3E758F1FE75A}" type="sibTrans" cxnId="{2C5C8D82-4CFF-46F4-8F38-7FD503F7EBC3}">
      <dgm:prSet/>
      <dgm:spPr/>
      <dgm:t>
        <a:bodyPr/>
        <a:lstStyle/>
        <a:p>
          <a:endParaRPr lang="zh-CN" altLang="en-US"/>
        </a:p>
      </dgm:t>
    </dgm:pt>
    <dgm:pt modelId="{E34BA340-149A-4520-9B55-0822A71A9FEB}">
      <dgm:prSet/>
      <dgm:spPr/>
      <dgm:t>
        <a:bodyPr/>
        <a:lstStyle/>
        <a:p>
          <a:r>
            <a:rPr lang="en-US" altLang="zh-CN" dirty="0"/>
            <a:t>Submitting</a:t>
          </a:r>
          <a:endParaRPr lang="zh-CN" altLang="en-US" dirty="0"/>
        </a:p>
      </dgm:t>
    </dgm:pt>
    <dgm:pt modelId="{0C16A10A-9813-4A88-AF14-0A2286FF2F6E}" type="parTrans" cxnId="{8DA18D4E-DB06-4830-BD94-6E9DDC4C7D87}">
      <dgm:prSet/>
      <dgm:spPr/>
      <dgm:t>
        <a:bodyPr/>
        <a:lstStyle/>
        <a:p>
          <a:endParaRPr lang="zh-CN" altLang="en-US"/>
        </a:p>
      </dgm:t>
    </dgm:pt>
    <dgm:pt modelId="{C8C94B83-26FC-41A9-8E6D-4A755ABBDBF6}" type="sibTrans" cxnId="{8DA18D4E-DB06-4830-BD94-6E9DDC4C7D87}">
      <dgm:prSet/>
      <dgm:spPr/>
      <dgm:t>
        <a:bodyPr/>
        <a:lstStyle/>
        <a:p>
          <a:endParaRPr lang="zh-CN" altLang="en-US"/>
        </a:p>
      </dgm:t>
    </dgm:pt>
    <dgm:pt modelId="{335FD491-FA70-4C80-A2DE-AC2E5A32EC20}" type="pres">
      <dgm:prSet presAssocID="{471210C7-3BDE-4DA9-86D1-946ED408473F}" presName="linearFlow" presStyleCnt="0">
        <dgm:presLayoutVars>
          <dgm:resizeHandles val="exact"/>
        </dgm:presLayoutVars>
      </dgm:prSet>
      <dgm:spPr/>
    </dgm:pt>
    <dgm:pt modelId="{BB54A213-4EC8-4C5B-AE55-F7CD57C1EA4D}" type="pres">
      <dgm:prSet presAssocID="{C9DB0C5B-0706-4EAE-B0BF-2A3297FC5B87}" presName="node" presStyleLbl="node1" presStyleIdx="0" presStyleCnt="5">
        <dgm:presLayoutVars>
          <dgm:bulletEnabled val="1"/>
        </dgm:presLayoutVars>
      </dgm:prSet>
      <dgm:spPr/>
    </dgm:pt>
    <dgm:pt modelId="{4D302612-1BC9-4310-A6B8-9BBBAD57A621}" type="pres">
      <dgm:prSet presAssocID="{348EEA49-B0D6-4313-B1D8-0E32A1C31422}" presName="sibTrans" presStyleLbl="sibTrans2D1" presStyleIdx="0" presStyleCnt="4"/>
      <dgm:spPr/>
    </dgm:pt>
    <dgm:pt modelId="{10CB349E-1191-4886-A679-92D1CD9B8624}" type="pres">
      <dgm:prSet presAssocID="{348EEA49-B0D6-4313-B1D8-0E32A1C31422}" presName="connectorText" presStyleLbl="sibTrans2D1" presStyleIdx="0" presStyleCnt="4"/>
      <dgm:spPr/>
    </dgm:pt>
    <dgm:pt modelId="{3F607A20-5F1E-45B5-AAE6-05B0602C58E9}" type="pres">
      <dgm:prSet presAssocID="{2A47FC69-8178-40DD-883D-69DE2F56709E}" presName="node" presStyleLbl="node1" presStyleIdx="1" presStyleCnt="5">
        <dgm:presLayoutVars>
          <dgm:bulletEnabled val="1"/>
        </dgm:presLayoutVars>
      </dgm:prSet>
      <dgm:spPr/>
    </dgm:pt>
    <dgm:pt modelId="{8B3AAC11-8276-4414-B809-7263B784F4E0}" type="pres">
      <dgm:prSet presAssocID="{BD6185F7-720A-43FF-AC81-F02058CF4836}" presName="sibTrans" presStyleLbl="sibTrans2D1" presStyleIdx="1" presStyleCnt="4"/>
      <dgm:spPr/>
    </dgm:pt>
    <dgm:pt modelId="{4B6FFD04-5007-482E-8F7A-E9092BC993E8}" type="pres">
      <dgm:prSet presAssocID="{BD6185F7-720A-43FF-AC81-F02058CF4836}" presName="connectorText" presStyleLbl="sibTrans2D1" presStyleIdx="1" presStyleCnt="4"/>
      <dgm:spPr/>
    </dgm:pt>
    <dgm:pt modelId="{871671DD-57BB-45F3-9F94-141A87CABB0A}" type="pres">
      <dgm:prSet presAssocID="{18B2EA64-BC72-4540-B201-5D28CD8AE60D}" presName="node" presStyleLbl="node1" presStyleIdx="2" presStyleCnt="5">
        <dgm:presLayoutVars>
          <dgm:bulletEnabled val="1"/>
        </dgm:presLayoutVars>
      </dgm:prSet>
      <dgm:spPr/>
    </dgm:pt>
    <dgm:pt modelId="{228DB356-6695-4698-BFAE-BE43A6DA2983}" type="pres">
      <dgm:prSet presAssocID="{E9EC8DD0-930E-4813-8CAC-0E10E911F858}" presName="sibTrans" presStyleLbl="sibTrans2D1" presStyleIdx="2" presStyleCnt="4"/>
      <dgm:spPr/>
    </dgm:pt>
    <dgm:pt modelId="{C7DBDAA5-56A6-481C-B6EC-DF2BD677C23F}" type="pres">
      <dgm:prSet presAssocID="{E9EC8DD0-930E-4813-8CAC-0E10E911F858}" presName="connectorText" presStyleLbl="sibTrans2D1" presStyleIdx="2" presStyleCnt="4"/>
      <dgm:spPr/>
    </dgm:pt>
    <dgm:pt modelId="{7E2328ED-8573-44D8-99B4-144C936F07AC}" type="pres">
      <dgm:prSet presAssocID="{709C2973-1ACE-4980-8030-DA1C0DEBD8A2}" presName="node" presStyleLbl="node1" presStyleIdx="3" presStyleCnt="5">
        <dgm:presLayoutVars>
          <dgm:bulletEnabled val="1"/>
        </dgm:presLayoutVars>
      </dgm:prSet>
      <dgm:spPr/>
    </dgm:pt>
    <dgm:pt modelId="{387D7D0E-9DBD-4266-B17A-89C6B6DB0624}" type="pres">
      <dgm:prSet presAssocID="{1DFD7C42-8564-4AEE-B0F9-3E758F1FE75A}" presName="sibTrans" presStyleLbl="sibTrans2D1" presStyleIdx="3" presStyleCnt="4"/>
      <dgm:spPr/>
    </dgm:pt>
    <dgm:pt modelId="{4F8A4775-A8C5-4EB3-BDEE-ABAE349D503D}" type="pres">
      <dgm:prSet presAssocID="{1DFD7C42-8564-4AEE-B0F9-3E758F1FE75A}" presName="connectorText" presStyleLbl="sibTrans2D1" presStyleIdx="3" presStyleCnt="4"/>
      <dgm:spPr/>
    </dgm:pt>
    <dgm:pt modelId="{BA1ADA1F-1071-457F-B1A9-C149F1C453ED}" type="pres">
      <dgm:prSet presAssocID="{E34BA340-149A-4520-9B55-0822A71A9FEB}" presName="node" presStyleLbl="node1" presStyleIdx="4" presStyleCnt="5">
        <dgm:presLayoutVars>
          <dgm:bulletEnabled val="1"/>
        </dgm:presLayoutVars>
      </dgm:prSet>
      <dgm:spPr/>
    </dgm:pt>
  </dgm:ptLst>
  <dgm:cxnLst>
    <dgm:cxn modelId="{2477D704-4793-4D73-A4C9-55F1145B54B9}" type="presOf" srcId="{E34BA340-149A-4520-9B55-0822A71A9FEB}" destId="{BA1ADA1F-1071-457F-B1A9-C149F1C453ED}" srcOrd="0" destOrd="0" presId="urn:microsoft.com/office/officeart/2005/8/layout/process2"/>
    <dgm:cxn modelId="{660EDA0E-4FEA-4E66-83D7-7A8BBE2A4985}" type="presOf" srcId="{1DFD7C42-8564-4AEE-B0F9-3E758F1FE75A}" destId="{4F8A4775-A8C5-4EB3-BDEE-ABAE349D503D}" srcOrd="1" destOrd="0" presId="urn:microsoft.com/office/officeart/2005/8/layout/process2"/>
    <dgm:cxn modelId="{5C4F3922-127E-4BA8-B92C-B7C85A722FEF}" type="presOf" srcId="{18B2EA64-BC72-4540-B201-5D28CD8AE60D}" destId="{871671DD-57BB-45F3-9F94-141A87CABB0A}" srcOrd="0" destOrd="0" presId="urn:microsoft.com/office/officeart/2005/8/layout/process2"/>
    <dgm:cxn modelId="{8D7E3F42-24C3-4E79-8041-378AE6974771}" type="presOf" srcId="{348EEA49-B0D6-4313-B1D8-0E32A1C31422}" destId="{10CB349E-1191-4886-A679-92D1CD9B8624}" srcOrd="1" destOrd="0" presId="urn:microsoft.com/office/officeart/2005/8/layout/process2"/>
    <dgm:cxn modelId="{06682644-85F1-4697-9A0D-7A07D57CCAD6}" srcId="{471210C7-3BDE-4DA9-86D1-946ED408473F}" destId="{2A47FC69-8178-40DD-883D-69DE2F56709E}" srcOrd="1" destOrd="0" parTransId="{51BBE15C-405C-4DDA-921C-A26B53038814}" sibTransId="{BD6185F7-720A-43FF-AC81-F02058CF4836}"/>
    <dgm:cxn modelId="{8DA18D4E-DB06-4830-BD94-6E9DDC4C7D87}" srcId="{471210C7-3BDE-4DA9-86D1-946ED408473F}" destId="{E34BA340-149A-4520-9B55-0822A71A9FEB}" srcOrd="4" destOrd="0" parTransId="{0C16A10A-9813-4A88-AF14-0A2286FF2F6E}" sibTransId="{C8C94B83-26FC-41A9-8E6D-4A755ABBDBF6}"/>
    <dgm:cxn modelId="{0C70144F-5181-4928-A127-BBAAB73E5644}" type="presOf" srcId="{471210C7-3BDE-4DA9-86D1-946ED408473F}" destId="{335FD491-FA70-4C80-A2DE-AC2E5A32EC20}" srcOrd="0" destOrd="0" presId="urn:microsoft.com/office/officeart/2005/8/layout/process2"/>
    <dgm:cxn modelId="{6FCF814F-E628-450C-AAB2-C07D24B37B4C}" type="presOf" srcId="{BD6185F7-720A-43FF-AC81-F02058CF4836}" destId="{4B6FFD04-5007-482E-8F7A-E9092BC993E8}" srcOrd="1" destOrd="0" presId="urn:microsoft.com/office/officeart/2005/8/layout/process2"/>
    <dgm:cxn modelId="{79627064-8E69-4E3E-B07A-2F5D83882C9E}" type="presOf" srcId="{E9EC8DD0-930E-4813-8CAC-0E10E911F858}" destId="{C7DBDAA5-56A6-481C-B6EC-DF2BD677C23F}" srcOrd="1" destOrd="0" presId="urn:microsoft.com/office/officeart/2005/8/layout/process2"/>
    <dgm:cxn modelId="{5F9EC573-C2A1-42F9-9FD7-CC0913B44834}" type="presOf" srcId="{348EEA49-B0D6-4313-B1D8-0E32A1C31422}" destId="{4D302612-1BC9-4310-A6B8-9BBBAD57A621}" srcOrd="0" destOrd="0" presId="urn:microsoft.com/office/officeart/2005/8/layout/process2"/>
    <dgm:cxn modelId="{A29DAF75-C52F-45F9-AC2F-D7F410CAD7A3}" type="presOf" srcId="{709C2973-1ACE-4980-8030-DA1C0DEBD8A2}" destId="{7E2328ED-8573-44D8-99B4-144C936F07AC}" srcOrd="0" destOrd="0" presId="urn:microsoft.com/office/officeart/2005/8/layout/process2"/>
    <dgm:cxn modelId="{A7A9DF77-AF26-4D20-B682-F4DD20006F4E}" type="presOf" srcId="{BD6185F7-720A-43FF-AC81-F02058CF4836}" destId="{8B3AAC11-8276-4414-B809-7263B784F4E0}" srcOrd="0" destOrd="0" presId="urn:microsoft.com/office/officeart/2005/8/layout/process2"/>
    <dgm:cxn modelId="{B8362478-1C38-4FDF-AC34-25B12DE10A7F}" srcId="{471210C7-3BDE-4DA9-86D1-946ED408473F}" destId="{C9DB0C5B-0706-4EAE-B0BF-2A3297FC5B87}" srcOrd="0" destOrd="0" parTransId="{8A7F29AE-1F01-4ADD-80BA-18F9BCE4CB23}" sibTransId="{348EEA49-B0D6-4313-B1D8-0E32A1C31422}"/>
    <dgm:cxn modelId="{2C5C8D82-4CFF-46F4-8F38-7FD503F7EBC3}" srcId="{471210C7-3BDE-4DA9-86D1-946ED408473F}" destId="{709C2973-1ACE-4980-8030-DA1C0DEBD8A2}" srcOrd="3" destOrd="0" parTransId="{F7C90D7B-E16D-415E-A724-BADD34747FE1}" sibTransId="{1DFD7C42-8564-4AEE-B0F9-3E758F1FE75A}"/>
    <dgm:cxn modelId="{7B999490-E9F1-46EE-8F6E-B0AD4C283207}" type="presOf" srcId="{2A47FC69-8178-40DD-883D-69DE2F56709E}" destId="{3F607A20-5F1E-45B5-AAE6-05B0602C58E9}" srcOrd="0" destOrd="0" presId="urn:microsoft.com/office/officeart/2005/8/layout/process2"/>
    <dgm:cxn modelId="{D5F5D694-07B5-4F4A-9410-1D63BE0C68EC}" srcId="{471210C7-3BDE-4DA9-86D1-946ED408473F}" destId="{18B2EA64-BC72-4540-B201-5D28CD8AE60D}" srcOrd="2" destOrd="0" parTransId="{0A6A2195-2090-4899-A514-65D36E5C8300}" sibTransId="{E9EC8DD0-930E-4813-8CAC-0E10E911F858}"/>
    <dgm:cxn modelId="{530C64BD-F15D-412C-A2E8-4EA6D2717CBA}" type="presOf" srcId="{1DFD7C42-8564-4AEE-B0F9-3E758F1FE75A}" destId="{387D7D0E-9DBD-4266-B17A-89C6B6DB0624}" srcOrd="0" destOrd="0" presId="urn:microsoft.com/office/officeart/2005/8/layout/process2"/>
    <dgm:cxn modelId="{4B7452D4-F3EE-4770-B5E8-1481946CD17F}" type="presOf" srcId="{E9EC8DD0-930E-4813-8CAC-0E10E911F858}" destId="{228DB356-6695-4698-BFAE-BE43A6DA2983}" srcOrd="0" destOrd="0" presId="urn:microsoft.com/office/officeart/2005/8/layout/process2"/>
    <dgm:cxn modelId="{C453C8FB-704F-4629-9732-D5FB09743AA8}" type="presOf" srcId="{C9DB0C5B-0706-4EAE-B0BF-2A3297FC5B87}" destId="{BB54A213-4EC8-4C5B-AE55-F7CD57C1EA4D}" srcOrd="0" destOrd="0" presId="urn:microsoft.com/office/officeart/2005/8/layout/process2"/>
    <dgm:cxn modelId="{4BB336CC-75C2-438F-B5FC-5461D6C8589D}" type="presParOf" srcId="{335FD491-FA70-4C80-A2DE-AC2E5A32EC20}" destId="{BB54A213-4EC8-4C5B-AE55-F7CD57C1EA4D}" srcOrd="0" destOrd="0" presId="urn:microsoft.com/office/officeart/2005/8/layout/process2"/>
    <dgm:cxn modelId="{198BFFA4-FADC-4E45-8D3C-37C55E78688D}" type="presParOf" srcId="{335FD491-FA70-4C80-A2DE-AC2E5A32EC20}" destId="{4D302612-1BC9-4310-A6B8-9BBBAD57A621}" srcOrd="1" destOrd="0" presId="urn:microsoft.com/office/officeart/2005/8/layout/process2"/>
    <dgm:cxn modelId="{59F88A4B-EFFF-4198-92C7-2C8A124D8D4B}" type="presParOf" srcId="{4D302612-1BC9-4310-A6B8-9BBBAD57A621}" destId="{10CB349E-1191-4886-A679-92D1CD9B8624}" srcOrd="0" destOrd="0" presId="urn:microsoft.com/office/officeart/2005/8/layout/process2"/>
    <dgm:cxn modelId="{EFCBE0F4-6824-4722-8863-AA79CA407460}" type="presParOf" srcId="{335FD491-FA70-4C80-A2DE-AC2E5A32EC20}" destId="{3F607A20-5F1E-45B5-AAE6-05B0602C58E9}" srcOrd="2" destOrd="0" presId="urn:microsoft.com/office/officeart/2005/8/layout/process2"/>
    <dgm:cxn modelId="{B8388BD0-AB8F-42EE-8D21-4E68C473C948}" type="presParOf" srcId="{335FD491-FA70-4C80-A2DE-AC2E5A32EC20}" destId="{8B3AAC11-8276-4414-B809-7263B784F4E0}" srcOrd="3" destOrd="0" presId="urn:microsoft.com/office/officeart/2005/8/layout/process2"/>
    <dgm:cxn modelId="{D43B53C6-8688-434A-A7D9-07F9140A1DD0}" type="presParOf" srcId="{8B3AAC11-8276-4414-B809-7263B784F4E0}" destId="{4B6FFD04-5007-482E-8F7A-E9092BC993E8}" srcOrd="0" destOrd="0" presId="urn:microsoft.com/office/officeart/2005/8/layout/process2"/>
    <dgm:cxn modelId="{F9D8BBD9-E966-4D3C-B05D-D0C832B87622}" type="presParOf" srcId="{335FD491-FA70-4C80-A2DE-AC2E5A32EC20}" destId="{871671DD-57BB-45F3-9F94-141A87CABB0A}" srcOrd="4" destOrd="0" presId="urn:microsoft.com/office/officeart/2005/8/layout/process2"/>
    <dgm:cxn modelId="{98DB6AD1-AF52-4985-96FA-CF0521617C3A}" type="presParOf" srcId="{335FD491-FA70-4C80-A2DE-AC2E5A32EC20}" destId="{228DB356-6695-4698-BFAE-BE43A6DA2983}" srcOrd="5" destOrd="0" presId="urn:microsoft.com/office/officeart/2005/8/layout/process2"/>
    <dgm:cxn modelId="{047CB127-CC08-42F6-9185-1D203255F117}" type="presParOf" srcId="{228DB356-6695-4698-BFAE-BE43A6DA2983}" destId="{C7DBDAA5-56A6-481C-B6EC-DF2BD677C23F}" srcOrd="0" destOrd="0" presId="urn:microsoft.com/office/officeart/2005/8/layout/process2"/>
    <dgm:cxn modelId="{8BF961D0-0D8B-491C-967F-4466283BCCC5}" type="presParOf" srcId="{335FD491-FA70-4C80-A2DE-AC2E5A32EC20}" destId="{7E2328ED-8573-44D8-99B4-144C936F07AC}" srcOrd="6" destOrd="0" presId="urn:microsoft.com/office/officeart/2005/8/layout/process2"/>
    <dgm:cxn modelId="{D52FFCD2-9D35-44E6-9BC0-DE6E0530B488}" type="presParOf" srcId="{335FD491-FA70-4C80-A2DE-AC2E5A32EC20}" destId="{387D7D0E-9DBD-4266-B17A-89C6B6DB0624}" srcOrd="7" destOrd="0" presId="urn:microsoft.com/office/officeart/2005/8/layout/process2"/>
    <dgm:cxn modelId="{5F288F53-5680-442E-900B-DD687BB43273}" type="presParOf" srcId="{387D7D0E-9DBD-4266-B17A-89C6B6DB0624}" destId="{4F8A4775-A8C5-4EB3-BDEE-ABAE349D503D}" srcOrd="0" destOrd="0" presId="urn:microsoft.com/office/officeart/2005/8/layout/process2"/>
    <dgm:cxn modelId="{BA5A58FC-5B80-4AA1-AA7D-74D0F28E319C}" type="presParOf" srcId="{335FD491-FA70-4C80-A2DE-AC2E5A32EC20}" destId="{BA1ADA1F-1071-457F-B1A9-C149F1C453E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4A213-4EC8-4C5B-AE55-F7CD57C1EA4D}">
      <dsp:nvSpPr>
        <dsp:cNvPr id="0" name=""/>
        <dsp:cNvSpPr/>
      </dsp:nvSpPr>
      <dsp:spPr>
        <a:xfrm>
          <a:off x="3044830" y="632"/>
          <a:ext cx="1434666" cy="74047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kern="1200" dirty="0"/>
            <a:t>Drafting</a:t>
          </a:r>
          <a:endParaRPr lang="zh-CN" altLang="en-US" sz="1800" kern="1200" dirty="0"/>
        </a:p>
      </dsp:txBody>
      <dsp:txXfrm>
        <a:off x="3066518" y="22320"/>
        <a:ext cx="1391290" cy="697096"/>
      </dsp:txXfrm>
    </dsp:sp>
    <dsp:sp modelId="{4D302612-1BC9-4310-A6B8-9BBBAD57A621}">
      <dsp:nvSpPr>
        <dsp:cNvPr id="0" name=""/>
        <dsp:cNvSpPr/>
      </dsp:nvSpPr>
      <dsp:spPr>
        <a:xfrm rot="5400000">
          <a:off x="3623325" y="759617"/>
          <a:ext cx="277677" cy="33321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zh-CN" altLang="en-US" sz="1300" kern="1200"/>
        </a:p>
      </dsp:txBody>
      <dsp:txXfrm rot="-5400000">
        <a:off x="3662200" y="787385"/>
        <a:ext cx="199928" cy="194374"/>
      </dsp:txXfrm>
    </dsp:sp>
    <dsp:sp modelId="{3F607A20-5F1E-45B5-AAE6-05B0602C58E9}">
      <dsp:nvSpPr>
        <dsp:cNvPr id="0" name=""/>
        <dsp:cNvSpPr/>
      </dsp:nvSpPr>
      <dsp:spPr>
        <a:xfrm>
          <a:off x="3044830" y="1111342"/>
          <a:ext cx="1434666" cy="74047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kern="1200" dirty="0"/>
            <a:t>Revising</a:t>
          </a:r>
          <a:endParaRPr lang="zh-CN" altLang="en-US" sz="1800" kern="1200" dirty="0"/>
        </a:p>
      </dsp:txBody>
      <dsp:txXfrm>
        <a:off x="3066518" y="1133030"/>
        <a:ext cx="1391290" cy="697096"/>
      </dsp:txXfrm>
    </dsp:sp>
    <dsp:sp modelId="{8B3AAC11-8276-4414-B809-7263B784F4E0}">
      <dsp:nvSpPr>
        <dsp:cNvPr id="0" name=""/>
        <dsp:cNvSpPr/>
      </dsp:nvSpPr>
      <dsp:spPr>
        <a:xfrm rot="5400000">
          <a:off x="3623325" y="1870326"/>
          <a:ext cx="277677" cy="33321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zh-CN" altLang="en-US" sz="1300" kern="1200"/>
        </a:p>
      </dsp:txBody>
      <dsp:txXfrm rot="-5400000">
        <a:off x="3662200" y="1898094"/>
        <a:ext cx="199928" cy="194374"/>
      </dsp:txXfrm>
    </dsp:sp>
    <dsp:sp modelId="{871671DD-57BB-45F3-9F94-141A87CABB0A}">
      <dsp:nvSpPr>
        <dsp:cNvPr id="0" name=""/>
        <dsp:cNvSpPr/>
      </dsp:nvSpPr>
      <dsp:spPr>
        <a:xfrm>
          <a:off x="3044830" y="2222051"/>
          <a:ext cx="1434666" cy="74047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kern="1200" dirty="0"/>
            <a:t>Proofreading</a:t>
          </a:r>
          <a:endParaRPr lang="zh-CN" altLang="en-US" sz="1800" kern="1200" dirty="0"/>
        </a:p>
      </dsp:txBody>
      <dsp:txXfrm>
        <a:off x="3066518" y="2243739"/>
        <a:ext cx="1391290" cy="697096"/>
      </dsp:txXfrm>
    </dsp:sp>
    <dsp:sp modelId="{228DB356-6695-4698-BFAE-BE43A6DA2983}">
      <dsp:nvSpPr>
        <dsp:cNvPr id="0" name=""/>
        <dsp:cNvSpPr/>
      </dsp:nvSpPr>
      <dsp:spPr>
        <a:xfrm rot="5400000">
          <a:off x="3623325" y="2981036"/>
          <a:ext cx="277677" cy="33321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zh-CN" altLang="en-US" sz="1300" kern="1200"/>
        </a:p>
      </dsp:txBody>
      <dsp:txXfrm rot="-5400000">
        <a:off x="3662200" y="3008804"/>
        <a:ext cx="199928" cy="194374"/>
      </dsp:txXfrm>
    </dsp:sp>
    <dsp:sp modelId="{7E2328ED-8573-44D8-99B4-144C936F07AC}">
      <dsp:nvSpPr>
        <dsp:cNvPr id="0" name=""/>
        <dsp:cNvSpPr/>
      </dsp:nvSpPr>
      <dsp:spPr>
        <a:xfrm>
          <a:off x="3044830" y="3332760"/>
          <a:ext cx="1434666" cy="74047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kern="1200" dirty="0"/>
            <a:t>Typesetting</a:t>
          </a:r>
          <a:endParaRPr lang="zh-CN" altLang="en-US" sz="1800" kern="1200" dirty="0"/>
        </a:p>
      </dsp:txBody>
      <dsp:txXfrm>
        <a:off x="3066518" y="3354448"/>
        <a:ext cx="1391290" cy="697096"/>
      </dsp:txXfrm>
    </dsp:sp>
    <dsp:sp modelId="{387D7D0E-9DBD-4266-B17A-89C6B6DB0624}">
      <dsp:nvSpPr>
        <dsp:cNvPr id="0" name=""/>
        <dsp:cNvSpPr/>
      </dsp:nvSpPr>
      <dsp:spPr>
        <a:xfrm rot="5400000">
          <a:off x="3623325" y="4091745"/>
          <a:ext cx="277677" cy="33321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zh-CN" altLang="en-US" sz="1300" kern="1200"/>
        </a:p>
      </dsp:txBody>
      <dsp:txXfrm rot="-5400000">
        <a:off x="3662200" y="4119513"/>
        <a:ext cx="199928" cy="194374"/>
      </dsp:txXfrm>
    </dsp:sp>
    <dsp:sp modelId="{BA1ADA1F-1071-457F-B1A9-C149F1C453ED}">
      <dsp:nvSpPr>
        <dsp:cNvPr id="0" name=""/>
        <dsp:cNvSpPr/>
      </dsp:nvSpPr>
      <dsp:spPr>
        <a:xfrm>
          <a:off x="3044830" y="4443470"/>
          <a:ext cx="1434666" cy="74047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kern="1200" dirty="0"/>
            <a:t>Submitting</a:t>
          </a:r>
          <a:endParaRPr lang="zh-CN" altLang="en-US" sz="1800" kern="1200" dirty="0"/>
        </a:p>
      </dsp:txBody>
      <dsp:txXfrm>
        <a:off x="3066518" y="4465158"/>
        <a:ext cx="1391290" cy="697096"/>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1">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FEA558-D0D4-4435-BBB2-617179EE80B4}" type="datetimeFigureOut">
              <a:rPr lang="zh-CN" altLang="en-US" smtClean="0"/>
              <a:t>2024/9/10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F6B10B-2EEF-43EA-92B7-D60EC802AFE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pdos.csail.mit.edu/scige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baike.baidu.com/item/%E8%87%AA%E7%84%B6/2734092?fromModule=lemma_inlink"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baike.baidu.com/item/%E5%9F%BA%E5%9B%A0%E7%BC%96%E8%BE%91/18830535?fromModule=lemma_inlink"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cra.org/resources/bp-view/evaluating_computer_scientists_and_engineers_for_promotion_and_tenure/"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cs.washington.edu/homes/mernst/advice/conferences-vs-journals.ht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课程代号： </a:t>
            </a:r>
            <a:r>
              <a:rPr lang="en-US" altLang="zh-CN" dirty="0"/>
              <a:t>061307</a:t>
            </a:r>
            <a:endParaRPr lang="zh-CN" altLang="en-US" dirty="0"/>
          </a:p>
        </p:txBody>
      </p:sp>
      <p:sp>
        <p:nvSpPr>
          <p:cNvPr id="4" name="灯片编号占位符 3"/>
          <p:cNvSpPr>
            <a:spLocks noGrp="1"/>
          </p:cNvSpPr>
          <p:nvPr>
            <p:ph type="sldNum" sz="quarter" idx="10"/>
          </p:nvPr>
        </p:nvSpPr>
        <p:spPr/>
        <p:txBody>
          <a:bodyPr/>
          <a:lstStyle/>
          <a:p>
            <a:fld id="{88F6B10B-2EEF-43EA-92B7-D60EC802AFE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我们需要平</a:t>
            </a:r>
            <a:r>
              <a:rPr lang="zh-CN" altLang="zh-CN" dirty="0"/>
              <a:t>衡</a:t>
            </a:r>
            <a:r>
              <a:rPr lang="zh-CN" altLang="en-US" dirty="0"/>
              <a:t>自己的</a:t>
            </a:r>
            <a:r>
              <a:rPr lang="zh-CN" altLang="zh-CN" dirty="0"/>
              <a:t>目标：一些快速的“低”级别：会议记录、网络期刊。投入时间和精力在至少一本/几本著名出版物上</a:t>
            </a:r>
            <a:endParaRPr lang="en-US" altLang="zh-CN" dirty="0"/>
          </a:p>
          <a:p>
            <a:endParaRPr lang="en-US" altLang="zh-CN" dirty="0"/>
          </a:p>
          <a:p>
            <a:endParaRPr lang="en-US" altLang="zh-CN" dirty="0"/>
          </a:p>
          <a:p>
            <a:r>
              <a:rPr lang="zh-CN" altLang="zh-CN" dirty="0"/>
              <a:t>如果你能做</a:t>
            </a:r>
            <a:r>
              <a:rPr lang="zh-CN" altLang="en-US" dirty="0"/>
              <a:t>好</a:t>
            </a:r>
            <a:r>
              <a:rPr lang="zh-CN" altLang="zh-CN" dirty="0"/>
              <a:t>一件事，你就能做更多</a:t>
            </a:r>
            <a:r>
              <a:rPr lang="zh-CN" altLang="en-US" dirty="0"/>
              <a:t>，这是我们学术圈内默认的规律</a:t>
            </a:r>
            <a:endParaRPr lang="en-US" altLang="zh-CN" dirty="0"/>
          </a:p>
          <a:p>
            <a:endParaRPr lang="en-US" altLang="zh-CN" dirty="0"/>
          </a:p>
          <a:p>
            <a:r>
              <a:rPr lang="zh-CN" altLang="en-US" dirty="0"/>
              <a:t>不要发表没有同行评议的期刊，除非你在做一些大众科普服务的事情</a:t>
            </a:r>
            <a:endParaRPr lang="en-US" altLang="zh-CN" dirty="0"/>
          </a:p>
          <a:p>
            <a:endParaRPr lang="en-US" altLang="zh-CN" dirty="0"/>
          </a:p>
          <a:p>
            <a:r>
              <a:rPr lang="zh-CN" altLang="en-US" dirty="0"/>
              <a:t>尽量避免速度太慢的期刊，特别是一些效率很慢的编辑。不可能在博士阶段过了</a:t>
            </a:r>
            <a:r>
              <a:rPr lang="en-US" altLang="zh-CN" dirty="0"/>
              <a:t>3-4</a:t>
            </a:r>
            <a:r>
              <a:rPr lang="zh-CN" altLang="en-US" dirty="0"/>
              <a:t>年才发表第一篇文章。</a:t>
            </a:r>
          </a:p>
        </p:txBody>
      </p:sp>
      <p:sp>
        <p:nvSpPr>
          <p:cNvPr id="4" name="灯片编号占位符 3"/>
          <p:cNvSpPr>
            <a:spLocks noGrp="1"/>
          </p:cNvSpPr>
          <p:nvPr>
            <p:ph type="sldNum" sz="quarter" idx="5"/>
          </p:nvPr>
        </p:nvSpPr>
        <p:spPr/>
        <p:txBody>
          <a:bodyPr/>
          <a:lstStyle/>
          <a:p>
            <a:fld id="{88F6B10B-2EEF-43EA-92B7-D60EC802AFE5}" type="slidenum">
              <a:rPr lang="zh-CN" altLang="en-US" smtClean="0"/>
              <a:t>13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那么我们的会议和研讨会有什么区别呢？</a:t>
            </a:r>
            <a:endParaRPr lang="en-US" altLang="zh-CN" dirty="0"/>
          </a:p>
          <a:p>
            <a:endParaRPr lang="en-US" altLang="zh-CN" dirty="0"/>
          </a:p>
          <a:p>
            <a:r>
              <a:rPr lang="en-US" altLang="zh-CN" dirty="0"/>
              <a:t>Conference</a:t>
            </a:r>
            <a:r>
              <a:rPr lang="zh-CN" altLang="en-US" dirty="0"/>
              <a:t>会议</a:t>
            </a:r>
            <a:endParaRPr lang="en-US" altLang="zh-CN" dirty="0"/>
          </a:p>
          <a:p>
            <a:r>
              <a:rPr lang="en-US" altLang="zh-CN" dirty="0"/>
              <a:t>1</a:t>
            </a:r>
            <a:r>
              <a:rPr lang="zh-CN" altLang="en-US" dirty="0"/>
              <a:t>是一个大规模的学术的</a:t>
            </a:r>
            <a:r>
              <a:rPr lang="en-US" altLang="zh-CN" dirty="0"/>
              <a:t>meeting</a:t>
            </a:r>
            <a:r>
              <a:rPr lang="zh-CN" altLang="en-US" dirty="0"/>
              <a:t>，</a:t>
            </a:r>
            <a:r>
              <a:rPr lang="en-US" altLang="zh-CN" dirty="0"/>
              <a:t>2</a:t>
            </a:r>
            <a:r>
              <a:rPr lang="zh-CN" altLang="en-US" dirty="0"/>
              <a:t>有非常广泛的受众面，</a:t>
            </a:r>
            <a:r>
              <a:rPr lang="en-US" altLang="zh-CN" dirty="0"/>
              <a:t>3</a:t>
            </a:r>
            <a:r>
              <a:rPr lang="zh-CN" altLang="en-US" dirty="0"/>
              <a:t>有更多的听众，</a:t>
            </a:r>
            <a:r>
              <a:rPr lang="en-US" altLang="zh-CN" dirty="0"/>
              <a:t>4</a:t>
            </a:r>
            <a:r>
              <a:rPr lang="zh-CN" altLang="en-US" dirty="0"/>
              <a:t>其要求的论文的长度也更长</a:t>
            </a:r>
            <a:endParaRPr lang="en-US" altLang="zh-CN" dirty="0"/>
          </a:p>
          <a:p>
            <a:endParaRPr lang="en-US" altLang="zh-CN" dirty="0"/>
          </a:p>
          <a:p>
            <a:r>
              <a:rPr lang="zh-CN" altLang="en-US" dirty="0"/>
              <a:t>而研讨会</a:t>
            </a:r>
            <a:endParaRPr lang="en-US" altLang="zh-CN" dirty="0"/>
          </a:p>
          <a:p>
            <a:r>
              <a:rPr lang="en-US" altLang="zh-CN" dirty="0"/>
              <a:t>1</a:t>
            </a:r>
            <a:r>
              <a:rPr lang="zh-CN" altLang="en-US" dirty="0"/>
              <a:t>一般是小规模的</a:t>
            </a:r>
            <a:r>
              <a:rPr lang="en-US" altLang="zh-CN" dirty="0"/>
              <a:t>meeting</a:t>
            </a:r>
            <a:r>
              <a:rPr lang="zh-CN" altLang="en-US" dirty="0"/>
              <a:t>，</a:t>
            </a:r>
            <a:r>
              <a:rPr lang="en-US" altLang="zh-CN" dirty="0"/>
              <a:t>2</a:t>
            </a:r>
            <a:r>
              <a:rPr lang="zh-CN" altLang="en-US" dirty="0"/>
              <a:t>其包括的领域范围也更窄，</a:t>
            </a:r>
            <a:r>
              <a:rPr lang="en-US" altLang="zh-CN" dirty="0"/>
              <a:t>3</a:t>
            </a:r>
            <a:r>
              <a:rPr lang="zh-CN" altLang="en-US" dirty="0"/>
              <a:t>听众更少，</a:t>
            </a:r>
            <a:r>
              <a:rPr lang="en-US" altLang="zh-CN" dirty="0"/>
              <a:t>4</a:t>
            </a:r>
          </a:p>
          <a:p>
            <a:endParaRPr lang="zh-CN" altLang="en-US" dirty="0"/>
          </a:p>
        </p:txBody>
      </p:sp>
      <p:sp>
        <p:nvSpPr>
          <p:cNvPr id="4" name="灯片编号占位符 3"/>
          <p:cNvSpPr>
            <a:spLocks noGrp="1"/>
          </p:cNvSpPr>
          <p:nvPr>
            <p:ph type="sldNum" sz="quarter" idx="5"/>
          </p:nvPr>
        </p:nvSpPr>
        <p:spPr/>
        <p:txBody>
          <a:bodyPr/>
          <a:lstStyle/>
          <a:p>
            <a:fld id="{88F6B10B-2EEF-43EA-92B7-D60EC802AFE5}" type="slidenum">
              <a:rPr lang="zh-CN" altLang="en-US" smtClean="0"/>
              <a:t>14</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Poster</a:t>
            </a:r>
          </a:p>
          <a:p>
            <a:endParaRPr lang="en-US" altLang="zh-CN" dirty="0"/>
          </a:p>
          <a:p>
            <a:r>
              <a:rPr lang="zh-CN" altLang="en-US" dirty="0"/>
              <a:t>展报的</a:t>
            </a:r>
            <a:r>
              <a:rPr lang="en-US" altLang="zh-CN" dirty="0"/>
              <a:t>session</a:t>
            </a:r>
            <a:r>
              <a:rPr lang="zh-CN" altLang="en-US" dirty="0"/>
              <a:t>部分</a:t>
            </a:r>
            <a:endParaRPr lang="en-US" altLang="zh-CN" dirty="0"/>
          </a:p>
          <a:p>
            <a:endParaRPr lang="en-US" altLang="zh-CN" dirty="0"/>
          </a:p>
          <a:p>
            <a:r>
              <a:rPr lang="zh-CN" altLang="en-US" dirty="0"/>
              <a:t>通常有一个独立的房间</a:t>
            </a:r>
            <a:endParaRPr lang="en-US" altLang="zh-CN" dirty="0"/>
          </a:p>
          <a:p>
            <a:endParaRPr lang="en-US" altLang="zh-CN" dirty="0"/>
          </a:p>
          <a:p>
            <a:r>
              <a:rPr lang="zh-CN" altLang="en-US" dirty="0"/>
              <a:t>战报</a:t>
            </a:r>
          </a:p>
        </p:txBody>
      </p:sp>
      <p:sp>
        <p:nvSpPr>
          <p:cNvPr id="4" name="灯片编号占位符 3"/>
          <p:cNvSpPr>
            <a:spLocks noGrp="1"/>
          </p:cNvSpPr>
          <p:nvPr>
            <p:ph type="sldNum" sz="quarter" idx="5"/>
          </p:nvPr>
        </p:nvSpPr>
        <p:spPr/>
        <p:txBody>
          <a:bodyPr/>
          <a:lstStyle/>
          <a:p>
            <a:fld id="{88F6B10B-2EEF-43EA-92B7-D60EC802AFE5}" type="slidenum">
              <a:rPr lang="zh-CN" altLang="en-US" smtClean="0"/>
              <a:t>15</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scientists who were recruited to appear at a conference called Entomology-2013 thought they had been selected to make a presentation to the leading professional association of scientists who study insects. </a:t>
            </a:r>
          </a:p>
          <a:p>
            <a:endParaRPr lang="en-US" altLang="zh-CN" dirty="0"/>
          </a:p>
          <a:p>
            <a:r>
              <a:rPr lang="zh-CN" altLang="en-US" dirty="0"/>
              <a:t>一定要小心，不要选择虚假的会议</a:t>
            </a:r>
            <a:endParaRPr lang="en-US" altLang="zh-CN" dirty="0"/>
          </a:p>
          <a:p>
            <a:endParaRPr lang="en-US" altLang="zh-CN" dirty="0"/>
          </a:p>
          <a:p>
            <a:r>
              <a:rPr lang="zh-CN" altLang="en-US" dirty="0"/>
              <a:t>像有一些虚假的会，会通过各种方式让你以为这是该领域的权威回应。通常是在权威会议的</a:t>
            </a:r>
            <a:r>
              <a:rPr lang="en-US" altLang="zh-CN" dirty="0"/>
              <a:t>logo</a:t>
            </a:r>
            <a:r>
              <a:rPr lang="zh-CN" altLang="en-US" dirty="0"/>
              <a:t>等基础上，做一些手脚，或极小的修改，让你看不出来。</a:t>
            </a:r>
          </a:p>
        </p:txBody>
      </p:sp>
      <p:sp>
        <p:nvSpPr>
          <p:cNvPr id="4" name="灯片编号占位符 3"/>
          <p:cNvSpPr>
            <a:spLocks noGrp="1"/>
          </p:cNvSpPr>
          <p:nvPr>
            <p:ph type="sldNum" sz="quarter" idx="10"/>
          </p:nvPr>
        </p:nvSpPr>
        <p:spPr/>
        <p:txBody>
          <a:bodyPr/>
          <a:lstStyle/>
          <a:p>
            <a:fld id="{88F6B10B-2EEF-43EA-92B7-D60EC802AFE5}" type="slidenum">
              <a:rPr lang="zh-CN" altLang="en-US" smtClean="0"/>
              <a:t>16</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hlinkClick r:id="rId3"/>
              </a:rPr>
              <a:t>http://pdos.csail.mit.edu/scigen/</a:t>
            </a:r>
            <a:endParaRPr lang="en-US" altLang="zh-CN" dirty="0"/>
          </a:p>
          <a:p>
            <a:endParaRPr lang="en-US" altLang="zh-CN" dirty="0"/>
          </a:p>
          <a:p>
            <a:r>
              <a:rPr lang="en-US" altLang="zh-CN" dirty="0" err="1"/>
              <a:t>Scigen</a:t>
            </a:r>
            <a:r>
              <a:rPr lang="zh-CN" altLang="en-US" dirty="0"/>
              <a:t>是 一种论文自动生成器，</a:t>
            </a:r>
          </a:p>
        </p:txBody>
      </p:sp>
      <p:sp>
        <p:nvSpPr>
          <p:cNvPr id="4" name="灯片编号占位符 3"/>
          <p:cNvSpPr>
            <a:spLocks noGrp="1"/>
          </p:cNvSpPr>
          <p:nvPr>
            <p:ph type="sldNum" sz="quarter" idx="10"/>
          </p:nvPr>
        </p:nvSpPr>
        <p:spPr/>
        <p:txBody>
          <a:bodyPr/>
          <a:lstStyle/>
          <a:p>
            <a:fld id="{88F6B10B-2EEF-43EA-92B7-D60EC802AFE5}" type="slidenum">
              <a:rPr lang="zh-CN" altLang="en-US" smtClean="0"/>
              <a:t>17</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10000"/>
          </a:bodyPr>
          <a:lstStyle/>
          <a:p>
            <a:r>
              <a:rPr lang="en-US" altLang="zh-CN" dirty="0"/>
              <a:t>http://scigendetection.imag.fr/index.php</a:t>
            </a:r>
          </a:p>
          <a:p>
            <a:endParaRPr lang="en-US" altLang="zh-CN" dirty="0"/>
          </a:p>
          <a:p>
            <a:r>
              <a:rPr lang="en-US" altLang="zh-CN" dirty="0"/>
              <a:t>Over the past two years, computer scientist Cyril </a:t>
            </a:r>
            <a:r>
              <a:rPr lang="en-US" altLang="zh-CN" dirty="0" err="1"/>
              <a:t>Labbé</a:t>
            </a:r>
            <a:r>
              <a:rPr lang="en-US" altLang="zh-CN" dirty="0"/>
              <a:t> of Joseph Fourier University in Grenoble, France, has catalogued computer-generated papers that made it into more than 30 published conference proceedings between 2008 and 2013. </a:t>
            </a:r>
          </a:p>
          <a:p>
            <a:r>
              <a:rPr lang="en-US" altLang="zh-CN" dirty="0"/>
              <a:t>Sixteen appeared in publications by Springer, which is headquartered in Heidelberg, Germany, and more than 100 were published by the Institute of Electrical and Electronic Engineers (IEEE), based in New York. Both publishers, which were privately informed by </a:t>
            </a:r>
            <a:r>
              <a:rPr lang="en-US" altLang="zh-CN" dirty="0" err="1"/>
              <a:t>Labbé</a:t>
            </a:r>
            <a:r>
              <a:rPr lang="en-US" altLang="zh-CN" dirty="0"/>
              <a:t>, say that they are now removing the papers.</a:t>
            </a:r>
          </a:p>
          <a:p>
            <a:endParaRPr lang="en-US" altLang="zh-CN" dirty="0"/>
          </a:p>
          <a:p>
            <a:r>
              <a:rPr lang="en-US" altLang="zh-CN" dirty="0"/>
              <a:t>Among the works were, for example, </a:t>
            </a:r>
            <a:r>
              <a:rPr lang="en-US" altLang="zh-CN" b="1" u="sng" dirty="0">
                <a:solidFill>
                  <a:srgbClr val="FF0000"/>
                </a:solidFill>
              </a:rPr>
              <a:t>a paper published as a proceeding from the 2013 International Conference on Quality, Reliability, Risk, Maintenance, and Safety Engineering, held in Chengdu, China</a:t>
            </a:r>
            <a:r>
              <a:rPr lang="en-US" altLang="zh-CN" dirty="0"/>
              <a:t>. (The conference website says that all manuscripts are “reviewed for merits and contents”.) The authors of the paper, entitled ‘TIC: a methodology for the construction of e-commerce’, write in the abstract that they “concentrate our efforts on disproving that spreadsheets can be made knowledge-based, empathic, and compact”. </a:t>
            </a:r>
          </a:p>
          <a:p>
            <a:endParaRPr lang="en-US" altLang="zh-CN" dirty="0"/>
          </a:p>
          <a:p>
            <a:r>
              <a:rPr lang="en-US" altLang="zh-CN" dirty="0"/>
              <a:t>http://www.nature.com/news/publishers-withdraw-more-than-120-gibberish-papers-1.14763</a:t>
            </a:r>
          </a:p>
          <a:p>
            <a:endParaRPr lang="en-US" altLang="zh-CN" dirty="0"/>
          </a:p>
          <a:p>
            <a:r>
              <a:rPr lang="en-US" altLang="zh-CN" dirty="0" err="1"/>
              <a:t>Labbé</a:t>
            </a:r>
            <a:r>
              <a:rPr lang="en-US" altLang="zh-CN" dirty="0"/>
              <a:t> is no stranger to fake studies. In April 2010, he used </a:t>
            </a:r>
            <a:r>
              <a:rPr lang="en-US" altLang="zh-CN" dirty="0" err="1"/>
              <a:t>SCIgen</a:t>
            </a:r>
            <a:r>
              <a:rPr lang="en-US" altLang="zh-CN" dirty="0"/>
              <a:t> to generate 102 fake papers by a fictional author called Ike </a:t>
            </a:r>
            <a:r>
              <a:rPr lang="en-US" altLang="zh-CN" dirty="0" err="1"/>
              <a:t>Antkare</a:t>
            </a:r>
            <a:r>
              <a:rPr lang="en-US" altLang="zh-CN" dirty="0"/>
              <a:t> [see pdf]. </a:t>
            </a:r>
            <a:r>
              <a:rPr lang="en-US" altLang="zh-CN" dirty="0" err="1"/>
              <a:t>Labbé</a:t>
            </a:r>
            <a:r>
              <a:rPr lang="en-US" altLang="zh-CN" dirty="0"/>
              <a:t> showed how easy it was to add these fake papers to the Google Scholar database, boosting Ike </a:t>
            </a:r>
            <a:r>
              <a:rPr lang="en-US" altLang="zh-CN" dirty="0" err="1"/>
              <a:t>Antkare’s</a:t>
            </a:r>
            <a:r>
              <a:rPr lang="en-US" altLang="zh-CN" dirty="0"/>
              <a:t> h-index, a measure of published output, to 94 — at the time, making </a:t>
            </a:r>
            <a:r>
              <a:rPr lang="en-US" altLang="zh-CN" dirty="0" err="1"/>
              <a:t>Antkare</a:t>
            </a:r>
            <a:r>
              <a:rPr lang="en-US" altLang="zh-CN" dirty="0"/>
              <a:t> the world's 21st most highly cited scientist. Last year, researchers at the University of Granada, Spain, added to </a:t>
            </a:r>
            <a:r>
              <a:rPr lang="en-US" altLang="zh-CN" dirty="0" err="1"/>
              <a:t>Labbé’s</a:t>
            </a:r>
            <a:r>
              <a:rPr lang="en-US" altLang="zh-CN" dirty="0"/>
              <a:t> work, boosting their own citation scores in Google Scholar by uploading six fake papers with long lists to their own previous work2.</a:t>
            </a:r>
          </a:p>
          <a:p>
            <a:endParaRPr lang="en-US" altLang="zh-CN" dirty="0"/>
          </a:p>
          <a:p>
            <a:r>
              <a:rPr lang="zh-CN" altLang="en-US" dirty="0"/>
              <a:t>拉贝博士 开发一种能够检测自动生成器生成的文章的软件，经过统计发现，其中，</a:t>
            </a:r>
            <a:r>
              <a:rPr lang="en-US" altLang="zh-CN" dirty="0"/>
              <a:t>2008</a:t>
            </a:r>
            <a:r>
              <a:rPr lang="zh-CN" altLang="en-US" dirty="0"/>
              <a:t>到</a:t>
            </a:r>
            <a:r>
              <a:rPr lang="en-US" altLang="zh-CN" dirty="0"/>
              <a:t>2013</a:t>
            </a:r>
            <a:r>
              <a:rPr lang="zh-CN" altLang="en-US" dirty="0"/>
              <a:t>年直接，有</a:t>
            </a:r>
            <a:r>
              <a:rPr lang="en-US" altLang="zh-CN" dirty="0"/>
              <a:t>30</a:t>
            </a:r>
            <a:r>
              <a:rPr lang="zh-CN" altLang="en-US" dirty="0"/>
              <a:t>多篇已发表的文章是来自于这种生成器的，都发表在</a:t>
            </a:r>
            <a:r>
              <a:rPr lang="en-US" altLang="zh-CN" dirty="0" err="1"/>
              <a:t>spinger</a:t>
            </a:r>
            <a:r>
              <a:rPr lang="zh-CN" altLang="en-US" dirty="0"/>
              <a:t>和</a:t>
            </a:r>
            <a:r>
              <a:rPr lang="en-US" altLang="zh-CN" dirty="0"/>
              <a:t>IEEE</a:t>
            </a:r>
            <a:r>
              <a:rPr lang="zh-CN" altLang="en-US" dirty="0"/>
              <a:t>的会议上面。其中，绝大多事，是来着中国的作者和中国研究单位，这是一件非常不光彩的事情</a:t>
            </a:r>
          </a:p>
        </p:txBody>
      </p:sp>
      <p:sp>
        <p:nvSpPr>
          <p:cNvPr id="4" name="灯片编号占位符 3"/>
          <p:cNvSpPr>
            <a:spLocks noGrp="1"/>
          </p:cNvSpPr>
          <p:nvPr>
            <p:ph type="sldNum" sz="quarter" idx="10"/>
          </p:nvPr>
        </p:nvSpPr>
        <p:spPr/>
        <p:txBody>
          <a:bodyPr/>
          <a:lstStyle/>
          <a:p>
            <a:fld id="{88F6B10B-2EEF-43EA-92B7-D60EC802AFE5}" type="slidenum">
              <a:rPr lang="zh-CN" altLang="en-US" smtClean="0"/>
              <a:t>18</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en-US" altLang="zh-CN" dirty="0"/>
          </a:p>
          <a:p>
            <a:endParaRPr lang="en-US" altLang="zh-CN" dirty="0"/>
          </a:p>
          <a:p>
            <a:r>
              <a:rPr lang="zh-CN" altLang="en-US" dirty="0"/>
              <a:t>请</a:t>
            </a:r>
            <a:r>
              <a:rPr lang="zh-CN" altLang="zh-CN" dirty="0"/>
              <a:t>密切关注会议论文或特刊或编辑书籍的</a:t>
            </a:r>
            <a:r>
              <a:rPr lang="en-US" altLang="zh-CN" dirty="0"/>
              <a:t> </a:t>
            </a:r>
            <a:r>
              <a:rPr lang="zh-CN" altLang="en-US" dirty="0"/>
              <a:t>征稿信息</a:t>
            </a:r>
          </a:p>
        </p:txBody>
      </p:sp>
      <p:sp>
        <p:nvSpPr>
          <p:cNvPr id="4" name="灯片编号占位符 3"/>
          <p:cNvSpPr>
            <a:spLocks noGrp="1"/>
          </p:cNvSpPr>
          <p:nvPr>
            <p:ph type="sldNum" sz="quarter" idx="5"/>
          </p:nvPr>
        </p:nvSpPr>
        <p:spPr/>
        <p:txBody>
          <a:bodyPr/>
          <a:lstStyle/>
          <a:p>
            <a:fld id="{88F6B10B-2EEF-43EA-92B7-D60EC802AFE5}" type="slidenum">
              <a:rPr lang="zh-CN" altLang="en-US" smtClean="0"/>
              <a:t>19</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我们的写作和发表是有其的写作周期规律的</a:t>
            </a:r>
            <a:endParaRPr lang="en-US" altLang="zh-CN" dirty="0"/>
          </a:p>
          <a:p>
            <a:endParaRPr lang="en-US" altLang="zh-CN" dirty="0"/>
          </a:p>
          <a:p>
            <a:endParaRPr lang="en-US" altLang="zh-CN" dirty="0"/>
          </a:p>
          <a:p>
            <a:r>
              <a:rPr lang="zh-CN" altLang="en-US" dirty="0"/>
              <a:t>首先做科研，</a:t>
            </a:r>
            <a:endParaRPr lang="en-US" altLang="zh-CN" dirty="0"/>
          </a:p>
          <a:p>
            <a:r>
              <a:rPr lang="en-US" altLang="zh-CN" dirty="0"/>
              <a:t>-</a:t>
            </a:r>
            <a:r>
              <a:rPr lang="zh-CN" altLang="en-US" dirty="0"/>
              <a:t>需要构思你的研究项目</a:t>
            </a:r>
            <a:endParaRPr lang="en-US" altLang="zh-CN" dirty="0"/>
          </a:p>
          <a:p>
            <a:r>
              <a:rPr lang="en-US" altLang="zh-CN" dirty="0"/>
              <a:t>-</a:t>
            </a:r>
            <a:r>
              <a:rPr lang="zh-CN" altLang="en-US" dirty="0"/>
              <a:t>不断做背景调研</a:t>
            </a:r>
            <a:endParaRPr lang="en-US" altLang="zh-CN" dirty="0"/>
          </a:p>
          <a:p>
            <a:r>
              <a:rPr lang="en-US" altLang="zh-CN" dirty="0"/>
              <a:t>-</a:t>
            </a:r>
            <a:r>
              <a:rPr lang="zh-CN" altLang="en-US" dirty="0"/>
              <a:t>设计你的研究计划</a:t>
            </a:r>
            <a:endParaRPr lang="en-US" altLang="zh-CN" dirty="0"/>
          </a:p>
          <a:p>
            <a:r>
              <a:rPr lang="en-US" altLang="zh-CN" dirty="0"/>
              <a:t>-</a:t>
            </a:r>
            <a:r>
              <a:rPr lang="zh-CN" altLang="en-US" dirty="0"/>
              <a:t>做适当的科研假设</a:t>
            </a:r>
            <a:endParaRPr lang="en-US" altLang="zh-CN" dirty="0"/>
          </a:p>
          <a:p>
            <a:r>
              <a:rPr lang="en-US" altLang="zh-CN" dirty="0"/>
              <a:t>-</a:t>
            </a:r>
            <a:r>
              <a:rPr lang="zh-CN" altLang="en-US" dirty="0"/>
              <a:t>并搜集足够的证据去证明你的假设</a:t>
            </a:r>
            <a:endParaRPr lang="en-US" altLang="zh-CN" dirty="0"/>
          </a:p>
          <a:p>
            <a:endParaRPr lang="en-US" altLang="zh-CN" dirty="0"/>
          </a:p>
          <a:p>
            <a:r>
              <a:rPr lang="zh-CN" altLang="en-US" dirty="0"/>
              <a:t>然后是实验，</a:t>
            </a:r>
            <a:endParaRPr lang="en-US" altLang="zh-CN" dirty="0"/>
          </a:p>
          <a:p>
            <a:endParaRPr lang="en-US" altLang="zh-CN" dirty="0"/>
          </a:p>
          <a:p>
            <a:r>
              <a:rPr lang="zh-CN" altLang="en-US" dirty="0"/>
              <a:t>最后是通过写论文，把你的成果和方法展现出来</a:t>
            </a:r>
          </a:p>
        </p:txBody>
      </p:sp>
      <p:sp>
        <p:nvSpPr>
          <p:cNvPr id="4" name="灯片编号占位符 3"/>
          <p:cNvSpPr>
            <a:spLocks noGrp="1"/>
          </p:cNvSpPr>
          <p:nvPr>
            <p:ph type="sldNum" sz="quarter" idx="5"/>
          </p:nvPr>
        </p:nvSpPr>
        <p:spPr/>
        <p:txBody>
          <a:bodyPr/>
          <a:lstStyle/>
          <a:p>
            <a:fld id="{88F6B10B-2EEF-43EA-92B7-D60EC802AFE5}" type="slidenum">
              <a:rPr lang="zh-CN" altLang="en-US" smtClean="0"/>
              <a:t>20</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Writing</a:t>
            </a:r>
          </a:p>
          <a:p>
            <a:pPr lvl="1"/>
            <a:r>
              <a:rPr lang="zh-CN" altLang="zh-CN" dirty="0"/>
              <a:t>起草 修改 校对 排版 提交</a:t>
            </a:r>
            <a:endParaRPr lang="en-US" altLang="zh-CN" dirty="0"/>
          </a:p>
          <a:p>
            <a:pPr lvl="1"/>
            <a:endParaRPr lang="en-US" altLang="zh-CN" dirty="0"/>
          </a:p>
          <a:p>
            <a:pPr lvl="1"/>
            <a:endParaRPr lang="en-US" altLang="zh-CN" dirty="0"/>
          </a:p>
          <a:p>
            <a:pPr lvl="1"/>
            <a:r>
              <a:rPr lang="zh-CN" altLang="en-US" dirty="0"/>
              <a:t>那么这是整一套的前期的流程</a:t>
            </a:r>
          </a:p>
        </p:txBody>
      </p:sp>
      <p:sp>
        <p:nvSpPr>
          <p:cNvPr id="4" name="灯片编号占位符 3"/>
          <p:cNvSpPr>
            <a:spLocks noGrp="1"/>
          </p:cNvSpPr>
          <p:nvPr>
            <p:ph type="sldNum" sz="quarter" idx="10"/>
          </p:nvPr>
        </p:nvSpPr>
        <p:spPr/>
        <p:txBody>
          <a:bodyPr/>
          <a:lstStyle/>
          <a:p>
            <a:fld id="{88F6B10B-2EEF-43EA-92B7-D60EC802AFE5}" type="slidenum">
              <a:rPr lang="zh-CN" altLang="en-US" smtClean="0"/>
              <a:t>21</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在这个循环过程当中，</a:t>
            </a:r>
            <a:endParaRPr lang="en-US" altLang="zh-CN" dirty="0"/>
          </a:p>
          <a:p>
            <a:endParaRPr lang="en-US" altLang="zh-CN" dirty="0"/>
          </a:p>
          <a:p>
            <a:r>
              <a:rPr lang="zh-CN" altLang="en-US" dirty="0"/>
              <a:t>你出版之前，需要等待通知，例如返修的通知</a:t>
            </a:r>
            <a:endParaRPr lang="en-US" altLang="zh-CN" dirty="0"/>
          </a:p>
          <a:p>
            <a:endParaRPr lang="en-US" altLang="zh-CN" dirty="0"/>
          </a:p>
          <a:p>
            <a:r>
              <a:rPr lang="zh-CN" altLang="en-US" dirty="0"/>
              <a:t>然后，根据审稿意见进行修改，</a:t>
            </a:r>
            <a:endParaRPr lang="en-US" altLang="zh-CN" dirty="0"/>
          </a:p>
          <a:p>
            <a:endParaRPr lang="en-US" altLang="zh-CN" dirty="0"/>
          </a:p>
          <a:p>
            <a:r>
              <a:rPr lang="zh-CN" altLang="en-US" dirty="0"/>
              <a:t>填写版权表格</a:t>
            </a:r>
            <a:endParaRPr lang="en-US" altLang="zh-CN" dirty="0"/>
          </a:p>
          <a:p>
            <a:endParaRPr lang="en-US" altLang="zh-CN" dirty="0"/>
          </a:p>
          <a:p>
            <a:r>
              <a:rPr lang="zh-CN" altLang="en-US" dirty="0"/>
              <a:t>会议接收之后，需要准备会议的</a:t>
            </a:r>
            <a:r>
              <a:rPr lang="en-US" altLang="zh-CN" dirty="0"/>
              <a:t>presentation</a:t>
            </a:r>
          </a:p>
          <a:p>
            <a:endParaRPr lang="en-US" altLang="zh-CN" dirty="0"/>
          </a:p>
          <a:p>
            <a:r>
              <a:rPr lang="zh-CN" altLang="en-US" dirty="0"/>
              <a:t>同时也要进一步做修饰的工作，例如文章的</a:t>
            </a:r>
            <a:r>
              <a:rPr lang="en-US" altLang="zh-CN" dirty="0"/>
              <a:t>polish</a:t>
            </a:r>
            <a:r>
              <a:rPr lang="zh-CN" altLang="en-US" dirty="0"/>
              <a:t>，文笔的打磨</a:t>
            </a:r>
          </a:p>
        </p:txBody>
      </p:sp>
      <p:sp>
        <p:nvSpPr>
          <p:cNvPr id="4" name="灯片编号占位符 3"/>
          <p:cNvSpPr>
            <a:spLocks noGrp="1"/>
          </p:cNvSpPr>
          <p:nvPr>
            <p:ph type="sldNum" sz="quarter" idx="5"/>
          </p:nvPr>
        </p:nvSpPr>
        <p:spPr/>
        <p:txBody>
          <a:bodyPr/>
          <a:lstStyle/>
          <a:p>
            <a:fld id="{88F6B10B-2EEF-43EA-92B7-D60EC802AFE5}" type="slidenum">
              <a:rPr lang="zh-CN" altLang="en-US" smtClean="0"/>
              <a:t>22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dirty="0"/>
              <a:t>发表或灭亡”指的是不断发表作品以促进或维持学术生涯的压力</a:t>
            </a:r>
            <a:endParaRPr lang="en-US" altLang="zh-CN" dirty="0"/>
          </a:p>
          <a:p>
            <a:endParaRPr lang="en-US" altLang="zh-CN" dirty="0"/>
          </a:p>
          <a:p>
            <a:r>
              <a:rPr lang="zh-CN" altLang="en-US" dirty="0"/>
              <a:t>也就是要么发表文章，要么灭亡</a:t>
            </a:r>
            <a:endParaRPr lang="en-US" altLang="zh-CN" dirty="0"/>
          </a:p>
          <a:p>
            <a:endParaRPr lang="en-US" altLang="zh-CN" dirty="0"/>
          </a:p>
          <a:p>
            <a:r>
              <a:rPr lang="zh-CN" altLang="en-US" dirty="0"/>
              <a:t>你发表得好了，那么就可以蓬勃发展</a:t>
            </a:r>
          </a:p>
        </p:txBody>
      </p:sp>
      <p:sp>
        <p:nvSpPr>
          <p:cNvPr id="4" name="灯片编号占位符 3"/>
          <p:cNvSpPr>
            <a:spLocks noGrp="1"/>
          </p:cNvSpPr>
          <p:nvPr>
            <p:ph type="sldNum" sz="quarter" idx="5"/>
          </p:nvPr>
        </p:nvSpPr>
        <p:spPr/>
        <p:txBody>
          <a:bodyPr/>
          <a:lstStyle/>
          <a:p>
            <a:fld id="{88F6B10B-2EEF-43EA-92B7-D60EC802AFE5}"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论文的题目需要精确和拥有较大的信息量，这是方便我们后期能够在查找和索引方面更加高效</a:t>
            </a:r>
          </a:p>
        </p:txBody>
      </p:sp>
      <p:sp>
        <p:nvSpPr>
          <p:cNvPr id="4" name="灯片编号占位符 3"/>
          <p:cNvSpPr>
            <a:spLocks noGrp="1"/>
          </p:cNvSpPr>
          <p:nvPr>
            <p:ph type="sldNum" sz="quarter" idx="5"/>
          </p:nvPr>
        </p:nvSpPr>
        <p:spPr/>
        <p:txBody>
          <a:bodyPr/>
          <a:lstStyle/>
          <a:p>
            <a:fld id="{88F6B10B-2EEF-43EA-92B7-D60EC802AFE5}" type="slidenum">
              <a:rPr lang="zh-CN" altLang="en-US" smtClean="0"/>
              <a:t>23</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dirty="0"/>
              <a:t>介绍 </a:t>
            </a:r>
            <a:r>
              <a:rPr lang="zh-CN" altLang="en-US" dirty="0"/>
              <a:t>实质</a:t>
            </a:r>
            <a:r>
              <a:rPr lang="zh-CN" altLang="zh-CN" dirty="0"/>
              <a:t>内容 相关工作</a:t>
            </a:r>
            <a:r>
              <a:rPr lang="zh-CN" altLang="en-US" dirty="0"/>
              <a:t>调研</a:t>
            </a:r>
            <a:r>
              <a:rPr lang="zh-CN" altLang="zh-CN" dirty="0"/>
              <a:t> 结论 致谢 参考</a:t>
            </a:r>
            <a:endParaRPr lang="zh-CN" altLang="en-US" dirty="0"/>
          </a:p>
        </p:txBody>
      </p:sp>
      <p:sp>
        <p:nvSpPr>
          <p:cNvPr id="4" name="灯片编号占位符 3"/>
          <p:cNvSpPr>
            <a:spLocks noGrp="1"/>
          </p:cNvSpPr>
          <p:nvPr>
            <p:ph type="sldNum" sz="quarter" idx="5"/>
          </p:nvPr>
        </p:nvSpPr>
        <p:spPr/>
        <p:txBody>
          <a:bodyPr/>
          <a:lstStyle/>
          <a:p>
            <a:fld id="{88F6B10B-2EEF-43EA-92B7-D60EC802AFE5}" type="slidenum">
              <a:rPr lang="zh-CN" altLang="en-US" smtClean="0"/>
              <a:t>24</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dirty="0"/>
              <a:t>提供必要的背景</a:t>
            </a:r>
            <a:endParaRPr lang="en-US" altLang="zh-CN" dirty="0"/>
          </a:p>
          <a:p>
            <a:endParaRPr lang="en-US" altLang="zh-CN" dirty="0"/>
          </a:p>
          <a:p>
            <a:r>
              <a:rPr lang="zh-CN" altLang="zh-CN" dirty="0"/>
              <a:t>将您的工作</a:t>
            </a:r>
            <a:r>
              <a:rPr lang="zh-CN" altLang="en-US" dirty="0"/>
              <a:t>和信息适当地</a:t>
            </a:r>
            <a:r>
              <a:rPr lang="zh-CN" altLang="zh-CN" dirty="0"/>
              <a:t>融入上下文</a:t>
            </a:r>
            <a:r>
              <a:rPr lang="zh-CN" altLang="en-US" dirty="0"/>
              <a:t>当中</a:t>
            </a:r>
            <a:endParaRPr lang="en-US" altLang="zh-CN" dirty="0"/>
          </a:p>
          <a:p>
            <a:endParaRPr lang="en-US" altLang="zh-CN" dirty="0"/>
          </a:p>
          <a:p>
            <a:r>
              <a:rPr lang="zh-CN" altLang="en-US" dirty="0"/>
              <a:t>在简介的部分，你需要呈现如下的信息：</a:t>
            </a:r>
            <a:endParaRPr lang="en-US" altLang="zh-CN" dirty="0"/>
          </a:p>
          <a:p>
            <a:endParaRPr lang="en-US" altLang="zh-CN" dirty="0"/>
          </a:p>
          <a:p>
            <a:r>
              <a:rPr lang="zh-CN" altLang="zh-CN" dirty="0"/>
              <a:t>为什么进行当前的工作 –目标 -意义 </a:t>
            </a:r>
            <a:endParaRPr lang="en-US" altLang="zh-CN" dirty="0"/>
          </a:p>
          <a:p>
            <a:r>
              <a:rPr lang="zh-CN" altLang="zh-CN" dirty="0"/>
              <a:t>之前</a:t>
            </a:r>
            <a:r>
              <a:rPr lang="zh-CN" altLang="en-US" dirty="0"/>
              <a:t>其他人的工作已经</a:t>
            </a:r>
            <a:r>
              <a:rPr lang="zh-CN" altLang="zh-CN" dirty="0"/>
              <a:t>做过什么 </a:t>
            </a:r>
            <a:endParaRPr lang="en-US" altLang="zh-CN" dirty="0"/>
          </a:p>
          <a:p>
            <a:r>
              <a:rPr lang="zh-CN" altLang="en-US" dirty="0"/>
              <a:t>你的文章</a:t>
            </a:r>
            <a:r>
              <a:rPr lang="zh-CN" altLang="zh-CN" dirty="0"/>
              <a:t>做了什么（简单来说） </a:t>
            </a:r>
            <a:endParaRPr lang="en-US" altLang="zh-CN" dirty="0"/>
          </a:p>
          <a:p>
            <a:r>
              <a:rPr lang="zh-CN" altLang="en-US" dirty="0"/>
              <a:t>最终</a:t>
            </a:r>
            <a:r>
              <a:rPr lang="zh-CN" altLang="zh-CN" dirty="0"/>
              <a:t>取得了什么成果（简而言之）</a:t>
            </a:r>
            <a:endParaRPr lang="zh-CN" altLang="en-US" dirty="0"/>
          </a:p>
        </p:txBody>
      </p:sp>
      <p:sp>
        <p:nvSpPr>
          <p:cNvPr id="4" name="灯片编号占位符 3"/>
          <p:cNvSpPr>
            <a:spLocks noGrp="1"/>
          </p:cNvSpPr>
          <p:nvPr>
            <p:ph type="sldNum" sz="quarter" idx="5"/>
          </p:nvPr>
        </p:nvSpPr>
        <p:spPr/>
        <p:txBody>
          <a:bodyPr/>
          <a:lstStyle/>
          <a:p>
            <a:fld id="{88F6B10B-2EEF-43EA-92B7-D60EC802AFE5}" type="slidenum">
              <a:rPr lang="zh-CN" altLang="en-US" smtClean="0"/>
              <a:t>25</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在致谢的部分也需要 注意许多细节，</a:t>
            </a:r>
            <a:endParaRPr lang="en-US" altLang="zh-CN" dirty="0"/>
          </a:p>
          <a:p>
            <a:endParaRPr lang="en-US" altLang="zh-CN" dirty="0"/>
          </a:p>
          <a:p>
            <a:r>
              <a:rPr lang="zh-CN" altLang="en-US" dirty="0"/>
              <a:t>你需要对任何给予这篇文章帮助的人表示感谢</a:t>
            </a:r>
            <a:endParaRPr lang="en-US" altLang="zh-CN" dirty="0"/>
          </a:p>
          <a:p>
            <a:endParaRPr lang="en-US" altLang="zh-CN" dirty="0"/>
          </a:p>
          <a:p>
            <a:r>
              <a:rPr lang="zh-CN" altLang="en-US" dirty="0"/>
              <a:t>同时在表示感谢的时候，需要说明原因，以及获得对方的允许</a:t>
            </a:r>
            <a:endParaRPr lang="en-US" altLang="zh-CN" dirty="0"/>
          </a:p>
          <a:p>
            <a:endParaRPr lang="en-US" altLang="zh-CN" dirty="0"/>
          </a:p>
          <a:p>
            <a:r>
              <a:rPr lang="zh-CN" altLang="zh-CN" dirty="0"/>
              <a:t>确认资金来源，包括任何 授权号或参考号</a:t>
            </a:r>
            <a:endParaRPr lang="en-US" altLang="zh-CN" dirty="0"/>
          </a:p>
        </p:txBody>
      </p:sp>
      <p:sp>
        <p:nvSpPr>
          <p:cNvPr id="4" name="灯片编号占位符 3"/>
          <p:cNvSpPr>
            <a:spLocks noGrp="1"/>
          </p:cNvSpPr>
          <p:nvPr>
            <p:ph type="sldNum" sz="quarter" idx="5"/>
          </p:nvPr>
        </p:nvSpPr>
        <p:spPr/>
        <p:txBody>
          <a:bodyPr/>
          <a:lstStyle/>
          <a:p>
            <a:fld id="{88F6B10B-2EEF-43EA-92B7-D60EC802AFE5}" type="slidenum">
              <a:rPr lang="zh-CN" altLang="en-US" smtClean="0"/>
              <a:t>26</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dirty="0"/>
              <a:t>所需的风格和格式 - 编辑的工作不是为您这样做</a:t>
            </a:r>
            <a:endParaRPr lang="en-US" altLang="zh-CN" dirty="0"/>
          </a:p>
          <a:p>
            <a:endParaRPr lang="en-US" altLang="zh-CN" dirty="0"/>
          </a:p>
          <a:p>
            <a:endParaRPr lang="en-US" altLang="zh-CN" dirty="0"/>
          </a:p>
          <a:p>
            <a:r>
              <a:rPr lang="zh-CN" altLang="en-US" dirty="0"/>
              <a:t>注意，不同的期刊，和会议的投稿的参考文献风格是不一样的，你需要在投稿之前，对所需要投稿的会议的文献风格作相应的了解，有前期的调研。不要出现乌龙的情况</a:t>
            </a:r>
          </a:p>
        </p:txBody>
      </p:sp>
      <p:sp>
        <p:nvSpPr>
          <p:cNvPr id="4" name="灯片编号占位符 3"/>
          <p:cNvSpPr>
            <a:spLocks noGrp="1"/>
          </p:cNvSpPr>
          <p:nvPr>
            <p:ph type="sldNum" sz="quarter" idx="5"/>
          </p:nvPr>
        </p:nvSpPr>
        <p:spPr/>
        <p:txBody>
          <a:bodyPr/>
          <a:lstStyle/>
          <a:p>
            <a:fld id="{88F6B10B-2EEF-43EA-92B7-D60EC802AFE5}" type="slidenum">
              <a:rPr lang="zh-CN" altLang="en-US" smtClean="0"/>
              <a:t>27</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dirty="0"/>
              <a:t>与正文相关并支持正文的</a:t>
            </a:r>
            <a:r>
              <a:rPr lang="zh-CN" altLang="en-US" dirty="0"/>
              <a:t>任何</a:t>
            </a:r>
            <a:r>
              <a:rPr lang="zh-CN" altLang="zh-CN" dirty="0"/>
              <a:t>信息</a:t>
            </a:r>
            <a:r>
              <a:rPr lang="zh-CN" altLang="en-US" dirty="0"/>
              <a:t>，都可以包含在这个部分</a:t>
            </a:r>
            <a:endParaRPr lang="en-US" altLang="zh-CN" dirty="0"/>
          </a:p>
          <a:p>
            <a:endParaRPr lang="en-US" altLang="zh-CN" dirty="0"/>
          </a:p>
          <a:p>
            <a:r>
              <a:rPr lang="zh-CN" altLang="en-US" dirty="0"/>
              <a:t>当我们的</a:t>
            </a:r>
            <a:endParaRPr lang="en-US" altLang="zh-CN" dirty="0"/>
          </a:p>
          <a:p>
            <a:endParaRPr lang="en-US" altLang="zh-CN" dirty="0"/>
          </a:p>
          <a:p>
            <a:r>
              <a:rPr lang="zh-CN" altLang="en-US" dirty="0"/>
              <a:t>补充材料的信息会在我们论文</a:t>
            </a:r>
            <a:r>
              <a:rPr lang="zh-CN" altLang="zh-CN" dirty="0"/>
              <a:t>发表后</a:t>
            </a:r>
            <a:r>
              <a:rPr lang="en-US" altLang="zh-CN" dirty="0"/>
              <a:t> </a:t>
            </a:r>
            <a:r>
              <a:rPr lang="zh-CN" altLang="en-US" dirty="0"/>
              <a:t>在网上同时提供出来。</a:t>
            </a:r>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88F6B10B-2EEF-43EA-92B7-D60EC802AFE5}" type="slidenum">
              <a:rPr lang="zh-CN" altLang="en-US" smtClean="0"/>
              <a:t>28</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baseline="0" dirty="0">
                <a:solidFill>
                  <a:schemeClr val="tx1"/>
                </a:solidFill>
                <a:latin typeface="+mn-lt"/>
                <a:ea typeface="+mn-ea"/>
                <a:cs typeface="+mn-cs"/>
              </a:rPr>
              <a:t>Plagiarism is re-use in one paper of material </a:t>
            </a:r>
            <a:r>
              <a:rPr lang="zh-CN" altLang="en-US" sz="1200" kern="1200" baseline="0" dirty="0">
                <a:solidFill>
                  <a:schemeClr val="tx1"/>
                </a:solidFill>
                <a:latin typeface="+mn-lt"/>
                <a:ea typeface="+mn-ea"/>
                <a:cs typeface="+mn-cs"/>
              </a:rPr>
              <a:t>由</a:t>
            </a:r>
            <a:r>
              <a:rPr lang="en-US" altLang="zh-CN" sz="1200" kern="1200" baseline="0" dirty="0">
                <a:solidFill>
                  <a:schemeClr val="tx1"/>
                </a:solidFill>
                <a:latin typeface="+mn-lt"/>
                <a:ea typeface="+mn-ea"/>
                <a:cs typeface="+mn-cs"/>
              </a:rPr>
              <a:t>at has </a:t>
            </a:r>
            <a:r>
              <a:rPr lang="en-US" altLang="zh-CN" sz="1200" kern="1200" baseline="0" dirty="0" err="1">
                <a:solidFill>
                  <a:schemeClr val="tx1"/>
                </a:solidFill>
                <a:latin typeface="+mn-lt"/>
                <a:ea typeface="+mn-ea"/>
                <a:cs typeface="+mn-cs"/>
              </a:rPr>
              <a:t>ap</a:t>
            </a:r>
            <a:r>
              <a:rPr lang="zh-CN" altLang="en-US" sz="1200" kern="1200" baseline="0" dirty="0">
                <a:solidFill>
                  <a:schemeClr val="tx1"/>
                </a:solidFill>
                <a:latin typeface="+mn-lt"/>
                <a:ea typeface="+mn-ea"/>
                <a:cs typeface="+mn-cs"/>
              </a:rPr>
              <a:t>严缸</a:t>
            </a:r>
            <a:r>
              <a:rPr lang="en-US" altLang="zh-CN" sz="1200" kern="1200" baseline="0" dirty="0" err="1">
                <a:solidFill>
                  <a:schemeClr val="tx1"/>
                </a:solidFill>
                <a:latin typeface="+mn-lt"/>
                <a:ea typeface="+mn-ea"/>
                <a:cs typeface="+mn-cs"/>
              </a:rPr>
              <a:t>ed</a:t>
            </a:r>
            <a:r>
              <a:rPr lang="en-US" altLang="zh-CN" sz="1200" kern="1200" baseline="0" dirty="0">
                <a:solidFill>
                  <a:schemeClr val="tx1"/>
                </a:solidFill>
                <a:latin typeface="+mn-lt"/>
                <a:ea typeface="+mn-ea"/>
                <a:cs typeface="+mn-cs"/>
              </a:rPr>
              <a:t> in another,</a:t>
            </a:r>
          </a:p>
          <a:p>
            <a:r>
              <a:rPr lang="en-US" altLang="zh-CN" sz="1200" kern="1200" baseline="0" dirty="0">
                <a:solidFill>
                  <a:schemeClr val="tx1"/>
                </a:solidFill>
                <a:latin typeface="+mn-lt"/>
                <a:ea typeface="+mn-ea"/>
                <a:cs typeface="+mn-cs"/>
              </a:rPr>
              <a:t>without appropriate acknowledgement</a:t>
            </a:r>
          </a:p>
          <a:p>
            <a:r>
              <a:rPr lang="en-US" altLang="zh-CN" sz="1200" kern="1200" baseline="0" dirty="0">
                <a:solidFill>
                  <a:schemeClr val="tx1"/>
                </a:solidFill>
                <a:latin typeface="+mn-lt"/>
                <a:ea typeface="+mn-ea"/>
                <a:cs typeface="+mn-cs"/>
              </a:rPr>
              <a:t>Misrepresentation is when a paper does not accurately reflect the outcomes that</a:t>
            </a:r>
          </a:p>
          <a:p>
            <a:r>
              <a:rPr lang="en-US" altLang="zh-CN" sz="1200" kern="1200" baseline="0" dirty="0">
                <a:solidFill>
                  <a:schemeClr val="tx1"/>
                </a:solidFill>
                <a:latin typeface="+mn-lt"/>
                <a:ea typeface="+mn-ea"/>
                <a:cs typeface="+mn-cs"/>
              </a:rPr>
              <a:t>were observed or the contribution of previous research. </a:t>
            </a:r>
          </a:p>
          <a:p>
            <a:r>
              <a:rPr lang="en-US" altLang="zh-CN" sz="1200" kern="1200" baseline="0" dirty="0">
                <a:solidFill>
                  <a:schemeClr val="tx1"/>
                </a:solidFill>
                <a:latin typeface="+mn-lt"/>
                <a:ea typeface="+mn-ea"/>
                <a:cs typeface="+mn-cs"/>
              </a:rPr>
              <a:t>Deciding who has merited authorship of a paper can be a difficult and emotional</a:t>
            </a:r>
          </a:p>
          <a:p>
            <a:r>
              <a:rPr lang="en-US" altLang="zh-CN" sz="1200" kern="1200" baseline="0" dirty="0">
                <a:solidFill>
                  <a:schemeClr val="tx1"/>
                </a:solidFill>
                <a:latin typeface="+mn-lt"/>
                <a:ea typeface="+mn-ea"/>
                <a:cs typeface="+mn-cs"/>
              </a:rPr>
              <a:t>issue. A broadly accepted view is that each author must have made some</a:t>
            </a:r>
          </a:p>
          <a:p>
            <a:r>
              <a:rPr lang="en-US" altLang="zh-CN" sz="1200" kern="1200" baseline="0" dirty="0">
                <a:solidFill>
                  <a:schemeClr val="tx1"/>
                </a:solidFill>
                <a:latin typeface="+mn-lt"/>
                <a:ea typeface="+mn-ea"/>
                <a:cs typeface="+mn-cs"/>
              </a:rPr>
              <a:t>significant contribution to the intellectual content of the paper.</a:t>
            </a:r>
          </a:p>
          <a:p>
            <a:endParaRPr lang="en-US" altLang="zh-CN" dirty="0"/>
          </a:p>
          <a:p>
            <a:r>
              <a:rPr lang="zh-CN" altLang="en-US" dirty="0"/>
              <a:t>科学的伦理道德</a:t>
            </a:r>
            <a:endParaRPr lang="en-US" altLang="zh-CN" dirty="0"/>
          </a:p>
          <a:p>
            <a:endParaRPr lang="en-US" altLang="zh-CN" dirty="0"/>
          </a:p>
          <a:p>
            <a:r>
              <a:rPr lang="zh-CN" altLang="zh-CN" dirty="0"/>
              <a:t>科学建立在信任之上 </a:t>
            </a:r>
            <a:endParaRPr lang="en-US" altLang="zh-CN" dirty="0"/>
          </a:p>
          <a:p>
            <a:r>
              <a:rPr lang="zh-CN" altLang="zh-CN" dirty="0"/>
              <a:t>研究人员</a:t>
            </a:r>
            <a:r>
              <a:rPr lang="zh-CN" altLang="en-US" dirty="0"/>
              <a:t>都应给是诚实的</a:t>
            </a:r>
            <a:endParaRPr lang="en-US" altLang="zh-CN" dirty="0"/>
          </a:p>
          <a:p>
            <a:r>
              <a:rPr lang="zh-CN" altLang="zh-CN" dirty="0"/>
              <a:t>研究被认为是在道德上进行的 </a:t>
            </a:r>
            <a:endParaRPr lang="en-US" altLang="zh-CN" dirty="0"/>
          </a:p>
          <a:p>
            <a:r>
              <a:rPr lang="zh-CN" altLang="zh-CN" dirty="0"/>
              <a:t>严禁抄袭</a:t>
            </a:r>
            <a:endParaRPr lang="en-US" altLang="zh-CN" dirty="0"/>
          </a:p>
          <a:p>
            <a:endParaRPr lang="en-US" altLang="zh-CN" dirty="0"/>
          </a:p>
          <a:p>
            <a:r>
              <a:rPr lang="zh-CN" altLang="en-US" dirty="0"/>
              <a:t>本质上是不要做任何的欺诈和舞弊的行为</a:t>
            </a:r>
            <a:endParaRPr lang="en-US" altLang="zh-CN" dirty="0"/>
          </a:p>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88F6B10B-2EEF-43EA-92B7-D60EC802AFE5}" type="slidenum">
              <a:rPr lang="zh-CN" altLang="en-US" smtClean="0"/>
              <a:t>29</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这里介绍一个假论文工厂的非常不好的例子</a:t>
            </a:r>
            <a:endParaRPr lang="en-US" altLang="zh-CN" dirty="0"/>
          </a:p>
          <a:p>
            <a:endParaRPr lang="en-US" altLang="zh-CN" dirty="0"/>
          </a:p>
          <a:p>
            <a:r>
              <a:rPr lang="zh-CN" altLang="en-US" dirty="0"/>
              <a:t>这些假论文的工厂都已经形成了一种产业了</a:t>
            </a:r>
            <a:endParaRPr lang="en-US" altLang="zh-CN" dirty="0"/>
          </a:p>
          <a:p>
            <a:endParaRPr lang="en-US" altLang="zh-CN" dirty="0"/>
          </a:p>
          <a:p>
            <a:r>
              <a:rPr lang="zh-CN" altLang="zh-CN" dirty="0"/>
              <a:t>2017 年，《肿瘤生物学》杂志发生 107 篇论文被撤回丑闻后，中国科学技术部 (MOST) 表示将严厉打击不当行为</a:t>
            </a:r>
            <a:endParaRPr lang="zh-CN" altLang="en-US" dirty="0"/>
          </a:p>
        </p:txBody>
      </p:sp>
      <p:sp>
        <p:nvSpPr>
          <p:cNvPr id="4" name="灯片编号占位符 3"/>
          <p:cNvSpPr>
            <a:spLocks noGrp="1"/>
          </p:cNvSpPr>
          <p:nvPr>
            <p:ph type="sldNum" sz="quarter" idx="5"/>
          </p:nvPr>
        </p:nvSpPr>
        <p:spPr/>
        <p:txBody>
          <a:bodyPr/>
          <a:lstStyle/>
          <a:p>
            <a:fld id="{88F6B10B-2EEF-43EA-92B7-D60EC802AFE5}" type="slidenum">
              <a:rPr lang="zh-CN" altLang="en-US" smtClean="0"/>
              <a:t>30</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Is any of the material confidential?</a:t>
            </a:r>
          </a:p>
          <a:p>
            <a:r>
              <a:rPr lang="en-US" altLang="zh-CN" dirty="0"/>
              <a:t>Was clearance obtained for any human studies?</a:t>
            </a:r>
          </a:p>
          <a:p>
            <a:r>
              <a:rPr lang="en-US" altLang="zh-CN" dirty="0"/>
              <a:t> </a:t>
            </a:r>
          </a:p>
          <a:p>
            <a:r>
              <a:rPr lang="zh-CN" altLang="en-US" dirty="0"/>
              <a:t>那么学术道德是由很多方面组成的，首先是你的作者版权和作者列表</a:t>
            </a:r>
            <a:endParaRPr lang="en-US" altLang="zh-CN" dirty="0"/>
          </a:p>
          <a:p>
            <a:endParaRPr lang="en-US" altLang="zh-CN" dirty="0"/>
          </a:p>
          <a:p>
            <a:r>
              <a:rPr lang="en-US" altLang="zh-CN" dirty="0"/>
              <a:t>-</a:t>
            </a:r>
            <a:r>
              <a:rPr lang="zh-CN" altLang="en-US" dirty="0"/>
              <a:t>首先这篇文章是你写的吗？一个最基本的问题</a:t>
            </a:r>
            <a:endParaRPr lang="en-US" altLang="zh-CN" dirty="0"/>
          </a:p>
          <a:p>
            <a:r>
              <a:rPr lang="en-US" altLang="zh-CN" dirty="0"/>
              <a:t>-</a:t>
            </a:r>
            <a:r>
              <a:rPr lang="zh-CN" altLang="en-US" dirty="0"/>
              <a:t>你对</a:t>
            </a:r>
            <a:r>
              <a:rPr lang="zh-CN" altLang="zh-CN" dirty="0"/>
              <a:t>所有</a:t>
            </a:r>
            <a:r>
              <a:rPr lang="zh-CN" altLang="en-US" dirty="0"/>
              <a:t>图片</a:t>
            </a:r>
            <a:r>
              <a:rPr lang="zh-CN" altLang="zh-CN" dirty="0"/>
              <a:t>和插图</a:t>
            </a:r>
            <a:r>
              <a:rPr lang="zh-CN" altLang="en-US" dirty="0"/>
              <a:t>是否享有你的版权</a:t>
            </a:r>
            <a:endParaRPr lang="en-US" altLang="zh-CN" dirty="0"/>
          </a:p>
          <a:p>
            <a:r>
              <a:rPr lang="en-US" altLang="zh-CN" dirty="0"/>
              <a:t>-</a:t>
            </a:r>
            <a:r>
              <a:rPr lang="zh-CN" altLang="zh-CN" dirty="0"/>
              <a:t>是否有作者在不知情的情况下被列出</a:t>
            </a:r>
            <a:endParaRPr lang="en-US" altLang="zh-CN" dirty="0"/>
          </a:p>
          <a:p>
            <a:endParaRPr lang="en-US" altLang="zh-CN" dirty="0"/>
          </a:p>
          <a:p>
            <a:r>
              <a:rPr lang="en-US" altLang="zh-CN" dirty="0"/>
              <a:t>-</a:t>
            </a:r>
            <a:r>
              <a:rPr lang="zh-CN" altLang="zh-CN" dirty="0"/>
              <a:t>其他潜在作者是否被遗漏了？他们是否知道出版工作在没有他们的情况下进行</a:t>
            </a:r>
            <a:endParaRPr lang="zh-CN" altLang="en-US" dirty="0"/>
          </a:p>
        </p:txBody>
      </p:sp>
      <p:sp>
        <p:nvSpPr>
          <p:cNvPr id="4" name="灯片编号占位符 3"/>
          <p:cNvSpPr>
            <a:spLocks noGrp="1"/>
          </p:cNvSpPr>
          <p:nvPr>
            <p:ph type="sldNum" sz="quarter" idx="10"/>
          </p:nvPr>
        </p:nvSpPr>
        <p:spPr/>
        <p:txBody>
          <a:bodyPr/>
          <a:lstStyle/>
          <a:p>
            <a:fld id="{88F6B10B-2EEF-43EA-92B7-D60EC802AFE5}" type="slidenum">
              <a:rPr lang="zh-CN" altLang="en-US" smtClean="0"/>
              <a:t>31</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https://retractionwatch.com/2021/02/01/journal-pulls-two-studies-that-listed-an-author-without-his-permission/</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Springer Nature has removed two studies that were published in its journal Cluster Computing and included a co-author who didn’t know that the papers existed until December 2020, years after they were published. </a:t>
            </a:r>
            <a:endParaRPr lang="zh-CN" altLang="en-US" dirty="0"/>
          </a:p>
          <a:p>
            <a:r>
              <a:rPr lang="zh-CN" altLang="en-US" dirty="0"/>
              <a:t>澳门城市大学研究员 将造假归咎于另外一位作者 </a:t>
            </a:r>
            <a:r>
              <a:rPr lang="en-US" altLang="zh-CN" dirty="0"/>
              <a:t>Xiang Yao</a:t>
            </a:r>
            <a:r>
              <a:rPr lang="zh-CN" altLang="en-US" dirty="0"/>
              <a:t>。</a:t>
            </a:r>
            <a:r>
              <a:rPr lang="en-US" altLang="zh-CN" dirty="0"/>
              <a:t>Xiang Yao </a:t>
            </a:r>
            <a:r>
              <a:rPr lang="zh-CN" altLang="en-US" dirty="0"/>
              <a:t>隶属于珠海大横琴科技发展有限公司。</a:t>
            </a:r>
            <a:r>
              <a:rPr lang="en-US" altLang="zh-CN" dirty="0" err="1"/>
              <a:t>Daming</a:t>
            </a:r>
            <a:r>
              <a:rPr lang="en-US" altLang="zh-CN" dirty="0"/>
              <a:t> Li </a:t>
            </a:r>
            <a:r>
              <a:rPr lang="zh-CN" altLang="en-US" dirty="0"/>
              <a:t>向出版商表示，</a:t>
            </a:r>
            <a:r>
              <a:rPr lang="en-US" altLang="zh-CN" dirty="0"/>
              <a:t>Xiang Yao </a:t>
            </a:r>
            <a:r>
              <a:rPr lang="zh-CN" altLang="en-US" dirty="0"/>
              <a:t>在听取了 </a:t>
            </a:r>
            <a:r>
              <a:rPr lang="en-US" altLang="zh-CN" dirty="0"/>
              <a:t>Cox </a:t>
            </a:r>
            <a:r>
              <a:rPr lang="zh-CN" altLang="en-US" dirty="0"/>
              <a:t>的 </a:t>
            </a:r>
            <a:r>
              <a:rPr lang="en-US" altLang="zh-CN" dirty="0"/>
              <a:t>idea </a:t>
            </a:r>
            <a:r>
              <a:rPr lang="zh-CN" altLang="en-US" dirty="0"/>
              <a:t>后，将其姓名加在论文作者列表之中，目前 </a:t>
            </a:r>
            <a:r>
              <a:rPr lang="en-US" altLang="zh-CN" dirty="0"/>
              <a:t>Xiang Yao </a:t>
            </a:r>
            <a:r>
              <a:rPr lang="zh-CN" altLang="en-US" dirty="0"/>
              <a:t>已被解雇。</a:t>
            </a:r>
            <a:endParaRPr lang="en-US" altLang="zh-CN" dirty="0"/>
          </a:p>
          <a:p>
            <a:endParaRPr lang="en-US" altLang="zh-CN" dirty="0"/>
          </a:p>
          <a:p>
            <a:r>
              <a:rPr lang="zh-CN" altLang="en-US" dirty="0"/>
              <a:t>这个作者列表的问题在近期是由具体案例的，</a:t>
            </a:r>
            <a:endParaRPr lang="en-US" altLang="zh-CN" dirty="0"/>
          </a:p>
          <a:p>
            <a:endParaRPr lang="en-US" altLang="zh-CN" dirty="0"/>
          </a:p>
          <a:p>
            <a:r>
              <a:rPr lang="zh-CN" altLang="en-US" dirty="0"/>
              <a:t>也就是</a:t>
            </a:r>
            <a:r>
              <a:rPr lang="en-US" altLang="zh-CN" dirty="0" err="1"/>
              <a:t>Springger</a:t>
            </a:r>
            <a:r>
              <a:rPr lang="en-US" altLang="zh-CN" dirty="0"/>
              <a:t> Nature</a:t>
            </a:r>
            <a:r>
              <a:rPr lang="zh-CN" altLang="en-US" dirty="0"/>
              <a:t>旗下的期刊</a:t>
            </a:r>
            <a:r>
              <a:rPr lang="en-US" altLang="zh-CN" dirty="0"/>
              <a:t>Cluster computing</a:t>
            </a:r>
            <a:r>
              <a:rPr lang="zh-CN" altLang="en-US" dirty="0"/>
              <a:t>对两篇滥用作者列表的论文进行了撤稿，</a:t>
            </a:r>
            <a:endParaRPr lang="en-US" altLang="zh-CN" dirty="0"/>
          </a:p>
          <a:p>
            <a:endParaRPr lang="en-US" altLang="zh-CN" dirty="0"/>
          </a:p>
          <a:p>
            <a:r>
              <a:rPr lang="zh-CN" altLang="en-US" dirty="0"/>
              <a:t>这两篇均来自澳门城市大学的研究人员，</a:t>
            </a:r>
          </a:p>
        </p:txBody>
      </p:sp>
      <p:sp>
        <p:nvSpPr>
          <p:cNvPr id="4" name="灯片编号占位符 3"/>
          <p:cNvSpPr>
            <a:spLocks noGrp="1"/>
          </p:cNvSpPr>
          <p:nvPr>
            <p:ph type="sldNum" sz="quarter" idx="5"/>
          </p:nvPr>
        </p:nvSpPr>
        <p:spPr/>
        <p:txBody>
          <a:bodyPr/>
          <a:lstStyle/>
          <a:p>
            <a:fld id="{88F6B10B-2EEF-43EA-92B7-D60EC802AFE5}" type="slidenum">
              <a:rPr lang="zh-CN" altLang="en-US" smtClean="0"/>
              <a:t>32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因此，发表文章由非常多的重要性</a:t>
            </a:r>
            <a:endParaRPr lang="en-US" altLang="zh-CN" dirty="0"/>
          </a:p>
          <a:p>
            <a:endParaRPr lang="en-US" altLang="zh-CN" dirty="0"/>
          </a:p>
          <a:p>
            <a:r>
              <a:rPr lang="zh-CN" altLang="zh-CN" dirty="0"/>
              <a:t>学术生涯取决于</a:t>
            </a:r>
            <a:r>
              <a:rPr lang="zh-CN" altLang="en-US" dirty="0"/>
              <a:t>你文章列表的水平</a:t>
            </a:r>
            <a:endParaRPr lang="en-US" altLang="zh-CN" dirty="0"/>
          </a:p>
          <a:p>
            <a:endParaRPr lang="en-US" altLang="zh-CN" dirty="0"/>
          </a:p>
          <a:p>
            <a:r>
              <a:rPr lang="zh-CN" altLang="zh-CN" dirty="0"/>
              <a:t>年轻的博士毕业生：一些出版物可能会让潜在雇主相信研究潜力</a:t>
            </a:r>
            <a:endParaRPr lang="en-US" altLang="zh-CN" dirty="0"/>
          </a:p>
          <a:p>
            <a:endParaRPr lang="en-US" altLang="zh-CN" dirty="0"/>
          </a:p>
          <a:p>
            <a:r>
              <a:rPr lang="zh-CN" altLang="zh-CN" dirty="0"/>
              <a:t>然而，避免发表垃圾</a:t>
            </a:r>
            <a:r>
              <a:rPr lang="zh-CN" altLang="en-US" dirty="0"/>
              <a:t>的文章，</a:t>
            </a:r>
            <a:endParaRPr lang="en-US" altLang="zh-CN" dirty="0"/>
          </a:p>
          <a:p>
            <a:endParaRPr lang="en-US" altLang="zh-CN" dirty="0"/>
          </a:p>
          <a:p>
            <a:r>
              <a:rPr lang="zh-CN" altLang="en-US" dirty="0"/>
              <a:t>发表文章的策略也是很重要的</a:t>
            </a:r>
            <a:r>
              <a:rPr lang="zh-CN" altLang="zh-CN" dirty="0"/>
              <a:t>：发布</a:t>
            </a:r>
            <a:r>
              <a:rPr lang="zh-CN" altLang="en-US" dirty="0"/>
              <a:t>什么内容</a:t>
            </a:r>
            <a:r>
              <a:rPr lang="zh-CN" altLang="zh-CN" dirty="0"/>
              <a:t>、</a:t>
            </a:r>
            <a:r>
              <a:rPr lang="zh-CN" altLang="en-US" dirty="0"/>
              <a:t>在哪里发表</a:t>
            </a:r>
            <a:r>
              <a:rPr lang="zh-CN" altLang="zh-CN" dirty="0"/>
              <a:t>、</a:t>
            </a:r>
            <a:r>
              <a:rPr lang="zh-CN" altLang="en-US" dirty="0"/>
              <a:t>发表的速度</a:t>
            </a:r>
            <a:r>
              <a:rPr lang="zh-CN" altLang="zh-CN" dirty="0"/>
              <a:t>、</a:t>
            </a:r>
            <a:r>
              <a:rPr lang="zh-CN" altLang="en-US" dirty="0"/>
              <a:t>以及和谁发表，都非常的重要</a:t>
            </a:r>
          </a:p>
        </p:txBody>
      </p:sp>
      <p:sp>
        <p:nvSpPr>
          <p:cNvPr id="4" name="灯片编号占位符 3"/>
          <p:cNvSpPr>
            <a:spLocks noGrp="1"/>
          </p:cNvSpPr>
          <p:nvPr>
            <p:ph type="sldNum" sz="quarter" idx="5"/>
          </p:nvPr>
        </p:nvSpPr>
        <p:spPr/>
        <p:txBody>
          <a:bodyPr/>
          <a:lstStyle/>
          <a:p>
            <a:fld id="{88F6B10B-2EEF-43EA-92B7-D60EC802AFE5}" type="slidenum">
              <a:rPr lang="zh-CN" altLang="en-US" smtClean="0"/>
              <a:t>4</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br>
              <a:rPr lang="zh-CN" altLang="en-US" dirty="0"/>
            </a:br>
            <a:r>
              <a:rPr lang="zh-CN" altLang="en-US" sz="1200" b="0" i="0" kern="1200" dirty="0">
                <a:solidFill>
                  <a:schemeClr val="tx1"/>
                </a:solidFill>
                <a:effectLst/>
                <a:latin typeface="+mn-lt"/>
                <a:ea typeface="+mn-ea"/>
                <a:cs typeface="+mn-cs"/>
              </a:rPr>
              <a:t>引用范围和归属是否明确？新工作和以前的知识之间有明显的区别吗？</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CN" altLang="zh-CN" dirty="0"/>
              <a:t>具有类似结果的其他工作是否被适当引用和讨论</a:t>
            </a:r>
            <a:endParaRPr lang="en-US" altLang="zh-CN" dirty="0"/>
          </a:p>
          <a:p>
            <a:endParaRPr lang="en-US" altLang="zh-CN" dirty="0"/>
          </a:p>
          <a:p>
            <a:endParaRPr lang="en-US" altLang="zh-CN" dirty="0"/>
          </a:p>
          <a:p>
            <a:r>
              <a:rPr lang="zh-CN" altLang="zh-CN" dirty="0"/>
              <a:t>如果任何材料与另一篇论文共享，是否向读者解释了共享情况？有没有给编辑解释一下</a:t>
            </a:r>
            <a:endParaRPr lang="en-US" altLang="zh-CN" dirty="0"/>
          </a:p>
          <a:p>
            <a:endParaRPr lang="en-US" altLang="zh-CN" dirty="0"/>
          </a:p>
          <a:p>
            <a:r>
              <a:rPr lang="zh-CN" altLang="zh-CN" dirty="0"/>
              <a:t>论文中是否包含从您早期作品中</a:t>
            </a:r>
            <a:r>
              <a:rPr lang="zh-CN" altLang="en-US" dirty="0"/>
              <a:t>的材料，并且重复使用了</a:t>
            </a:r>
            <a:endParaRPr lang="en-US" altLang="zh-CN" dirty="0"/>
          </a:p>
          <a:p>
            <a:endParaRPr lang="en-US" altLang="zh-CN" dirty="0"/>
          </a:p>
          <a:p>
            <a:r>
              <a:rPr lang="zh-CN" altLang="zh-CN" dirty="0"/>
              <a:t>其他论文是否准确描述？</a:t>
            </a:r>
            <a:endParaRPr lang="zh-CN" altLang="en-US" dirty="0"/>
          </a:p>
        </p:txBody>
      </p:sp>
      <p:sp>
        <p:nvSpPr>
          <p:cNvPr id="4" name="灯片编号占位符 3"/>
          <p:cNvSpPr>
            <a:spLocks noGrp="1"/>
          </p:cNvSpPr>
          <p:nvPr>
            <p:ph type="sldNum" sz="quarter" idx="5"/>
          </p:nvPr>
        </p:nvSpPr>
        <p:spPr/>
        <p:txBody>
          <a:bodyPr/>
          <a:lstStyle/>
          <a:p>
            <a:fld id="{88F6B10B-2EEF-43EA-92B7-D60EC802AFE5}" type="slidenum">
              <a:rPr lang="zh-CN" altLang="en-US" smtClean="0"/>
              <a:t>33</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Arial" panose="020B0604020202090204" pitchFamily="34" charset="0"/>
              <a:buNone/>
            </a:pPr>
            <a:r>
              <a:rPr lang="zh-CN" altLang="en-US" dirty="0"/>
              <a:t>文章结果的可复现性也是科学伦理道德的很重要的一个方面</a:t>
            </a:r>
            <a:endParaRPr lang="en-US" altLang="zh-CN" dirty="0"/>
          </a:p>
          <a:p>
            <a:pPr marL="0" indent="0">
              <a:buFont typeface="Arial" panose="020B0604020202090204" pitchFamily="34" charset="0"/>
              <a:buNone/>
            </a:pPr>
            <a:r>
              <a:rPr lang="zh-CN" altLang="zh-CN" dirty="0"/>
              <a:t>不可重复的单一事件对科学没有意义</a:t>
            </a:r>
            <a:r>
              <a:rPr lang="zh-CN" altLang="en-US" dirty="0"/>
              <a:t>！！</a:t>
            </a:r>
            <a:endParaRPr lang="en-US" altLang="zh-CN" dirty="0"/>
          </a:p>
          <a:p>
            <a:pPr marL="0" indent="0">
              <a:buFont typeface="Arial" panose="020B0604020202090204" pitchFamily="34" charset="0"/>
              <a:buNone/>
            </a:pPr>
            <a:endParaRPr lang="en-US" altLang="zh-CN" dirty="0"/>
          </a:p>
          <a:p>
            <a:pPr marL="0" indent="0">
              <a:buFont typeface="Arial" panose="020B0604020202090204" pitchFamily="34" charset="0"/>
              <a:buNone/>
            </a:pPr>
            <a:r>
              <a:rPr lang="zh-CN" altLang="en-US" sz="1200" b="0" i="0" kern="1200" dirty="0">
                <a:solidFill>
                  <a:schemeClr val="tx1"/>
                </a:solidFill>
                <a:effectLst/>
                <a:latin typeface="+mn-lt"/>
                <a:ea typeface="+mn-ea"/>
                <a:cs typeface="+mn-cs"/>
              </a:rPr>
              <a:t>河北科技大学 生命科学系 副教授 韩春雨于</a:t>
            </a:r>
            <a:r>
              <a:rPr lang="en-US" altLang="zh-CN" sz="1200" b="0" i="0" kern="1200" dirty="0">
                <a:solidFill>
                  <a:schemeClr val="tx1"/>
                </a:solidFill>
                <a:effectLst/>
                <a:latin typeface="+mn-lt"/>
                <a:ea typeface="+mn-ea"/>
                <a:cs typeface="+mn-cs"/>
              </a:rPr>
              <a:t>2016</a:t>
            </a:r>
            <a:r>
              <a:rPr lang="zh-CN" altLang="en-US" sz="1200" b="0" i="0" kern="1200" dirty="0">
                <a:solidFill>
                  <a:schemeClr val="tx1"/>
                </a:solidFill>
                <a:effectLst/>
                <a:latin typeface="+mn-lt"/>
                <a:ea typeface="+mn-ea"/>
                <a:cs typeface="+mn-cs"/>
              </a:rPr>
              <a:t>年，在国际顶级期刊</a:t>
            </a:r>
            <a:r>
              <a:rPr lang="en-US" altLang="zh-CN" sz="1200" b="0" i="0" kern="1200" dirty="0">
                <a:solidFill>
                  <a:schemeClr val="tx1"/>
                </a:solidFill>
                <a:effectLst/>
                <a:latin typeface="+mn-lt"/>
                <a:ea typeface="+mn-ea"/>
                <a:cs typeface="+mn-cs"/>
              </a:rPr>
              <a:t>《</a:t>
            </a:r>
            <a:r>
              <a:rPr lang="zh-CN" altLang="en-US" sz="1200" b="0" i="0" u="none" strike="noStrike" kern="1200" dirty="0">
                <a:solidFill>
                  <a:schemeClr val="tx1"/>
                </a:solidFill>
                <a:effectLst/>
                <a:latin typeface="+mn-lt"/>
                <a:ea typeface="+mn-ea"/>
                <a:cs typeface="+mn-cs"/>
                <a:hlinkClick r:id="rId3"/>
              </a:rPr>
              <a:t>自然</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生物技术</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a:t>
            </a:r>
            <a:r>
              <a:rPr lang="en-US" altLang="zh-CN" sz="1200" b="0" i="1" kern="1200" dirty="0">
                <a:solidFill>
                  <a:schemeClr val="tx1"/>
                </a:solidFill>
                <a:effectLst/>
                <a:latin typeface="+mn-lt"/>
                <a:ea typeface="+mn-ea"/>
                <a:cs typeface="+mn-cs"/>
              </a:rPr>
              <a:t>Nature Biotechnology</a:t>
            </a:r>
            <a:r>
              <a:rPr lang="zh-CN" altLang="en-US" sz="1200" b="0" i="0" kern="1200" dirty="0">
                <a:solidFill>
                  <a:schemeClr val="tx1"/>
                </a:solidFill>
                <a:effectLst/>
                <a:latin typeface="+mn-lt"/>
                <a:ea typeface="+mn-ea"/>
                <a:cs typeface="+mn-cs"/>
              </a:rPr>
              <a:t>）杂志上发表了一篇研究成果，即发明了一种新的</a:t>
            </a:r>
            <a:r>
              <a:rPr lang="zh-CN" altLang="en-US" sz="1200" b="0" i="0" u="none" strike="noStrike" kern="1200" dirty="0">
                <a:solidFill>
                  <a:schemeClr val="tx1"/>
                </a:solidFill>
                <a:effectLst/>
                <a:latin typeface="+mn-lt"/>
                <a:ea typeface="+mn-ea"/>
                <a:cs typeface="+mn-cs"/>
                <a:hlinkClick r:id="rId4"/>
              </a:rPr>
              <a:t>基因编辑</a:t>
            </a:r>
            <a:r>
              <a:rPr lang="zh-CN" altLang="en-US" sz="1200" b="0" i="0" kern="1200" dirty="0">
                <a:solidFill>
                  <a:schemeClr val="tx1"/>
                </a:solidFill>
                <a:effectLst/>
                <a:latin typeface="+mn-lt"/>
                <a:ea typeface="+mn-ea"/>
                <a:cs typeface="+mn-cs"/>
              </a:rPr>
              <a:t>技术。论文发表后，在国内外引发强烈关注，甚至被部分媒体誉为“诺奖级”实验成果。但此后不久，该论文内容就陷入争论：有人提出韩春雨的试验无法重复，有人说可以重复。在</a:t>
            </a:r>
            <a:r>
              <a:rPr lang="en-US" altLang="zh-CN" sz="1200" b="0" i="0" kern="1200" dirty="0">
                <a:solidFill>
                  <a:schemeClr val="tx1"/>
                </a:solidFill>
                <a:effectLst/>
                <a:latin typeface="+mn-lt"/>
                <a:ea typeface="+mn-ea"/>
                <a:cs typeface="+mn-cs"/>
              </a:rPr>
              <a:t>2017</a:t>
            </a:r>
            <a:r>
              <a:rPr lang="zh-CN" altLang="en-US" sz="1200" b="0" i="0" kern="1200" dirty="0">
                <a:solidFill>
                  <a:schemeClr val="tx1"/>
                </a:solidFill>
                <a:effectLst/>
                <a:latin typeface="+mn-lt"/>
                <a:ea typeface="+mn-ea"/>
                <a:cs typeface="+mn-cs"/>
              </a:rPr>
              <a:t>时候，就进行了撤稿处理。</a:t>
            </a:r>
            <a:endParaRPr lang="en-US" altLang="zh-CN" sz="1200" b="0" i="0" kern="1200" dirty="0">
              <a:solidFill>
                <a:schemeClr val="tx1"/>
              </a:solidFill>
              <a:effectLst/>
              <a:latin typeface="+mn-lt"/>
              <a:ea typeface="+mn-ea"/>
              <a:cs typeface="+mn-cs"/>
            </a:endParaRPr>
          </a:p>
          <a:p>
            <a:pPr marL="0" indent="0">
              <a:buFont typeface="Arial" panose="020B0604020202090204" pitchFamily="34" charset="0"/>
              <a:buNone/>
            </a:pPr>
            <a:endParaRPr lang="en-US" altLang="zh-CN" sz="1200" b="0" i="0" kern="1200" dirty="0">
              <a:solidFill>
                <a:schemeClr val="tx1"/>
              </a:solidFill>
              <a:effectLst/>
              <a:latin typeface="+mn-lt"/>
              <a:ea typeface="+mn-ea"/>
              <a:cs typeface="+mn-cs"/>
            </a:endParaRPr>
          </a:p>
          <a:p>
            <a:pPr marL="0" indent="0">
              <a:buFont typeface="Arial" panose="020B0604020202090204" pitchFamily="34" charset="0"/>
              <a:buNone/>
            </a:pPr>
            <a:r>
              <a:rPr lang="zh-CN" altLang="zh-CN" dirty="0"/>
              <a:t>医学领域每年价值约 280 亿美元的研究是不可重复的</a:t>
            </a:r>
            <a:r>
              <a:rPr lang="zh-CN" altLang="en-US" dirty="0"/>
              <a:t>，这是对我们原本就非常稀缺科技资源的极大浪费</a:t>
            </a:r>
          </a:p>
        </p:txBody>
      </p:sp>
      <p:sp>
        <p:nvSpPr>
          <p:cNvPr id="4" name="灯片编号占位符 3"/>
          <p:cNvSpPr>
            <a:spLocks noGrp="1"/>
          </p:cNvSpPr>
          <p:nvPr>
            <p:ph type="sldNum" sz="quarter" idx="10"/>
          </p:nvPr>
        </p:nvSpPr>
        <p:spPr/>
        <p:txBody>
          <a:bodyPr/>
          <a:lstStyle/>
          <a:p>
            <a:fld id="{88F6B10B-2EEF-43EA-92B7-D60EC802AFE5}" type="slidenum">
              <a:rPr lang="zh-CN" altLang="en-US" smtClean="0"/>
              <a:t>34</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dirty="0"/>
              <a:t>再现性：你能再次进行实验并得到相同的结果吗？</a:t>
            </a:r>
            <a:endParaRPr lang="en-US" altLang="zh-CN" dirty="0"/>
          </a:p>
          <a:p>
            <a:endParaRPr lang="en-US" altLang="zh-CN" dirty="0"/>
          </a:p>
          <a:p>
            <a:r>
              <a:rPr lang="zh-CN" altLang="zh-CN" dirty="0"/>
              <a:t>您知道使用哪个版本的代码来运行实验吗？</a:t>
            </a:r>
            <a:endParaRPr lang="en-US" altLang="zh-CN" dirty="0"/>
          </a:p>
          <a:p>
            <a:endParaRPr lang="en-US" altLang="zh-CN" dirty="0"/>
          </a:p>
          <a:p>
            <a:r>
              <a:rPr lang="zh-CN" altLang="zh-CN" dirty="0"/>
              <a:t>实验中是否存在需要描述的弱点或限制？您愿意向其他研究人员展示原始实验材料吗？</a:t>
            </a:r>
            <a:endParaRPr lang="en-US" altLang="zh-CN" dirty="0"/>
          </a:p>
          <a:p>
            <a:endParaRPr lang="en-US" altLang="zh-CN" dirty="0"/>
          </a:p>
          <a:p>
            <a:endParaRPr lang="en-US" altLang="zh-CN" dirty="0"/>
          </a:p>
          <a:p>
            <a:r>
              <a:rPr lang="zh-CN" altLang="zh-CN" dirty="0"/>
              <a:t>是否有任何说法被夸大了？</a:t>
            </a:r>
            <a:endParaRPr lang="zh-CN" altLang="en-US" dirty="0"/>
          </a:p>
        </p:txBody>
      </p:sp>
      <p:sp>
        <p:nvSpPr>
          <p:cNvPr id="4" name="灯片编号占位符 3"/>
          <p:cNvSpPr>
            <a:spLocks noGrp="1"/>
          </p:cNvSpPr>
          <p:nvPr>
            <p:ph type="sldNum" sz="quarter" idx="5"/>
          </p:nvPr>
        </p:nvSpPr>
        <p:spPr/>
        <p:txBody>
          <a:bodyPr/>
          <a:lstStyle/>
          <a:p>
            <a:fld id="{88F6B10B-2EEF-43EA-92B7-D60EC802AFE5}" type="slidenum">
              <a:rPr lang="zh-CN" altLang="en-US" smtClean="0"/>
              <a:t>35</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Font typeface="+mj-lt"/>
              <a:buAutoNum type="arabicPeriod"/>
            </a:pPr>
            <a:r>
              <a:rPr lang="en-US" altLang="zh-CN" dirty="0"/>
              <a:t>A university in China has severed ties with the scientist who rattled researchers last year after he claimed to have engineered the world’s first gene-edited babies.</a:t>
            </a:r>
          </a:p>
          <a:p>
            <a:pPr marL="0" indent="0">
              <a:buFont typeface="+mj-lt"/>
              <a:buNone/>
            </a:pPr>
            <a:endParaRPr lang="en-US" altLang="zh-CN" dirty="0"/>
          </a:p>
          <a:p>
            <a:pPr marL="228600" indent="-228600">
              <a:buFont typeface="+mj-lt"/>
              <a:buAutoNum type="arabicPeriod" startAt="2"/>
            </a:pPr>
            <a:r>
              <a:rPr lang="en-US" altLang="zh-CN" dirty="0"/>
              <a:t>He claims to have used CRISP-Case 9, a precise gene-editing technique, to alter a pair of embryos to make them impervious to HIV.</a:t>
            </a:r>
          </a:p>
          <a:p>
            <a:pPr marL="228600" indent="-228600">
              <a:buFont typeface="+mj-lt"/>
              <a:buAutoNum type="arabicPeriod" startAt="2"/>
            </a:pPr>
            <a:endParaRPr lang="en-US" altLang="zh-CN" dirty="0"/>
          </a:p>
          <a:p>
            <a:pPr marL="0" indent="0">
              <a:buFont typeface="+mj-lt"/>
              <a:buNone/>
            </a:pPr>
            <a:r>
              <a:rPr lang="zh-CN" altLang="en-US" dirty="0"/>
              <a:t>还有一种更加严重的违反学术道德的问题，就是违反人伦道德，</a:t>
            </a:r>
            <a:endParaRPr lang="en-US" altLang="zh-CN" dirty="0"/>
          </a:p>
          <a:p>
            <a:pPr marL="0" indent="0">
              <a:buFont typeface="+mj-lt"/>
              <a:buNone/>
            </a:pPr>
            <a:endParaRPr lang="en-US" altLang="zh-CN" dirty="0"/>
          </a:p>
          <a:p>
            <a:pPr marL="0" indent="0">
              <a:buFont typeface="+mj-lt"/>
              <a:buNone/>
            </a:pPr>
            <a:r>
              <a:rPr lang="zh-CN" altLang="en-US" dirty="0"/>
              <a:t>这里有一个非常恶劣 一个事件，就是</a:t>
            </a:r>
            <a:r>
              <a:rPr lang="en-US" altLang="zh-CN" dirty="0"/>
              <a:t>2018</a:t>
            </a:r>
            <a:r>
              <a:rPr lang="zh-CN" altLang="en-US" dirty="0"/>
              <a:t>通过基因编辑技术，对婴儿胚胎进行基因编辑的时间，并且这个孩子好像已经出生了。</a:t>
            </a:r>
            <a:endParaRPr lang="en-US" altLang="zh-CN" dirty="0"/>
          </a:p>
          <a:p>
            <a:pPr marL="0" indent="0">
              <a:buFont typeface="+mj-lt"/>
              <a:buNone/>
            </a:pPr>
            <a:endParaRPr lang="en-US" altLang="zh-CN" dirty="0"/>
          </a:p>
          <a:p>
            <a:pPr marL="0" indent="0">
              <a:buFont typeface="+mj-lt"/>
              <a:buNone/>
            </a:pPr>
            <a:r>
              <a:rPr lang="zh-CN" altLang="en-US" dirty="0"/>
              <a:t>贺建奎在自己的实验室内录制视频解释自己对胚胎进行基因编辑的过程</a:t>
            </a:r>
          </a:p>
        </p:txBody>
      </p:sp>
      <p:sp>
        <p:nvSpPr>
          <p:cNvPr id="4" name="灯片编号占位符 3"/>
          <p:cNvSpPr>
            <a:spLocks noGrp="1"/>
          </p:cNvSpPr>
          <p:nvPr>
            <p:ph type="sldNum" sz="quarter" idx="5"/>
          </p:nvPr>
        </p:nvSpPr>
        <p:spPr/>
        <p:txBody>
          <a:bodyPr/>
          <a:lstStyle/>
          <a:p>
            <a:fld id="{88F6B10B-2EEF-43EA-92B7-D60EC802AFE5}" type="slidenum">
              <a:rPr lang="zh-CN" altLang="en-US" smtClean="0"/>
              <a:t>36</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77500" lnSpcReduction="20000"/>
          </a:bodyPr>
          <a:lstStyle/>
          <a:p>
            <a:pPr marL="0" indent="0">
              <a:buNone/>
            </a:pPr>
            <a:r>
              <a:rPr lang="zh-CN" altLang="en-US" dirty="0"/>
              <a:t>下一个伦理道德的问题涉及我们的</a:t>
            </a:r>
            <a:r>
              <a:rPr lang="en-US" altLang="zh-CN" dirty="0"/>
              <a:t>AI</a:t>
            </a:r>
            <a:r>
              <a:rPr lang="zh-CN" altLang="en-US" dirty="0"/>
              <a:t>和大数据</a:t>
            </a:r>
            <a:endParaRPr lang="en-US" altLang="zh-CN" dirty="0"/>
          </a:p>
          <a:p>
            <a:pPr marL="0" indent="0">
              <a:buNone/>
            </a:pPr>
            <a:endParaRPr lang="en-US" altLang="zh-CN" dirty="0"/>
          </a:p>
          <a:p>
            <a:pPr marL="0" indent="0">
              <a:buNone/>
            </a:pPr>
            <a:r>
              <a:rPr lang="zh-CN" altLang="en-US" dirty="0"/>
              <a:t>首先是隐私保护的问题，</a:t>
            </a:r>
            <a:r>
              <a:rPr lang="zh-CN" altLang="zh-CN" dirty="0"/>
              <a:t>“大数据”收集的数据源自人类活动的许多方面，可能涉及个人数据的收集</a:t>
            </a:r>
            <a:r>
              <a:rPr lang="zh-CN" altLang="en-US" dirty="0"/>
              <a:t>。这方面的数据是需要保护的</a:t>
            </a:r>
            <a:endParaRPr lang="en-US" altLang="zh-CN" dirty="0"/>
          </a:p>
          <a:p>
            <a:pPr marL="0" indent="0">
              <a:buNone/>
            </a:pPr>
            <a:endParaRPr lang="en-US" altLang="zh-CN" dirty="0"/>
          </a:p>
          <a:p>
            <a:pPr marL="0" indent="0">
              <a:buNone/>
            </a:pPr>
            <a:r>
              <a:rPr lang="zh-CN" altLang="en-US" dirty="0"/>
              <a:t>我们需要避免歧视和偏见。包括</a:t>
            </a:r>
            <a:r>
              <a:rPr lang="zh-CN" altLang="en-US" sz="1200" b="0" i="0" kern="1200" dirty="0">
                <a:solidFill>
                  <a:schemeClr val="tx1"/>
                </a:solidFill>
                <a:effectLst/>
                <a:latin typeface="+mn-lt"/>
                <a:ea typeface="+mn-ea"/>
                <a:cs typeface="+mn-cs"/>
              </a:rPr>
              <a:t>数据平衡和面部识别示例</a:t>
            </a:r>
            <a:endParaRPr lang="en-US" altLang="zh-CN" dirty="0"/>
          </a:p>
          <a:p>
            <a:pPr marL="0" indent="0">
              <a:buNone/>
            </a:pPr>
            <a:endParaRPr lang="en-US" altLang="zh-CN" dirty="0"/>
          </a:p>
          <a:p>
            <a:pPr marL="0" indent="0">
              <a:buNone/>
            </a:pPr>
            <a:r>
              <a:rPr lang="en-US" altLang="zh-CN" dirty="0"/>
              <a:t>2017</a:t>
            </a:r>
            <a:r>
              <a:rPr lang="zh-CN" altLang="en-US" dirty="0"/>
              <a:t>年的时候，</a:t>
            </a:r>
            <a:r>
              <a:rPr lang="zh-CN" altLang="zh-CN" dirty="0"/>
              <a:t>上海交通大学的两名科学家进行了一项研究，声称能够仅根据面部识别算法来区分</a:t>
            </a:r>
            <a:r>
              <a:rPr lang="en-US" altLang="zh-CN" dirty="0"/>
              <a:t> </a:t>
            </a:r>
            <a:r>
              <a:rPr lang="zh-CN" altLang="zh-CN" dirty="0"/>
              <a:t>罪犯和</a:t>
            </a:r>
            <a:r>
              <a:rPr lang="en-US" altLang="zh-CN" dirty="0"/>
              <a:t> </a:t>
            </a:r>
            <a:r>
              <a:rPr lang="zh-CN" altLang="zh-CN" dirty="0"/>
              <a:t>守法公民。</a:t>
            </a:r>
            <a:r>
              <a:rPr lang="zh-CN" altLang="en-US" dirty="0"/>
              <a:t>就是通过看别人的脸来判断是不是罪犯，或者有犯罪倾向，然后 准确率达到了近</a:t>
            </a:r>
            <a:r>
              <a:rPr lang="en-US" altLang="zh-CN" dirty="0"/>
              <a:t>90%</a:t>
            </a:r>
            <a:r>
              <a:rPr lang="zh-CN" altLang="en-US" dirty="0"/>
              <a:t>。这篇文章发表后，也引起了轩然大波，也被美国</a:t>
            </a:r>
            <a:r>
              <a:rPr lang="en-US" altLang="zh-CN" dirty="0"/>
              <a:t>google</a:t>
            </a:r>
            <a:r>
              <a:rPr lang="zh-CN" altLang="en-US" dirty="0"/>
              <a:t>公司的相关研究人员，活力全开进行痛批。因为这种行为会引发严重的社会问题，促进种族主义。这是极端思想的延续，远远超出了科学伦理的范畴。</a:t>
            </a:r>
            <a:endParaRPr lang="en-US" altLang="zh-CN" dirty="0"/>
          </a:p>
          <a:p>
            <a:pPr marL="0" indent="0">
              <a:buNone/>
            </a:pPr>
            <a:endParaRPr lang="en-US" altLang="zh-CN" dirty="0"/>
          </a:p>
          <a:p>
            <a:pPr marL="0" indent="0">
              <a:buNone/>
            </a:pPr>
            <a:endParaRPr lang="en-US" altLang="zh-CN" dirty="0"/>
          </a:p>
          <a:p>
            <a:pPr marL="228600" indent="-228600">
              <a:buAutoNum type="arabicParenBoth"/>
            </a:pPr>
            <a:endParaRPr lang="en-US" altLang="zh-CN" dirty="0"/>
          </a:p>
          <a:p>
            <a:pPr marL="228600" indent="-228600">
              <a:buAutoNum type="arabicParenBoth"/>
            </a:pPr>
            <a:r>
              <a:rPr lang="en-US" altLang="zh-CN" dirty="0"/>
              <a:t>Privacy protection</a:t>
            </a:r>
          </a:p>
          <a:p>
            <a:pPr marL="0" indent="0">
              <a:buNone/>
            </a:pPr>
            <a:r>
              <a:rPr lang="en-US" altLang="zh-CN" dirty="0"/>
              <a:t>Data collected for ‘Big Data’ originates from many aspects of human activities and may involve collection of personal data, interests, credit card information and even health records of individuals.</a:t>
            </a:r>
          </a:p>
          <a:p>
            <a:pPr marL="0" indent="0">
              <a:buNone/>
            </a:pPr>
            <a:r>
              <a:rPr lang="en-US" altLang="zh-CN" dirty="0"/>
              <a:t>(2) https://www.rt.com/news/368307-facial-recognition-criminal-china/</a:t>
            </a:r>
          </a:p>
          <a:p>
            <a:pPr marL="0" indent="0">
              <a:buNone/>
            </a:pPr>
            <a:endParaRPr lang="en-US" altLang="zh-CN" dirty="0"/>
          </a:p>
          <a:p>
            <a:pPr marL="0" indent="0">
              <a:buNone/>
            </a:pPr>
            <a:r>
              <a:rPr lang="en-US" altLang="zh-CN" dirty="0"/>
              <a:t>“I‘d call this paper literal phrenology, it’s just using modern tools of supervised machine learning instead of calipers. It’s dangerous pseudoscience,” Kate Crawford, an AI researcher with Microsoft Research New York, MIT, and NYU told The Intercept.</a:t>
            </a:r>
          </a:p>
          <a:p>
            <a:pPr marL="0" indent="0">
              <a:buNone/>
            </a:pPr>
            <a:endParaRPr lang="en-US" altLang="zh-CN" dirty="0"/>
          </a:p>
          <a:p>
            <a:pPr marL="0" indent="0">
              <a:buNone/>
            </a:pPr>
            <a:r>
              <a:rPr lang="en-US" altLang="zh-CN" dirty="0"/>
              <a:t>We suggest that the concept of responsible research and innovation (RRI) can provide the framing required to act with a view to ensuring that the technologies are socially acceptable, desirable, and sustainable. </a:t>
            </a:r>
          </a:p>
          <a:p>
            <a:pPr marL="0" indent="0">
              <a:buNone/>
            </a:pPr>
            <a:endParaRPr lang="en-US" altLang="zh-CN" dirty="0"/>
          </a:p>
          <a:p>
            <a:pPr marL="0" indent="0">
              <a:buNone/>
            </a:pPr>
            <a:r>
              <a:rPr lang="en-US" altLang="zh-CN" dirty="0"/>
              <a:t>What this means is that, unintentionally, products often perform better for this particular group. Today, that could just mean something relatively trivial like Siri </a:t>
            </a:r>
            <a:r>
              <a:rPr lang="en-US" altLang="zh-CN" dirty="0" err="1"/>
              <a:t>recognising</a:t>
            </a:r>
            <a:r>
              <a:rPr lang="en-US" altLang="zh-CN" dirty="0"/>
              <a:t> an American male voice with greater accuracy</a:t>
            </a:r>
          </a:p>
          <a:p>
            <a:pPr marL="0" indent="0">
              <a:buNone/>
            </a:pPr>
            <a:endParaRPr lang="en-US" altLang="zh-CN" dirty="0"/>
          </a:p>
          <a:p>
            <a:pPr marL="0" indent="0">
              <a:buNone/>
            </a:pPr>
            <a:r>
              <a:rPr lang="en-US" altLang="zh-CN" dirty="0"/>
              <a:t>https://ieeexplore.ieee.org/document/6327355</a:t>
            </a:r>
          </a:p>
          <a:p>
            <a:pPr marL="0" indent="0">
              <a:buNone/>
            </a:pPr>
            <a:r>
              <a:rPr lang="en-US" altLang="zh-CN" dirty="0"/>
              <a:t>Face Recognition Performance: Role of Demographic Information</a:t>
            </a:r>
          </a:p>
          <a:p>
            <a:pPr marL="0" indent="0">
              <a:buNone/>
            </a:pPr>
            <a:endParaRPr lang="zh-CN" altLang="en-US" dirty="0"/>
          </a:p>
        </p:txBody>
      </p:sp>
      <p:sp>
        <p:nvSpPr>
          <p:cNvPr id="4" name="灯片编号占位符 3"/>
          <p:cNvSpPr>
            <a:spLocks noGrp="1"/>
          </p:cNvSpPr>
          <p:nvPr>
            <p:ph type="sldNum" sz="quarter" idx="5"/>
          </p:nvPr>
        </p:nvSpPr>
        <p:spPr/>
        <p:txBody>
          <a:bodyPr/>
          <a:lstStyle/>
          <a:p>
            <a:fld id="{88F6B10B-2EEF-43EA-92B7-D60EC802AFE5}" type="slidenum">
              <a:rPr lang="zh-CN" altLang="en-US" smtClean="0"/>
              <a:t>38</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indent="0">
              <a:buNone/>
            </a:pPr>
            <a:r>
              <a:rPr lang="zh-CN" altLang="en-US" dirty="0"/>
              <a:t>下一个伦理道德的问题涉及</a:t>
            </a:r>
            <a:r>
              <a:rPr lang="en-US" altLang="zh-CN" dirty="0"/>
              <a:t>AI</a:t>
            </a:r>
            <a:r>
              <a:rPr lang="zh-CN" altLang="en-US" dirty="0"/>
              <a:t>生成论文的问题</a:t>
            </a:r>
            <a:endParaRPr lang="en-US" altLang="zh-CN" dirty="0"/>
          </a:p>
          <a:p>
            <a:pPr marL="0" indent="0">
              <a:buNone/>
            </a:pPr>
            <a:r>
              <a:rPr lang="en-US" altLang="zh-CN" dirty="0"/>
              <a:t>AI</a:t>
            </a:r>
            <a:r>
              <a:rPr lang="zh-CN" altLang="en-US" dirty="0"/>
              <a:t>作为一个写作工具，但是其生成的学术文章的原创性和真实性难以保证</a:t>
            </a:r>
            <a:endParaRPr lang="en-US" altLang="zh-CN" dirty="0"/>
          </a:p>
          <a:p>
            <a:pPr marL="0" indent="0">
              <a:buNone/>
            </a:pPr>
            <a:r>
              <a:rPr lang="en-US" altLang="zh-CN" dirty="0"/>
              <a:t>Science</a:t>
            </a:r>
            <a:r>
              <a:rPr lang="zh-CN" altLang="en-US" dirty="0"/>
              <a:t>杂志发布规定 </a:t>
            </a:r>
            <a:r>
              <a:rPr lang="en-US" altLang="zh-CN" dirty="0"/>
              <a:t>AI</a:t>
            </a:r>
            <a:r>
              <a:rPr lang="zh-CN" altLang="en-US" dirty="0"/>
              <a:t>不能成为</a:t>
            </a:r>
            <a:r>
              <a:rPr lang="en-US" altLang="zh-CN" dirty="0"/>
              <a:t>science</a:t>
            </a:r>
            <a:r>
              <a:rPr lang="zh-CN" altLang="en-US" dirty="0"/>
              <a:t>的作者</a:t>
            </a:r>
            <a:endParaRPr lang="en-US" altLang="zh-CN" dirty="0"/>
          </a:p>
          <a:p>
            <a:pPr marL="0" indent="0">
              <a:buNone/>
            </a:pPr>
            <a:endParaRPr lang="en-US" altLang="zh-CN" dirty="0"/>
          </a:p>
          <a:p>
            <a:pPr marL="0" indent="0">
              <a:buNone/>
            </a:pPr>
            <a:endParaRPr lang="zh-CN" altLang="en-US" dirty="0"/>
          </a:p>
        </p:txBody>
      </p:sp>
      <p:sp>
        <p:nvSpPr>
          <p:cNvPr id="4" name="灯片编号占位符 3"/>
          <p:cNvSpPr>
            <a:spLocks noGrp="1"/>
          </p:cNvSpPr>
          <p:nvPr>
            <p:ph type="sldNum" sz="quarter" idx="5"/>
          </p:nvPr>
        </p:nvSpPr>
        <p:spPr/>
        <p:txBody>
          <a:bodyPr/>
          <a:lstStyle/>
          <a:p>
            <a:fld id="{88F6B10B-2EEF-43EA-92B7-D60EC802AFE5}" type="slidenum">
              <a:rPr lang="zh-CN" altLang="en-US" smtClean="0"/>
              <a:t>40</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indent="0">
              <a:buNone/>
            </a:pPr>
            <a:r>
              <a:rPr lang="zh-CN" altLang="en-US" dirty="0"/>
              <a:t>除此之外， </a:t>
            </a:r>
            <a:r>
              <a:rPr lang="en-US" altLang="zh-CN" dirty="0"/>
              <a:t>AI</a:t>
            </a:r>
            <a:r>
              <a:rPr lang="zh-CN" altLang="en-US" dirty="0"/>
              <a:t>顶会</a:t>
            </a:r>
            <a:r>
              <a:rPr lang="en-US" altLang="zh-CN" dirty="0"/>
              <a:t>ICML</a:t>
            </a:r>
            <a:r>
              <a:rPr lang="zh-CN" altLang="en-US" dirty="0"/>
              <a:t>也在去年发布规定，禁止投稿</a:t>
            </a:r>
            <a:r>
              <a:rPr lang="en-US" altLang="zh-CN" dirty="0"/>
              <a:t>AI</a:t>
            </a:r>
            <a:r>
              <a:rPr lang="zh-CN" altLang="en-US" dirty="0"/>
              <a:t>生成的文章</a:t>
            </a:r>
            <a:endParaRPr lang="en-US" altLang="zh-CN" dirty="0"/>
          </a:p>
        </p:txBody>
      </p:sp>
      <p:sp>
        <p:nvSpPr>
          <p:cNvPr id="4" name="灯片编号占位符 3"/>
          <p:cNvSpPr>
            <a:spLocks noGrp="1"/>
          </p:cNvSpPr>
          <p:nvPr>
            <p:ph type="sldNum" sz="quarter" idx="5"/>
          </p:nvPr>
        </p:nvSpPr>
        <p:spPr/>
        <p:txBody>
          <a:bodyPr/>
          <a:lstStyle/>
          <a:p>
            <a:fld id="{88F6B10B-2EEF-43EA-92B7-D60EC802AFE5}" type="slidenum">
              <a:rPr lang="zh-CN" altLang="en-US" smtClean="0"/>
              <a:t>41</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indent="0">
              <a:buNone/>
            </a:pPr>
            <a:r>
              <a:rPr lang="zh-CN" altLang="en-US" dirty="0"/>
              <a:t>除此之外 </a:t>
            </a:r>
            <a:r>
              <a:rPr lang="en-US" altLang="zh-CN" dirty="0"/>
              <a:t>AI</a:t>
            </a:r>
            <a:r>
              <a:rPr lang="zh-CN" altLang="en-US" dirty="0"/>
              <a:t>审稿也带来了全新的伦理问题</a:t>
            </a:r>
            <a:endParaRPr lang="en-US" altLang="zh-CN" dirty="0"/>
          </a:p>
          <a:p>
            <a:pPr marL="0" indent="0">
              <a:buNone/>
            </a:pPr>
            <a:r>
              <a:rPr lang="zh-CN" altLang="en-US" dirty="0"/>
              <a:t>例如评审工具不透明、信息私密性保证、责任分配等问题</a:t>
            </a:r>
            <a:endParaRPr lang="en-US" altLang="zh-CN" dirty="0"/>
          </a:p>
          <a:p>
            <a:pPr marL="0" indent="0">
              <a:buNone/>
            </a:pPr>
            <a:r>
              <a:rPr lang="zh-CN" altLang="en-US" dirty="0"/>
              <a:t>当使用</a:t>
            </a:r>
            <a:r>
              <a:rPr lang="en-US" altLang="zh-CN" dirty="0"/>
              <a:t>AI</a:t>
            </a:r>
            <a:r>
              <a:rPr lang="zh-CN" altLang="en-US" dirty="0"/>
              <a:t>审稿时，审稿责任的落实难以把握</a:t>
            </a:r>
            <a:endParaRPr lang="en-US" altLang="zh-CN" dirty="0"/>
          </a:p>
          <a:p>
            <a:pPr marL="0" indent="0">
              <a:buNone/>
            </a:pPr>
            <a:r>
              <a:rPr lang="zh-CN" altLang="en-US" dirty="0"/>
              <a:t>部分审稿人利用</a:t>
            </a:r>
            <a:r>
              <a:rPr lang="en-US" altLang="zh-CN" dirty="0"/>
              <a:t>ai</a:t>
            </a:r>
            <a:r>
              <a:rPr lang="zh-CN" altLang="en-US" dirty="0"/>
              <a:t>审稿可能将导致作者们对期刊</a:t>
            </a:r>
            <a:r>
              <a:rPr lang="en-US" altLang="zh-CN" dirty="0"/>
              <a:t>/</a:t>
            </a:r>
            <a:r>
              <a:rPr lang="zh-CN" altLang="en-US" dirty="0"/>
              <a:t>会议审稿过程的质疑</a:t>
            </a:r>
            <a:endParaRPr lang="en-US" altLang="zh-CN" dirty="0"/>
          </a:p>
          <a:p>
            <a:pPr marL="0" indent="0">
              <a:buNone/>
            </a:pPr>
            <a:r>
              <a:rPr lang="zh-CN" altLang="en-US" dirty="0"/>
              <a:t>并且</a:t>
            </a:r>
            <a:r>
              <a:rPr lang="en-US" altLang="zh-CN" dirty="0"/>
              <a:t>AI</a:t>
            </a:r>
            <a:r>
              <a:rPr lang="zh-CN" altLang="en-US" dirty="0"/>
              <a:t>无法判断稿件是否是一篇高质量论文，因此</a:t>
            </a:r>
            <a:r>
              <a:rPr lang="en-US" altLang="zh-CN" dirty="0"/>
              <a:t>AI</a:t>
            </a:r>
            <a:r>
              <a:rPr lang="zh-CN" altLang="en-US" dirty="0"/>
              <a:t>审稿无法控制稿件质量</a:t>
            </a:r>
            <a:endParaRPr lang="en-US" altLang="zh-CN" dirty="0"/>
          </a:p>
        </p:txBody>
      </p:sp>
      <p:sp>
        <p:nvSpPr>
          <p:cNvPr id="4" name="灯片编号占位符 3"/>
          <p:cNvSpPr>
            <a:spLocks noGrp="1"/>
          </p:cNvSpPr>
          <p:nvPr>
            <p:ph type="sldNum" sz="quarter" idx="5"/>
          </p:nvPr>
        </p:nvSpPr>
        <p:spPr/>
        <p:txBody>
          <a:bodyPr/>
          <a:lstStyle/>
          <a:p>
            <a:fld id="{88F6B10B-2EEF-43EA-92B7-D60EC802AFE5}" type="slidenum">
              <a:rPr lang="zh-CN" altLang="en-US" smtClean="0"/>
              <a:t>42</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indent="0">
              <a:buNone/>
            </a:pPr>
            <a:r>
              <a:rPr lang="zh-CN" altLang="en-US" dirty="0"/>
              <a:t>一年前有一位纽芬兰的学者遭遇拒稿</a:t>
            </a:r>
            <a:endParaRPr lang="en-US" altLang="zh-CN" dirty="0"/>
          </a:p>
          <a:p>
            <a:pPr marL="0" indent="0">
              <a:buNone/>
            </a:pPr>
            <a:r>
              <a:rPr lang="zh-CN" altLang="en-US" dirty="0"/>
              <a:t>他将论文传给</a:t>
            </a:r>
            <a:r>
              <a:rPr lang="en-US" altLang="zh-CN" dirty="0"/>
              <a:t>GPT</a:t>
            </a:r>
            <a:r>
              <a:rPr lang="zh-CN" altLang="en-US" dirty="0"/>
              <a:t>发现，审稿人给出的意见与</a:t>
            </a:r>
            <a:r>
              <a:rPr lang="en-US" altLang="zh-CN" dirty="0"/>
              <a:t>GPT</a:t>
            </a:r>
            <a:r>
              <a:rPr lang="zh-CN" altLang="en-US" dirty="0"/>
              <a:t>生成的完全一致</a:t>
            </a:r>
            <a:endParaRPr lang="en-US" altLang="zh-CN" dirty="0"/>
          </a:p>
          <a:p>
            <a:pPr marL="0" indent="0">
              <a:buNone/>
            </a:pPr>
            <a:r>
              <a:rPr lang="zh-CN" altLang="en-US" dirty="0"/>
              <a:t>这对审稿可信度造成打击</a:t>
            </a:r>
          </a:p>
        </p:txBody>
      </p:sp>
      <p:sp>
        <p:nvSpPr>
          <p:cNvPr id="4" name="灯片编号占位符 3"/>
          <p:cNvSpPr>
            <a:spLocks noGrp="1"/>
          </p:cNvSpPr>
          <p:nvPr>
            <p:ph type="sldNum" sz="quarter" idx="5"/>
          </p:nvPr>
        </p:nvSpPr>
        <p:spPr/>
        <p:txBody>
          <a:bodyPr/>
          <a:lstStyle/>
          <a:p>
            <a:fld id="{88F6B10B-2EEF-43EA-92B7-D60EC802AFE5}" type="slidenum">
              <a:rPr lang="zh-CN" altLang="en-US" smtClean="0"/>
              <a:t>43</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我们讲完了伦理道德的部分，我们接下来看看同行评议的部分。</a:t>
            </a:r>
            <a:endParaRPr lang="en-US" altLang="zh-CN" dirty="0"/>
          </a:p>
          <a:p>
            <a:endParaRPr lang="en-US" altLang="zh-CN" dirty="0"/>
          </a:p>
          <a:p>
            <a:endParaRPr lang="en-US" altLang="zh-CN" dirty="0"/>
          </a:p>
          <a:p>
            <a:r>
              <a:rPr lang="zh-CN" altLang="zh-CN" dirty="0"/>
              <a:t>同行评审是专家对提交出版的材料进行的评估</a:t>
            </a:r>
            <a:endParaRPr lang="en-US" altLang="zh-CN" dirty="0"/>
          </a:p>
          <a:p>
            <a:endParaRPr lang="en-US" altLang="zh-CN" dirty="0"/>
          </a:p>
          <a:p>
            <a:r>
              <a:rPr lang="zh-CN" altLang="en-US" dirty="0"/>
              <a:t>它包含了我们科研过程的方方面面，例如 审稿发表的过程</a:t>
            </a:r>
            <a:endParaRPr lang="en-US" altLang="zh-CN" dirty="0"/>
          </a:p>
          <a:p>
            <a:r>
              <a:rPr lang="zh-CN" altLang="en-US" dirty="0"/>
              <a:t>基金项目对你的本子的评审的过程</a:t>
            </a:r>
            <a:endParaRPr lang="en-US" altLang="zh-CN" dirty="0"/>
          </a:p>
          <a:p>
            <a:r>
              <a:rPr lang="zh-CN" altLang="en-US" dirty="0"/>
              <a:t>专利的实质性审查过程</a:t>
            </a:r>
            <a:endParaRPr lang="en-US" altLang="zh-CN" dirty="0"/>
          </a:p>
          <a:p>
            <a:r>
              <a:rPr lang="zh-CN" altLang="en-US" dirty="0"/>
              <a:t>以及标准的评议过程</a:t>
            </a:r>
            <a:endParaRPr lang="en-US" altLang="zh-CN" dirty="0"/>
          </a:p>
          <a:p>
            <a:endParaRPr lang="en-US" altLang="zh-CN" dirty="0"/>
          </a:p>
          <a:p>
            <a:endParaRPr lang="en-US" altLang="zh-CN" dirty="0"/>
          </a:p>
          <a:p>
            <a:endParaRPr lang="en-US" altLang="zh-CN" dirty="0"/>
          </a:p>
          <a:p>
            <a:endParaRPr lang="en-US" altLang="zh-CN" dirty="0"/>
          </a:p>
          <a:p>
            <a:r>
              <a:rPr lang="zh-CN" altLang="en-US" dirty="0"/>
              <a:t>他有点像伽利略当年接受宗教审批的过程</a:t>
            </a:r>
          </a:p>
        </p:txBody>
      </p:sp>
      <p:sp>
        <p:nvSpPr>
          <p:cNvPr id="4" name="灯片编号占位符 3"/>
          <p:cNvSpPr>
            <a:spLocks noGrp="1"/>
          </p:cNvSpPr>
          <p:nvPr>
            <p:ph type="sldNum" sz="quarter" idx="5"/>
          </p:nvPr>
        </p:nvSpPr>
        <p:spPr/>
        <p:txBody>
          <a:bodyPr/>
          <a:lstStyle/>
          <a:p>
            <a:fld id="{88F6B10B-2EEF-43EA-92B7-D60EC802AFE5}" type="slidenum">
              <a:rPr lang="zh-CN" altLang="en-US" smtClean="0"/>
              <a:t>44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我们发表文章和延续科研是有内在的循环关系的</a:t>
            </a:r>
          </a:p>
        </p:txBody>
      </p:sp>
      <p:sp>
        <p:nvSpPr>
          <p:cNvPr id="4" name="灯片编号占位符 3"/>
          <p:cNvSpPr>
            <a:spLocks noGrp="1"/>
          </p:cNvSpPr>
          <p:nvPr>
            <p:ph type="sldNum" sz="quarter" idx="5"/>
          </p:nvPr>
        </p:nvSpPr>
        <p:spPr/>
        <p:txBody>
          <a:bodyPr/>
          <a:lstStyle/>
          <a:p>
            <a:fld id="{88F6B10B-2EEF-43EA-92B7-D60EC802AFE5}" type="slidenum">
              <a:rPr lang="zh-CN" altLang="en-US" smtClean="0"/>
              <a:t>5</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B278301-F74B-4EAF-98AB-A6C9532F7B18}" type="slidenum">
              <a:rPr lang="en-GB" altLang="zh-CN"/>
              <a:t>45</a:t>
            </a:fld>
            <a:endParaRPr lang="en-GB" altLang="zh-CN"/>
          </a:p>
        </p:txBody>
      </p:sp>
      <p:sp>
        <p:nvSpPr>
          <p:cNvPr id="37890" name="Rectangle 2"/>
          <p:cNvSpPr>
            <a:spLocks noGrp="1" noRot="1" noChangeAspect="1" noChangeArrowheads="1" noTextEdit="1"/>
          </p:cNvSpPr>
          <p:nvPr>
            <p:ph type="sldImg"/>
          </p:nvPr>
        </p:nvSpPr>
        <p:spPr/>
      </p:sp>
      <p:sp>
        <p:nvSpPr>
          <p:cNvPr id="37891" name="Rectangle 3"/>
          <p:cNvSpPr>
            <a:spLocks noGrp="1" noChangeArrowheads="1"/>
          </p:cNvSpPr>
          <p:nvPr>
            <p:ph type="body" idx="1"/>
          </p:nvPr>
        </p:nvSpPr>
        <p:spPr>
          <a:xfrm>
            <a:off x="914400" y="4343400"/>
            <a:ext cx="5029200" cy="4114800"/>
          </a:xfrm>
        </p:spPr>
        <p:txBody>
          <a:bodyPr/>
          <a:lstStyle/>
          <a:p>
            <a:endParaRPr lang="zh-CN" altLang="zh-C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10000"/>
          </a:bodyPr>
          <a:lstStyle/>
          <a:p>
            <a:r>
              <a:rPr lang="zh-CN" altLang="zh-CN" dirty="0"/>
              <a:t>评审可能是一件苦差事，但值得像任何其他研究活动一样付出同样的努力、</a:t>
            </a:r>
            <a:r>
              <a:rPr lang="zh-CN" altLang="en-US" dirty="0"/>
              <a:t>并且要有同样严格的道德标准</a:t>
            </a:r>
            <a:endParaRPr lang="en-US" altLang="zh-CN" sz="1200" kern="1200" baseline="0" dirty="0">
              <a:solidFill>
                <a:schemeClr val="tx1"/>
              </a:solidFill>
              <a:latin typeface="+mn-lt"/>
              <a:ea typeface="+mn-ea"/>
              <a:cs typeface="+mn-cs"/>
            </a:endParaRPr>
          </a:p>
          <a:p>
            <a:endParaRPr lang="en-US" altLang="zh-CN" sz="1200" kern="1200" baseline="0" dirty="0">
              <a:solidFill>
                <a:schemeClr val="tx1"/>
              </a:solidFill>
              <a:latin typeface="+mn-lt"/>
              <a:ea typeface="+mn-ea"/>
              <a:cs typeface="+mn-cs"/>
            </a:endParaRPr>
          </a:p>
          <a:p>
            <a:r>
              <a:rPr lang="zh-CN" altLang="en-US" sz="1200" kern="1200" baseline="0" dirty="0">
                <a:solidFill>
                  <a:schemeClr val="tx1"/>
                </a:solidFill>
                <a:latin typeface="+mn-lt"/>
                <a:ea typeface="+mn-ea"/>
                <a:cs typeface="+mn-cs"/>
              </a:rPr>
              <a:t>审稿过程是一种责任感的体现</a:t>
            </a:r>
            <a:endParaRPr lang="en-US" altLang="zh-CN" sz="1200" kern="1200" baseline="0" dirty="0">
              <a:solidFill>
                <a:schemeClr val="tx1"/>
              </a:solidFill>
              <a:latin typeface="+mn-lt"/>
              <a:ea typeface="+mn-ea"/>
              <a:cs typeface="+mn-cs"/>
            </a:endParaRPr>
          </a:p>
          <a:p>
            <a:endParaRPr lang="en-US" altLang="zh-CN" sz="1200" kern="1200" baseline="0" dirty="0">
              <a:solidFill>
                <a:schemeClr val="tx1"/>
              </a:solidFill>
              <a:latin typeface="+mn-lt"/>
              <a:ea typeface="+mn-ea"/>
              <a:cs typeface="+mn-cs"/>
            </a:endParaRPr>
          </a:p>
          <a:p>
            <a:r>
              <a:rPr lang="zh-CN" altLang="en-US" sz="1200" kern="1200" baseline="0" dirty="0">
                <a:solidFill>
                  <a:schemeClr val="tx1"/>
                </a:solidFill>
                <a:latin typeface="+mn-lt"/>
                <a:ea typeface="+mn-ea"/>
                <a:cs typeface="+mn-cs"/>
              </a:rPr>
              <a:t>首先，作者要对自己的科研成果负责</a:t>
            </a:r>
            <a:endParaRPr lang="en-US" altLang="zh-CN" sz="1200" kern="1200" baseline="0" dirty="0">
              <a:solidFill>
                <a:schemeClr val="tx1"/>
              </a:solidFill>
              <a:latin typeface="+mn-lt"/>
              <a:ea typeface="+mn-ea"/>
              <a:cs typeface="+mn-cs"/>
            </a:endParaRPr>
          </a:p>
          <a:p>
            <a:r>
              <a:rPr lang="zh-CN" altLang="en-US" sz="1200" kern="1200" baseline="0" dirty="0">
                <a:solidFill>
                  <a:schemeClr val="tx1"/>
                </a:solidFill>
                <a:latin typeface="+mn-lt"/>
                <a:ea typeface="+mn-ea"/>
                <a:cs typeface="+mn-cs"/>
              </a:rPr>
              <a:t>然后审稿人，需要公平，客观，并且避免利益冲突。</a:t>
            </a:r>
            <a:endParaRPr lang="en-US" altLang="zh-CN" sz="1200" kern="1200" baseline="0" dirty="0">
              <a:solidFill>
                <a:schemeClr val="tx1"/>
              </a:solidFill>
              <a:latin typeface="+mn-lt"/>
              <a:ea typeface="+mn-ea"/>
              <a:cs typeface="+mn-cs"/>
            </a:endParaRPr>
          </a:p>
          <a:p>
            <a:r>
              <a:rPr lang="zh-CN" altLang="en-US" sz="1200" kern="1200" baseline="0" dirty="0">
                <a:solidFill>
                  <a:schemeClr val="tx1"/>
                </a:solidFill>
                <a:latin typeface="+mn-lt"/>
                <a:ea typeface="+mn-ea"/>
                <a:cs typeface="+mn-cs"/>
              </a:rPr>
              <a:t>最后，编辑人：需要选择合适的审稿人，并且根据审稿人的意见进行决定</a:t>
            </a:r>
            <a:endParaRPr lang="en-US" altLang="zh-CN" sz="1200" kern="1200" baseline="0" dirty="0">
              <a:solidFill>
                <a:schemeClr val="tx1"/>
              </a:solidFill>
              <a:latin typeface="+mn-lt"/>
              <a:ea typeface="+mn-ea"/>
              <a:cs typeface="+mn-cs"/>
            </a:endParaRPr>
          </a:p>
          <a:p>
            <a:endParaRPr lang="en-US" altLang="zh-CN" sz="1200" kern="1200" baseline="0" dirty="0">
              <a:solidFill>
                <a:schemeClr val="tx1"/>
              </a:solidFill>
              <a:latin typeface="+mn-lt"/>
              <a:ea typeface="+mn-ea"/>
              <a:cs typeface="+mn-cs"/>
            </a:endParaRPr>
          </a:p>
          <a:p>
            <a:endParaRPr lang="en-US" altLang="zh-CN" sz="1200" kern="1200" baseline="0" dirty="0">
              <a:solidFill>
                <a:schemeClr val="tx1"/>
              </a:solidFill>
              <a:latin typeface="+mn-lt"/>
              <a:ea typeface="+mn-ea"/>
              <a:cs typeface="+mn-cs"/>
            </a:endParaRPr>
          </a:p>
          <a:p>
            <a:endParaRPr lang="en-US" altLang="zh-CN" sz="1200" kern="1200" baseline="0" dirty="0">
              <a:solidFill>
                <a:schemeClr val="tx1"/>
              </a:solidFill>
              <a:latin typeface="+mn-lt"/>
              <a:ea typeface="+mn-ea"/>
              <a:cs typeface="+mn-cs"/>
            </a:endParaRPr>
          </a:p>
          <a:p>
            <a:r>
              <a:rPr lang="en-US" altLang="zh-CN" sz="1200" kern="1200" baseline="0" dirty="0">
                <a:solidFill>
                  <a:schemeClr val="tx1"/>
                </a:solidFill>
                <a:latin typeface="+mn-lt"/>
                <a:ea typeface="+mn-ea"/>
                <a:cs typeface="+mn-cs"/>
              </a:rPr>
              <a:t>Responsibilities</a:t>
            </a:r>
          </a:p>
          <a:p>
            <a:r>
              <a:rPr lang="en-US" altLang="zh-CN" sz="1200" kern="1200" baseline="0" dirty="0">
                <a:solidFill>
                  <a:schemeClr val="tx1"/>
                </a:solidFill>
                <a:latin typeface="+mn-lt"/>
                <a:ea typeface="+mn-ea"/>
                <a:cs typeface="+mn-cs"/>
              </a:rPr>
              <a:t>When an author completes a paper, it is submitted to the editor of a journal (or</a:t>
            </a:r>
          </a:p>
          <a:p>
            <a:r>
              <a:rPr lang="en-US" altLang="zh-CN" sz="1200" kern="1200" baseline="0" dirty="0">
                <a:solidFill>
                  <a:schemeClr val="tx1"/>
                </a:solidFill>
                <a:latin typeface="+mn-lt"/>
                <a:ea typeface="+mn-ea"/>
                <a:cs typeface="+mn-cs"/>
              </a:rPr>
              <a:t>the program chair of a conference) for publication. The editor sends the paper</a:t>
            </a:r>
          </a:p>
          <a:p>
            <a:r>
              <a:rPr lang="en-US" altLang="zh-CN" sz="1200" kern="1200" baseline="0" dirty="0">
                <a:solidFill>
                  <a:schemeClr val="tx1"/>
                </a:solidFill>
                <a:latin typeface="+mn-lt"/>
                <a:ea typeface="+mn-ea"/>
                <a:cs typeface="+mn-cs"/>
              </a:rPr>
              <a:t>to referees, who evaluate the paper and return assessments. The editor then</a:t>
            </a:r>
          </a:p>
          <a:p>
            <a:r>
              <a:rPr lang="en-US" altLang="zh-CN" sz="1200" kern="1200" baseline="0" dirty="0">
                <a:solidFill>
                  <a:schemeClr val="tx1"/>
                </a:solidFill>
                <a:latin typeface="+mn-lt"/>
                <a:ea typeface="+mn-ea"/>
                <a:cs typeface="+mn-cs"/>
              </a:rPr>
              <a:t>uses these </a:t>
            </a:r>
            <a:r>
              <a:rPr lang="en-US" altLang="zh-CN" sz="1200" kern="1200" baseline="0" dirty="0" err="1">
                <a:solidFill>
                  <a:schemeClr val="tx1"/>
                </a:solidFill>
                <a:latin typeface="+mn-lt"/>
                <a:ea typeface="+mn-ea"/>
                <a:cs typeface="+mn-cs"/>
              </a:rPr>
              <a:t>ωsessments</a:t>
            </a:r>
            <a:r>
              <a:rPr lang="en-US" altLang="zh-CN" sz="1200" kern="1200" baseline="0" dirty="0">
                <a:solidFill>
                  <a:schemeClr val="tx1"/>
                </a:solidFill>
                <a:latin typeface="+mn-lt"/>
                <a:ea typeface="+mn-ea"/>
                <a:cs typeface="+mn-cs"/>
              </a:rPr>
              <a:t> to decide whether the paper should be accepted, or, in</a:t>
            </a:r>
          </a:p>
          <a:p>
            <a:r>
              <a:rPr lang="en-US" altLang="zh-CN" sz="1200" kern="1200" baseline="0" dirty="0">
                <a:solidFill>
                  <a:schemeClr val="tx1"/>
                </a:solidFill>
                <a:latin typeface="+mn-lt"/>
                <a:ea typeface="+mn-ea"/>
                <a:cs typeface="+mn-cs"/>
              </a:rPr>
              <a:t>the case of a </a:t>
            </a:r>
            <a:r>
              <a:rPr lang="en-US" altLang="zh-CN" sz="1200" kern="1200" baseline="0" dirty="0" err="1">
                <a:solidFill>
                  <a:schemeClr val="tx1"/>
                </a:solidFill>
                <a:latin typeface="+mn-lt"/>
                <a:ea typeface="+mn-ea"/>
                <a:cs typeface="+mn-cs"/>
              </a:rPr>
              <a:t>joumal</a:t>
            </a:r>
            <a:r>
              <a:rPr lang="en-US" altLang="zh-CN" sz="1200" kern="1200" baseline="0" dirty="0">
                <a:solidFill>
                  <a:schemeClr val="tx1"/>
                </a:solidFill>
                <a:latin typeface="+mn-lt"/>
                <a:ea typeface="+mn-ea"/>
                <a:cs typeface="+mn-cs"/>
              </a:rPr>
              <a:t> paper, whether further refereeing or revision is required.</a:t>
            </a:r>
          </a:p>
          <a:p>
            <a:endParaRPr lang="en-US" altLang="zh-CN" sz="1200" kern="1200" baseline="0" dirty="0">
              <a:solidFill>
                <a:schemeClr val="tx1"/>
              </a:solidFill>
              <a:latin typeface="+mn-lt"/>
              <a:ea typeface="+mn-ea"/>
              <a:cs typeface="+mn-cs"/>
            </a:endParaRPr>
          </a:p>
          <a:p>
            <a:r>
              <a:rPr lang="en-US" altLang="zh-CN" sz="1200" kern="1200" baseline="0" dirty="0">
                <a:solidFill>
                  <a:schemeClr val="tx1"/>
                </a:solidFill>
                <a:latin typeface="+mn-lt"/>
                <a:ea typeface="+mn-ea"/>
                <a:cs typeface="+mn-cs"/>
              </a:rPr>
              <a:t>Referees should be fair, objective, maintain confidentiality, and avoid conflict</a:t>
            </a:r>
          </a:p>
          <a:p>
            <a:r>
              <a:rPr lang="en-US" altLang="zh-CN" sz="1200" kern="1200" baseline="0" dirty="0">
                <a:solidFill>
                  <a:schemeClr val="tx1"/>
                </a:solidFill>
                <a:latin typeface="+mn-lt"/>
                <a:ea typeface="+mn-ea"/>
                <a:cs typeface="+mn-cs"/>
              </a:rPr>
              <a:t>of interest.</a:t>
            </a:r>
          </a:p>
          <a:p>
            <a:endParaRPr lang="en-US" altLang="zh-CN" sz="1200" kern="1200" baseline="0" dirty="0">
              <a:solidFill>
                <a:schemeClr val="tx1"/>
              </a:solidFill>
              <a:latin typeface="+mn-lt"/>
              <a:ea typeface="+mn-ea"/>
              <a:cs typeface="+mn-cs"/>
            </a:endParaRPr>
          </a:p>
          <a:p>
            <a:r>
              <a:rPr lang="en-US" altLang="zh-CN" sz="1200" kern="1200" baseline="0" dirty="0">
                <a:solidFill>
                  <a:schemeClr val="tx1"/>
                </a:solidFill>
                <a:latin typeface="+mn-lt"/>
                <a:ea typeface="+mn-ea"/>
                <a:cs typeface="+mn-cs"/>
              </a:rPr>
              <a:t>The editor's responsibilities are to choose referees appropriately, ensure</a:t>
            </a:r>
          </a:p>
          <a:p>
            <a:r>
              <a:rPr lang="en-US" altLang="zh-CN" sz="1200" kern="1200" baseline="0" dirty="0">
                <a:solidFill>
                  <a:schemeClr val="tx1"/>
                </a:solidFill>
                <a:latin typeface="+mn-lt"/>
                <a:ea typeface="+mn-ea"/>
                <a:cs typeface="+mn-cs"/>
              </a:rPr>
              <a:t>that the refereeing is completed promptly and to an adequate standard arbitrate</a:t>
            </a:r>
          </a:p>
          <a:p>
            <a:r>
              <a:rPr lang="en-US" altLang="zh-CN" sz="1200" kern="1200" baseline="0" dirty="0">
                <a:solidFill>
                  <a:schemeClr val="tx1"/>
                </a:solidFill>
                <a:latin typeface="+mn-lt"/>
                <a:ea typeface="+mn-ea"/>
                <a:cs typeface="+mn-cs"/>
              </a:rPr>
              <a:t>when the referees' evaluations differ or when the authors argue that a referee'</a:t>
            </a:r>
          </a:p>
          <a:p>
            <a:r>
              <a:rPr lang="en-US" altLang="zh-CN" sz="1200" kern="1200" baseline="0" dirty="0">
                <a:solidFill>
                  <a:schemeClr val="tx1"/>
                </a:solidFill>
                <a:latin typeface="+mn-lt"/>
                <a:ea typeface="+mn-ea"/>
                <a:cs typeface="+mn-cs"/>
              </a:rPr>
              <a:t>evaluation is incorrect, and use the reports to decide whether the paper should</a:t>
            </a:r>
          </a:p>
          <a:p>
            <a:r>
              <a:rPr lang="en-US" altLang="zh-CN" sz="1200" kern="1200" baseline="0" dirty="0">
                <a:solidFill>
                  <a:schemeClr val="tx1"/>
                </a:solidFill>
                <a:latin typeface="+mn-lt"/>
                <a:ea typeface="+mn-ea"/>
                <a:cs typeface="+mn-cs"/>
              </a:rPr>
              <a:t>be accepted.</a:t>
            </a:r>
          </a:p>
          <a:p>
            <a:endParaRPr lang="en-US" altLang="zh-CN" sz="1200" kern="1200" baseline="0" dirty="0">
              <a:solidFill>
                <a:schemeClr val="tx1"/>
              </a:solidFill>
              <a:latin typeface="+mn-lt"/>
              <a:ea typeface="+mn-ea"/>
              <a:cs typeface="+mn-cs"/>
            </a:endParaRPr>
          </a:p>
          <a:p>
            <a:endParaRPr lang="en-US" altLang="zh-CN" sz="1200" kern="1200" baseline="0" dirty="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88F6B10B-2EEF-43EA-92B7-D60EC802AFE5}" type="slidenum">
              <a:rPr lang="zh-CN" altLang="en-US" smtClean="0"/>
              <a:t>46</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baseline="0" dirty="0">
                <a:solidFill>
                  <a:schemeClr val="tx1"/>
                </a:solidFill>
                <a:latin typeface="+mn-lt"/>
                <a:ea typeface="+mn-ea"/>
                <a:cs typeface="+mn-cs"/>
              </a:rPr>
              <a:t>那么我们审稿的时候，具体有哪些标准呢？</a:t>
            </a:r>
            <a:endParaRPr lang="en-US" altLang="zh-CN" sz="1200" kern="1200" baseline="0" dirty="0">
              <a:solidFill>
                <a:schemeClr val="tx1"/>
              </a:solidFill>
              <a:latin typeface="+mn-lt"/>
              <a:ea typeface="+mn-ea"/>
              <a:cs typeface="+mn-cs"/>
            </a:endParaRPr>
          </a:p>
          <a:p>
            <a:endParaRPr lang="en-US" altLang="zh-CN" sz="1200" kern="1200" baseline="0" dirty="0">
              <a:solidFill>
                <a:schemeClr val="tx1"/>
              </a:solidFill>
              <a:latin typeface="+mn-lt"/>
              <a:ea typeface="+mn-ea"/>
              <a:cs typeface="+mn-cs"/>
            </a:endParaRPr>
          </a:p>
          <a:p>
            <a:r>
              <a:rPr lang="zh-CN" altLang="en-US" dirty="0"/>
              <a:t>贡献点的大小：也就是他的原创性和有效性是否是足够</a:t>
            </a:r>
            <a:endParaRPr lang="en-US" altLang="zh-CN" dirty="0"/>
          </a:p>
          <a:p>
            <a:endParaRPr lang="en-US" altLang="zh-CN" dirty="0"/>
          </a:p>
          <a:p>
            <a:r>
              <a:rPr lang="zh-CN" altLang="en-US" dirty="0"/>
              <a:t>然后，我们的评估就有一下一些关键点</a:t>
            </a:r>
            <a:endParaRPr lang="en-US" altLang="zh-CN" dirty="0"/>
          </a:p>
          <a:p>
            <a:endParaRPr lang="en-US" altLang="zh-CN" dirty="0"/>
          </a:p>
          <a:p>
            <a:r>
              <a:rPr lang="en-US" altLang="zh-CN" dirty="0"/>
              <a:t>-</a:t>
            </a:r>
            <a:r>
              <a:rPr lang="zh-CN" altLang="zh-CN" dirty="0"/>
              <a:t>有贡献吗？重要吗？</a:t>
            </a:r>
            <a:endParaRPr lang="en-US" altLang="zh-CN" dirty="0"/>
          </a:p>
          <a:p>
            <a:r>
              <a:rPr lang="en-US" altLang="zh-CN" dirty="0"/>
              <a:t>-</a:t>
            </a:r>
            <a:r>
              <a:rPr lang="zh-CN" altLang="en-US" dirty="0"/>
              <a:t>然后是这些贡献是否是有趣的，也就是是否是领域所关注的</a:t>
            </a:r>
            <a:r>
              <a:rPr lang="zh-CN" altLang="zh-CN" dirty="0"/>
              <a:t>？ </a:t>
            </a:r>
            <a:endParaRPr lang="en-US" altLang="zh-CN" dirty="0"/>
          </a:p>
          <a:p>
            <a:r>
              <a:rPr lang="en-US" altLang="zh-CN" dirty="0"/>
              <a:t>-</a:t>
            </a:r>
            <a:r>
              <a:rPr lang="zh-CN" altLang="zh-CN" dirty="0"/>
              <a:t>贡献是否及时</a:t>
            </a:r>
            <a:r>
              <a:rPr lang="zh-CN" altLang="en-US" dirty="0"/>
              <a:t>还是说，只是在历史上被关注</a:t>
            </a:r>
            <a:r>
              <a:rPr lang="zh-CN" altLang="zh-CN" dirty="0"/>
              <a:t>？</a:t>
            </a:r>
            <a:r>
              <a:rPr lang="zh-CN" altLang="en-US" dirty="0"/>
              <a:t>也就是过时了的</a:t>
            </a:r>
            <a:endParaRPr lang="en-US" altLang="zh-CN" dirty="0"/>
          </a:p>
          <a:p>
            <a:r>
              <a:rPr lang="en-US" altLang="zh-CN" dirty="0"/>
              <a:t>-</a:t>
            </a:r>
            <a:r>
              <a:rPr lang="zh-CN" altLang="zh-CN" dirty="0"/>
              <a:t>该主题与可能的读者相关吗？ </a:t>
            </a:r>
            <a:endParaRPr lang="en-US" altLang="zh-CN" dirty="0"/>
          </a:p>
          <a:p>
            <a:r>
              <a:rPr lang="en-US" altLang="zh-CN" dirty="0"/>
              <a:t>-</a:t>
            </a:r>
            <a:r>
              <a:rPr lang="zh-CN" altLang="zh-CN" dirty="0"/>
              <a:t>结果正确吗？ </a:t>
            </a:r>
            <a:endParaRPr lang="en-US" altLang="zh-CN" dirty="0"/>
          </a:p>
          <a:p>
            <a:r>
              <a:rPr lang="en-US" altLang="zh-CN" dirty="0"/>
              <a:t>-</a:t>
            </a:r>
            <a:r>
              <a:rPr lang="zh-CN" altLang="en-US" dirty="0"/>
              <a:t>技术方法的提出以及实验结果</a:t>
            </a:r>
            <a:r>
              <a:rPr lang="zh-CN" altLang="zh-CN" dirty="0"/>
              <a:t>是否经过严格分析？</a:t>
            </a:r>
            <a:endParaRPr lang="zh-CN" altLang="en-US" dirty="0"/>
          </a:p>
        </p:txBody>
      </p:sp>
      <p:sp>
        <p:nvSpPr>
          <p:cNvPr id="4" name="灯片编号占位符 3"/>
          <p:cNvSpPr>
            <a:spLocks noGrp="1"/>
          </p:cNvSpPr>
          <p:nvPr>
            <p:ph type="sldNum" sz="quarter" idx="10"/>
          </p:nvPr>
        </p:nvSpPr>
        <p:spPr/>
        <p:txBody>
          <a:bodyPr/>
          <a:lstStyle/>
          <a:p>
            <a:fld id="{88F6B10B-2EEF-43EA-92B7-D60EC802AFE5}" type="slidenum">
              <a:rPr lang="zh-CN" altLang="en-US" smtClean="0"/>
              <a:t>47</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r>
              <a:rPr lang="zh-CN" altLang="en-US" dirty="0"/>
              <a:t>接下来还有其他标准</a:t>
            </a:r>
            <a:endParaRPr lang="en-US" altLang="zh-CN" dirty="0"/>
          </a:p>
          <a:p>
            <a:endParaRPr lang="en-US" altLang="zh-CN" dirty="0"/>
          </a:p>
          <a:p>
            <a:r>
              <a:rPr lang="en-US" altLang="zh-CN" dirty="0"/>
              <a:t>-</a:t>
            </a:r>
            <a:r>
              <a:rPr lang="zh-CN" altLang="zh-CN" dirty="0"/>
              <a:t>从结果中是否得出适当的结论，或者是否有其他可能的解释</a:t>
            </a:r>
            <a:endParaRPr lang="en-US" altLang="zh-CN" dirty="0"/>
          </a:p>
          <a:p>
            <a:r>
              <a:rPr lang="en-US" altLang="zh-CN" dirty="0"/>
              <a:t>-</a:t>
            </a:r>
            <a:r>
              <a:rPr lang="zh-CN" altLang="zh-CN" dirty="0"/>
              <a:t>所有技术细节都正确吗？</a:t>
            </a:r>
            <a:r>
              <a:rPr lang="zh-CN" altLang="en-US" dirty="0"/>
              <a:t>是否是可以被看懂的？</a:t>
            </a:r>
            <a:endParaRPr lang="en-US" altLang="zh-CN" dirty="0"/>
          </a:p>
          <a:p>
            <a:r>
              <a:rPr lang="en-US" altLang="zh-CN" dirty="0"/>
              <a:t>-</a:t>
            </a:r>
            <a:r>
              <a:rPr lang="zh-CN" altLang="zh-CN" dirty="0"/>
              <a:t>结果能否得到验证</a:t>
            </a:r>
            <a:r>
              <a:rPr lang="zh-CN" altLang="en-US" dirty="0"/>
              <a:t>？</a:t>
            </a:r>
            <a:endParaRPr lang="en-US" altLang="zh-CN" dirty="0"/>
          </a:p>
          <a:p>
            <a:r>
              <a:rPr lang="en-US" altLang="zh-CN" dirty="0"/>
              <a:t>-</a:t>
            </a:r>
            <a:r>
              <a:rPr lang="zh-CN" altLang="zh-CN" dirty="0"/>
              <a:t>是否存在严重的歧义或不一致之处</a:t>
            </a:r>
            <a:endParaRPr lang="en-US" altLang="zh-CN" dirty="0"/>
          </a:p>
          <a:p>
            <a:r>
              <a:rPr lang="en-US" altLang="zh-CN" dirty="0"/>
              <a:t>-</a:t>
            </a:r>
            <a:r>
              <a:rPr lang="zh-CN" altLang="en-US" dirty="0"/>
              <a:t>文章是否还</a:t>
            </a:r>
            <a:r>
              <a:rPr lang="zh-CN" altLang="zh-CN" dirty="0"/>
              <a:t>缺</a:t>
            </a:r>
            <a:r>
              <a:rPr lang="zh-CN" altLang="en-US" dirty="0"/>
              <a:t>了</a:t>
            </a:r>
            <a:r>
              <a:rPr lang="zh-CN" altLang="zh-CN" dirty="0"/>
              <a:t>什么？</a:t>
            </a:r>
            <a:r>
              <a:rPr lang="zh-CN" altLang="en-US" dirty="0"/>
              <a:t>怎样才能弥补这些缺失的信息</a:t>
            </a:r>
            <a:r>
              <a:rPr lang="zh-CN" altLang="zh-CN" dirty="0"/>
              <a:t>？是否有任何材料是不必要的</a:t>
            </a:r>
            <a:endParaRPr lang="en-US" altLang="zh-CN" dirty="0"/>
          </a:p>
          <a:p>
            <a:r>
              <a:rPr lang="en-US" altLang="zh-CN" dirty="0"/>
              <a:t>-</a:t>
            </a:r>
            <a:r>
              <a:rPr lang="zh-CN" altLang="en-US" dirty="0"/>
              <a:t>读者的受众面有多广？</a:t>
            </a:r>
            <a:endParaRPr lang="en-US" altLang="zh-CN" dirty="0"/>
          </a:p>
          <a:p>
            <a:r>
              <a:rPr lang="en-US" altLang="zh-CN" dirty="0"/>
              <a:t>-</a:t>
            </a:r>
            <a:r>
              <a:rPr lang="zh-CN" altLang="zh-CN" dirty="0"/>
              <a:t>论文能看得懂吗？写得清楚吗？演示是否达到足够的标准？</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88F6B10B-2EEF-43EA-92B7-D60EC802AFE5}" type="slidenum">
              <a:rPr lang="zh-CN" altLang="en-US" smtClean="0"/>
              <a:t>48</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baseline="0" dirty="0">
                <a:solidFill>
                  <a:schemeClr val="tx1"/>
                </a:solidFill>
                <a:latin typeface="+mn-lt"/>
                <a:ea typeface="+mn-ea"/>
                <a:cs typeface="+mn-cs"/>
              </a:rPr>
              <a:t>这里，在审稿结束之后，我们通常能拿到一个审稿的报告，对这篇文章的不同维度进行打分。</a:t>
            </a:r>
            <a:endParaRPr lang="en-US" altLang="zh-CN" sz="1200" kern="1200" baseline="0" dirty="0">
              <a:solidFill>
                <a:schemeClr val="tx1"/>
              </a:solidFill>
              <a:latin typeface="+mn-lt"/>
              <a:ea typeface="+mn-ea"/>
              <a:cs typeface="+mn-cs"/>
            </a:endParaRPr>
          </a:p>
          <a:p>
            <a:endParaRPr lang="en-US" altLang="zh-CN" sz="1200" kern="1200" baseline="0" dirty="0">
              <a:solidFill>
                <a:schemeClr val="tx1"/>
              </a:solidFill>
              <a:latin typeface="+mn-lt"/>
              <a:ea typeface="+mn-ea"/>
              <a:cs typeface="+mn-cs"/>
            </a:endParaRPr>
          </a:p>
          <a:p>
            <a:endParaRPr lang="en-US" altLang="zh-CN" sz="1200" kern="1200" baseline="0" dirty="0">
              <a:solidFill>
                <a:schemeClr val="tx1"/>
              </a:solidFill>
              <a:latin typeface="+mn-lt"/>
              <a:ea typeface="+mn-ea"/>
              <a:cs typeface="+mn-cs"/>
            </a:endParaRPr>
          </a:p>
          <a:p>
            <a:endParaRPr lang="en-US" altLang="zh-CN" sz="1200" kern="1200" baseline="0" dirty="0">
              <a:solidFill>
                <a:schemeClr val="tx1"/>
              </a:solidFill>
              <a:latin typeface="+mn-lt"/>
              <a:ea typeface="+mn-ea"/>
              <a:cs typeface="+mn-cs"/>
            </a:endParaRPr>
          </a:p>
          <a:p>
            <a:endParaRPr lang="en-US" altLang="zh-CN" sz="1200" kern="1200" baseline="0" dirty="0">
              <a:solidFill>
                <a:schemeClr val="tx1"/>
              </a:solidFill>
              <a:latin typeface="+mn-lt"/>
              <a:ea typeface="+mn-ea"/>
              <a:cs typeface="+mn-cs"/>
            </a:endParaRPr>
          </a:p>
          <a:p>
            <a:endParaRPr lang="en-US" altLang="zh-CN" sz="1200" kern="1200" baseline="0" dirty="0">
              <a:solidFill>
                <a:schemeClr val="tx1"/>
              </a:solidFill>
              <a:latin typeface="+mn-lt"/>
              <a:ea typeface="+mn-ea"/>
              <a:cs typeface="+mn-cs"/>
            </a:endParaRPr>
          </a:p>
          <a:p>
            <a:r>
              <a:rPr lang="en-US" altLang="zh-CN" sz="1200" kern="1200" baseline="0" dirty="0">
                <a:solidFill>
                  <a:schemeClr val="tx1"/>
                </a:solidFill>
                <a:latin typeface="+mn-lt"/>
                <a:ea typeface="+mn-ea"/>
                <a:cs typeface="+mn-cs"/>
              </a:rPr>
              <a:t>The explicit purpose is that it is the mechanism used by editors to decide whether papers should be accepted for</a:t>
            </a:r>
          </a:p>
          <a:p>
            <a:r>
              <a:rPr lang="en-US" altLang="zh-CN" sz="1200" kern="1200" baseline="0" dirty="0">
                <a:solidFill>
                  <a:schemeClr val="tx1"/>
                </a:solidFill>
                <a:latin typeface="+mn-lt"/>
                <a:ea typeface="+mn-ea"/>
                <a:cs typeface="+mn-cs"/>
              </a:rPr>
              <a:t>publication. The implicit purpose-equa1ly important, and often overlooked is that it is a means of sharing expertise between scientists, via comments for the authors.</a:t>
            </a:r>
          </a:p>
          <a:p>
            <a:endParaRPr lang="en-US" altLang="zh-CN" sz="1200" kern="1200" baseline="0" dirty="0">
              <a:solidFill>
                <a:schemeClr val="tx1"/>
              </a:solidFill>
              <a:latin typeface="+mn-lt"/>
              <a:ea typeface="+mn-ea"/>
              <a:cs typeface="+mn-cs"/>
            </a:endParaRPr>
          </a:p>
          <a:p>
            <a:r>
              <a:rPr lang="en-US" altLang="zh-CN" sz="1200" kern="1200" baseline="0" dirty="0">
                <a:solidFill>
                  <a:schemeClr val="tx1"/>
                </a:solidFill>
                <a:latin typeface="+mn-lt"/>
                <a:ea typeface="+mn-ea"/>
                <a:cs typeface="+mn-cs"/>
              </a:rPr>
              <a:t>Is the case for or against the paper convincing?</a:t>
            </a:r>
          </a:p>
          <a:p>
            <a:r>
              <a:rPr lang="en-US" altLang="zh-CN" sz="1200" kern="1200" baseline="0" dirty="0">
                <a:solidFill>
                  <a:schemeClr val="tx1"/>
                </a:solidFill>
                <a:latin typeface="+mn-lt"/>
                <a:ea typeface="+mn-ea"/>
                <a:cs typeface="+mn-cs"/>
              </a:rPr>
              <a:t>Is there adequate guidance for the authors?</a:t>
            </a:r>
            <a:endParaRPr lang="zh-CN" altLang="en-US" dirty="0"/>
          </a:p>
        </p:txBody>
      </p:sp>
      <p:sp>
        <p:nvSpPr>
          <p:cNvPr id="4" name="灯片编号占位符 3"/>
          <p:cNvSpPr>
            <a:spLocks noGrp="1"/>
          </p:cNvSpPr>
          <p:nvPr>
            <p:ph type="sldNum" sz="quarter" idx="10"/>
          </p:nvPr>
        </p:nvSpPr>
        <p:spPr/>
        <p:txBody>
          <a:bodyPr/>
          <a:lstStyle/>
          <a:p>
            <a:fld id="{88F6B10B-2EEF-43EA-92B7-D60EC802AFE5}" type="slidenum">
              <a:rPr lang="zh-CN" altLang="en-US" smtClean="0"/>
              <a:t>49</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baseline="0" dirty="0">
                <a:solidFill>
                  <a:schemeClr val="tx1"/>
                </a:solidFill>
                <a:latin typeface="+mn-lt"/>
                <a:ea typeface="+mn-ea"/>
                <a:cs typeface="+mn-cs"/>
              </a:rPr>
              <a:t>这里，在审稿结束之后，我们通常能拿到一个审稿的报告，对这篇文章的不同维度进行打分。</a:t>
            </a:r>
            <a:endParaRPr lang="en-US" altLang="zh-CN" sz="1200" kern="1200" baseline="0" dirty="0">
              <a:solidFill>
                <a:schemeClr val="tx1"/>
              </a:solidFill>
              <a:latin typeface="+mn-lt"/>
              <a:ea typeface="+mn-ea"/>
              <a:cs typeface="+mn-cs"/>
            </a:endParaRPr>
          </a:p>
          <a:p>
            <a:endParaRPr lang="en-US" altLang="zh-CN" sz="1200" kern="1200" baseline="0" dirty="0">
              <a:solidFill>
                <a:schemeClr val="tx1"/>
              </a:solidFill>
              <a:latin typeface="+mn-lt"/>
              <a:ea typeface="+mn-ea"/>
              <a:cs typeface="+mn-cs"/>
            </a:endParaRPr>
          </a:p>
          <a:p>
            <a:endParaRPr lang="en-US" altLang="zh-CN" sz="1200" kern="1200" baseline="0" dirty="0">
              <a:solidFill>
                <a:schemeClr val="tx1"/>
              </a:solidFill>
              <a:latin typeface="+mn-lt"/>
              <a:ea typeface="+mn-ea"/>
              <a:cs typeface="+mn-cs"/>
            </a:endParaRPr>
          </a:p>
          <a:p>
            <a:endParaRPr lang="en-US" altLang="zh-CN" sz="1200" kern="1200" baseline="0" dirty="0">
              <a:solidFill>
                <a:schemeClr val="tx1"/>
              </a:solidFill>
              <a:latin typeface="+mn-lt"/>
              <a:ea typeface="+mn-ea"/>
              <a:cs typeface="+mn-cs"/>
            </a:endParaRPr>
          </a:p>
          <a:p>
            <a:endParaRPr lang="en-US" altLang="zh-CN" sz="1200" kern="1200" baseline="0" dirty="0">
              <a:solidFill>
                <a:schemeClr val="tx1"/>
              </a:solidFill>
              <a:latin typeface="+mn-lt"/>
              <a:ea typeface="+mn-ea"/>
              <a:cs typeface="+mn-cs"/>
            </a:endParaRPr>
          </a:p>
          <a:p>
            <a:endParaRPr lang="en-US" altLang="zh-CN" sz="1200" kern="1200" baseline="0" dirty="0">
              <a:solidFill>
                <a:schemeClr val="tx1"/>
              </a:solidFill>
              <a:latin typeface="+mn-lt"/>
              <a:ea typeface="+mn-ea"/>
              <a:cs typeface="+mn-cs"/>
            </a:endParaRPr>
          </a:p>
          <a:p>
            <a:r>
              <a:rPr lang="en-US" altLang="zh-CN" sz="1200" kern="1200" baseline="0" dirty="0">
                <a:solidFill>
                  <a:schemeClr val="tx1"/>
                </a:solidFill>
                <a:latin typeface="+mn-lt"/>
                <a:ea typeface="+mn-ea"/>
                <a:cs typeface="+mn-cs"/>
              </a:rPr>
              <a:t>The explicit purpose is that it is the mechanism used by editors to decide whether papers should be accepted for</a:t>
            </a:r>
          </a:p>
          <a:p>
            <a:r>
              <a:rPr lang="en-US" altLang="zh-CN" sz="1200" kern="1200" baseline="0" dirty="0">
                <a:solidFill>
                  <a:schemeClr val="tx1"/>
                </a:solidFill>
                <a:latin typeface="+mn-lt"/>
                <a:ea typeface="+mn-ea"/>
                <a:cs typeface="+mn-cs"/>
              </a:rPr>
              <a:t>publication. The implicit purpose-equa1ly important, and often overlooked is that it is a means of sharing expertise between scientists, via comments for the authors.</a:t>
            </a:r>
          </a:p>
          <a:p>
            <a:endParaRPr lang="en-US" altLang="zh-CN" sz="1200" kern="1200" baseline="0" dirty="0">
              <a:solidFill>
                <a:schemeClr val="tx1"/>
              </a:solidFill>
              <a:latin typeface="+mn-lt"/>
              <a:ea typeface="+mn-ea"/>
              <a:cs typeface="+mn-cs"/>
            </a:endParaRPr>
          </a:p>
          <a:p>
            <a:r>
              <a:rPr lang="en-US" altLang="zh-CN" sz="1200" kern="1200" baseline="0" dirty="0">
                <a:solidFill>
                  <a:schemeClr val="tx1"/>
                </a:solidFill>
                <a:latin typeface="+mn-lt"/>
                <a:ea typeface="+mn-ea"/>
                <a:cs typeface="+mn-cs"/>
              </a:rPr>
              <a:t>Is the case for or against the paper convincing?</a:t>
            </a:r>
          </a:p>
          <a:p>
            <a:r>
              <a:rPr lang="en-US" altLang="zh-CN" sz="1200" kern="1200" baseline="0" dirty="0">
                <a:solidFill>
                  <a:schemeClr val="tx1"/>
                </a:solidFill>
                <a:latin typeface="+mn-lt"/>
                <a:ea typeface="+mn-ea"/>
                <a:cs typeface="+mn-cs"/>
              </a:rPr>
              <a:t>Is there adequate guidance for the authors?</a:t>
            </a:r>
            <a:endParaRPr lang="zh-CN" altLang="en-US" dirty="0"/>
          </a:p>
        </p:txBody>
      </p:sp>
      <p:sp>
        <p:nvSpPr>
          <p:cNvPr id="4" name="灯片编号占位符 3"/>
          <p:cNvSpPr>
            <a:spLocks noGrp="1"/>
          </p:cNvSpPr>
          <p:nvPr>
            <p:ph type="sldNum" sz="quarter" idx="10"/>
          </p:nvPr>
        </p:nvSpPr>
        <p:spPr/>
        <p:txBody>
          <a:bodyPr/>
          <a:lstStyle/>
          <a:p>
            <a:fld id="{88F6B10B-2EEF-43EA-92B7-D60EC802AFE5}" type="slidenum">
              <a:rPr lang="zh-CN" altLang="en-US" smtClean="0"/>
              <a:t>50</a:t>
            </a:fld>
            <a:endParaRPr lang="zh-CN" altLang="en-US"/>
          </a:p>
        </p:txBody>
      </p:sp>
    </p:spTree>
    <p:extLst>
      <p:ext uri="{BB962C8B-B14F-4D97-AF65-F5344CB8AC3E}">
        <p14:creationId xmlns:p14="http://schemas.microsoft.com/office/powerpoint/2010/main" val="16778326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除了定量的打分部分，审稿人的重点，是提供审稿意见。</a:t>
            </a:r>
          </a:p>
        </p:txBody>
      </p:sp>
      <p:sp>
        <p:nvSpPr>
          <p:cNvPr id="4" name="灯片编号占位符 3"/>
          <p:cNvSpPr>
            <a:spLocks noGrp="1"/>
          </p:cNvSpPr>
          <p:nvPr>
            <p:ph type="sldNum" sz="quarter" idx="5"/>
          </p:nvPr>
        </p:nvSpPr>
        <p:spPr/>
        <p:txBody>
          <a:bodyPr/>
          <a:lstStyle/>
          <a:p>
            <a:fld id="{88F6B10B-2EEF-43EA-92B7-D60EC802AFE5}" type="slidenum">
              <a:rPr lang="zh-CN" altLang="en-US" smtClean="0"/>
              <a:t>51</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kern="1200" dirty="0">
                <a:solidFill>
                  <a:schemeClr val="tx1"/>
                </a:solidFill>
                <a:latin typeface="+mn-lt"/>
                <a:ea typeface="+mn-ea"/>
                <a:cs typeface="+mn-cs"/>
              </a:rPr>
              <a:t>This is an excellent analysis of theory and practice in relation to [. . .]. The critique of formulaic positions is well done, as is the discussion of [. . .]. The four responses to the question of [. . .] are astute and serve very well to highlight creative ways of thinking. The second half, on [. . .], is even more stimulating. The role of [. . .] is explained vividly, with informative commentary on issues such as [. . .]. This material shows how practical experience can provide directions for transcending sterile theoretical debates. The article is very well written, logically structured and a pleasure to read. Use of sources is appropriate.</a:t>
            </a:r>
          </a:p>
          <a:p>
            <a:endParaRPr lang="en-US" altLang="zh-CN" sz="1200" b="0" i="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dirty="0"/>
              <a:t>Instead of the last two paragraphs of the article, it would be more helpful to have a separate conclusion section with a summary of the key points made in the article, an assessment of [. . .], and possibly some comments on how insights from this assessment might be used in other parts of the world.</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88F6B10B-2EEF-43EA-92B7-D60EC802AFE5}" type="slidenum">
              <a:rPr lang="zh-CN" altLang="en-US" smtClean="0"/>
              <a:t>52</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en-US" altLang="zh-CN" dirty="0"/>
          </a:p>
          <a:p>
            <a:r>
              <a:rPr lang="zh-CN" altLang="en-US" dirty="0"/>
              <a:t>不好的部分是说，。。。</a:t>
            </a:r>
            <a:r>
              <a:rPr lang="zh-CN" altLang="zh-CN" dirty="0"/>
              <a:t>对文章中的要点进行总结</a:t>
            </a:r>
            <a:r>
              <a:rPr lang="zh-CN" altLang="en-US" dirty="0"/>
              <a:t>。然后审稿人会建议如何做来提升整体文章的质量</a:t>
            </a:r>
          </a:p>
        </p:txBody>
      </p:sp>
      <p:sp>
        <p:nvSpPr>
          <p:cNvPr id="4" name="灯片编号占位符 3"/>
          <p:cNvSpPr>
            <a:spLocks noGrp="1"/>
          </p:cNvSpPr>
          <p:nvPr>
            <p:ph type="sldNum" sz="quarter" idx="5"/>
          </p:nvPr>
        </p:nvSpPr>
        <p:spPr/>
        <p:txBody>
          <a:bodyPr/>
          <a:lstStyle/>
          <a:p>
            <a:fld id="{88F6B10B-2EEF-43EA-92B7-D60EC802AFE5}" type="slidenum">
              <a:rPr lang="zh-CN" altLang="en-US" smtClean="0"/>
              <a:t>53</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baseline="0" dirty="0">
                <a:solidFill>
                  <a:schemeClr val="tx1"/>
                </a:solidFill>
                <a:latin typeface="+mn-lt"/>
                <a:ea typeface="+mn-ea"/>
                <a:cs typeface="+mn-cs"/>
              </a:rPr>
              <a:t>你为了应对严格的审稿人，</a:t>
            </a:r>
            <a:endParaRPr lang="en-US" altLang="zh-CN" sz="1200" kern="1200" baseline="0" dirty="0">
              <a:solidFill>
                <a:schemeClr val="tx1"/>
              </a:solidFill>
              <a:latin typeface="+mn-lt"/>
              <a:ea typeface="+mn-ea"/>
              <a:cs typeface="+mn-cs"/>
            </a:endParaRPr>
          </a:p>
          <a:p>
            <a:endParaRPr lang="en-US" altLang="zh-CN" sz="1200" kern="1200" baseline="0" dirty="0">
              <a:solidFill>
                <a:schemeClr val="tx1"/>
              </a:solidFill>
              <a:latin typeface="+mn-lt"/>
              <a:ea typeface="+mn-ea"/>
              <a:cs typeface="+mn-cs"/>
            </a:endParaRPr>
          </a:p>
          <a:p>
            <a:r>
              <a:rPr lang="zh-CN" altLang="en-US" sz="1200" kern="1200" baseline="0" dirty="0">
                <a:solidFill>
                  <a:schemeClr val="tx1"/>
                </a:solidFill>
                <a:latin typeface="+mn-lt"/>
                <a:ea typeface="+mn-ea"/>
                <a:cs typeface="+mn-cs"/>
              </a:rPr>
              <a:t>首先</a:t>
            </a:r>
            <a:r>
              <a:rPr lang="en-US" altLang="zh-CN" sz="1200" kern="1200" baseline="0" dirty="0">
                <a:solidFill>
                  <a:schemeClr val="tx1"/>
                </a:solidFill>
                <a:latin typeface="+mn-lt"/>
                <a:ea typeface="+mn-ea"/>
                <a:cs typeface="+mn-cs"/>
              </a:rPr>
              <a:t>-</a:t>
            </a:r>
            <a:r>
              <a:rPr lang="zh-CN" altLang="zh-CN" dirty="0"/>
              <a:t>说服自己它没有严重的缺陷</a:t>
            </a:r>
            <a:endParaRPr lang="en-US" altLang="zh-CN" dirty="0"/>
          </a:p>
          <a:p>
            <a:r>
              <a:rPr lang="en-US" altLang="zh-CN" sz="1200" kern="1200" baseline="0" dirty="0">
                <a:solidFill>
                  <a:schemeClr val="tx1"/>
                </a:solidFill>
                <a:latin typeface="+mn-lt"/>
                <a:ea typeface="+mn-ea"/>
                <a:cs typeface="+mn-cs"/>
              </a:rPr>
              <a:t>-</a:t>
            </a:r>
            <a:r>
              <a:rPr lang="zh-CN" altLang="zh-CN" dirty="0"/>
              <a:t>通过解释为什么它是原创的、有效的和清晰的，让编辑相信它符合可接受的标准</a:t>
            </a:r>
            <a:endParaRPr lang="en-US" altLang="zh-CN" sz="1200" kern="1200" baseline="0" dirty="0">
              <a:solidFill>
                <a:schemeClr val="tx1"/>
              </a:solidFill>
              <a:latin typeface="+mn-lt"/>
              <a:ea typeface="+mn-ea"/>
              <a:cs typeface="+mn-cs"/>
            </a:endParaRPr>
          </a:p>
          <a:p>
            <a:r>
              <a:rPr lang="en-US" altLang="zh-CN" sz="1200" kern="1200" baseline="0" dirty="0">
                <a:solidFill>
                  <a:schemeClr val="tx1"/>
                </a:solidFill>
                <a:latin typeface="+mn-lt"/>
                <a:ea typeface="+mn-ea"/>
                <a:cs typeface="+mn-cs"/>
              </a:rPr>
              <a:t>-</a:t>
            </a:r>
            <a:r>
              <a:rPr lang="zh-CN" altLang="en-US" sz="1200" kern="1200" baseline="0" dirty="0">
                <a:solidFill>
                  <a:schemeClr val="tx1"/>
                </a:solidFill>
                <a:latin typeface="+mn-lt"/>
                <a:ea typeface="+mn-ea"/>
                <a:cs typeface="+mn-cs"/>
              </a:rPr>
              <a:t>在修改后，</a:t>
            </a:r>
            <a:r>
              <a:rPr lang="zh-CN" altLang="en-US" dirty="0"/>
              <a:t>明确罗列</a:t>
            </a:r>
            <a:r>
              <a:rPr lang="zh-CN" altLang="zh-CN" dirty="0"/>
              <a:t>主要和次要更改，并在可能的情况下通过指示而不仅仅是指出要进行的更改来帮助作者</a:t>
            </a:r>
            <a:endParaRPr lang="en-US" altLang="zh-CN" sz="1200" kern="1200" baseline="0" dirty="0">
              <a:solidFill>
                <a:schemeClr val="tx1"/>
              </a:solidFill>
              <a:latin typeface="+mn-lt"/>
              <a:ea typeface="+mn-ea"/>
              <a:cs typeface="+mn-cs"/>
            </a:endParaRPr>
          </a:p>
          <a:p>
            <a:endParaRPr lang="en-US" altLang="zh-CN" sz="1200" kern="1200" baseline="0" dirty="0">
              <a:solidFill>
                <a:schemeClr val="tx1"/>
              </a:solidFill>
              <a:latin typeface="+mn-lt"/>
              <a:ea typeface="+mn-ea"/>
              <a:cs typeface="+mn-cs"/>
            </a:endParaRPr>
          </a:p>
          <a:p>
            <a:endParaRPr lang="en-US" altLang="zh-CN" sz="1200" kern="1200" baseline="0" dirty="0">
              <a:solidFill>
                <a:schemeClr val="tx1"/>
              </a:solidFill>
              <a:latin typeface="+mn-lt"/>
              <a:ea typeface="+mn-ea"/>
              <a:cs typeface="+mn-cs"/>
            </a:endParaRPr>
          </a:p>
          <a:p>
            <a:endParaRPr lang="en-US" altLang="zh-CN" sz="1200" kern="1200" baseline="0" dirty="0">
              <a:solidFill>
                <a:schemeClr val="tx1"/>
              </a:solidFill>
              <a:latin typeface="+mn-lt"/>
              <a:ea typeface="+mn-ea"/>
              <a:cs typeface="+mn-cs"/>
            </a:endParaRPr>
          </a:p>
          <a:p>
            <a:endParaRPr lang="en-US" altLang="zh-CN" sz="1200" kern="1200" baseline="0" dirty="0">
              <a:solidFill>
                <a:schemeClr val="tx1"/>
              </a:solidFill>
              <a:latin typeface="+mn-lt"/>
              <a:ea typeface="+mn-ea"/>
              <a:cs typeface="+mn-cs"/>
            </a:endParaRPr>
          </a:p>
          <a:p>
            <a:r>
              <a:rPr lang="en-US" altLang="zh-CN" sz="1200" kern="1200" baseline="0" dirty="0">
                <a:solidFill>
                  <a:schemeClr val="tx1"/>
                </a:solidFill>
                <a:latin typeface="+mn-lt"/>
                <a:ea typeface="+mn-ea"/>
                <a:cs typeface="+mn-cs"/>
              </a:rPr>
              <a:t>• Convince yourself that it </a:t>
            </a:r>
            <a:r>
              <a:rPr lang="en-US" altLang="zh-CN" sz="1200" kern="1200" baseline="0" dirty="0" err="1">
                <a:solidFill>
                  <a:schemeClr val="tx1"/>
                </a:solidFill>
                <a:latin typeface="+mn-lt"/>
                <a:ea typeface="+mn-ea"/>
                <a:cs typeface="+mn-cs"/>
              </a:rPr>
              <a:t>hωno</a:t>
            </a:r>
            <a:r>
              <a:rPr lang="en-US" altLang="zh-CN" sz="1200" kern="1200" baseline="0" dirty="0">
                <a:solidFill>
                  <a:schemeClr val="tx1"/>
                </a:solidFill>
                <a:latin typeface="+mn-lt"/>
                <a:ea typeface="+mn-ea"/>
                <a:cs typeface="+mn-cs"/>
              </a:rPr>
              <a:t> serious defects.</a:t>
            </a:r>
          </a:p>
          <a:p>
            <a:r>
              <a:rPr lang="en-US" altLang="zh-CN" sz="1200" kern="1200" baseline="0" dirty="0">
                <a:solidFill>
                  <a:schemeClr val="tx1"/>
                </a:solidFill>
                <a:latin typeface="+mn-lt"/>
                <a:ea typeface="+mn-ea"/>
                <a:cs typeface="+mn-cs"/>
              </a:rPr>
              <a:t>• Convince the editor that it is of an acceptable standard, by explaining why</a:t>
            </a:r>
          </a:p>
          <a:p>
            <a:r>
              <a:rPr lang="en-US" altLang="zh-CN" sz="1200" kern="1200" baseline="0" dirty="0">
                <a:solidFill>
                  <a:schemeClr val="tx1"/>
                </a:solidFill>
                <a:latin typeface="+mn-lt"/>
                <a:ea typeface="+mn-ea"/>
                <a:cs typeface="+mn-cs"/>
              </a:rPr>
              <a:t>it is original, valid, and clear.</a:t>
            </a:r>
          </a:p>
          <a:p>
            <a:r>
              <a:rPr lang="en-US" altLang="zh-CN" sz="1200" kern="1200" baseline="0" dirty="0">
                <a:solidFill>
                  <a:schemeClr val="tx1"/>
                </a:solidFill>
                <a:latin typeface="+mn-lt"/>
                <a:ea typeface="+mn-ea"/>
                <a:cs typeface="+mn-cs"/>
              </a:rPr>
              <a:t>• List the changes, major and minor, that should be made before it appears</a:t>
            </a:r>
            <a:endParaRPr lang="zh-CN" altLang="en-US" sz="1200" kern="1200" baseline="0" dirty="0">
              <a:solidFill>
                <a:schemeClr val="tx1"/>
              </a:solidFill>
              <a:latin typeface="+mn-lt"/>
              <a:ea typeface="+mn-ea"/>
              <a:cs typeface="+mn-cs"/>
            </a:endParaRPr>
          </a:p>
          <a:p>
            <a:r>
              <a:rPr lang="en-US" altLang="zh-CN" sz="1200" kern="1200" baseline="0" dirty="0">
                <a:solidFill>
                  <a:schemeClr val="tx1"/>
                </a:solidFill>
                <a:latin typeface="+mn-lt"/>
                <a:ea typeface="+mn-ea"/>
                <a:cs typeface="+mn-cs"/>
              </a:rPr>
              <a:t>in print, and where possible help the author by indicating not just what to</a:t>
            </a:r>
          </a:p>
          <a:p>
            <a:r>
              <a:rPr lang="en-US" altLang="zh-CN" sz="1200" kern="1200" baseline="0" dirty="0">
                <a:solidFill>
                  <a:schemeClr val="tx1"/>
                </a:solidFill>
                <a:latin typeface="+mn-lt"/>
                <a:ea typeface="+mn-ea"/>
                <a:cs typeface="+mn-cs"/>
              </a:rPr>
              <a:t>change but what to change it to (but if there are excessive numbers of errors</a:t>
            </a:r>
          </a:p>
          <a:p>
            <a:r>
              <a:rPr lang="en-US" altLang="zh-CN" sz="1200" kern="1200" baseline="0" dirty="0">
                <a:solidFill>
                  <a:schemeClr val="tx1"/>
                </a:solidFill>
                <a:latin typeface="+mn-lt"/>
                <a:ea typeface="+mn-ea"/>
                <a:cs typeface="+mn-cs"/>
              </a:rPr>
              <a:t>of some kind, you may instead want to give a few examples and recommend</a:t>
            </a:r>
          </a:p>
          <a:p>
            <a:r>
              <a:rPr lang="en-US" altLang="zh-CN" sz="1200" kern="1200" baseline="0" dirty="0">
                <a:solidFill>
                  <a:schemeClr val="tx1"/>
                </a:solidFill>
                <a:latin typeface="+mn-lt"/>
                <a:ea typeface="+mn-ea"/>
                <a:cs typeface="+mn-cs"/>
              </a:rPr>
              <a:t>that the paper be proofread).</a:t>
            </a:r>
          </a:p>
          <a:p>
            <a:r>
              <a:rPr lang="en-US" altLang="zh-CN" sz="1200" kern="1200" baseline="0" dirty="0">
                <a:solidFill>
                  <a:schemeClr val="tx1"/>
                </a:solidFill>
                <a:latin typeface="+mn-lt"/>
                <a:ea typeface="+mn-ea"/>
                <a:cs typeface="+mn-cs"/>
              </a:rPr>
              <a:t>• Take reasonable care in checking details such as mathematics, formulas</a:t>
            </a:r>
            <a:r>
              <a:rPr lang="zh-CN" altLang="en-US" sz="1200" kern="1200" baseline="0" dirty="0">
                <a:solidFill>
                  <a:schemeClr val="tx1"/>
                </a:solidFill>
                <a:latin typeface="+mn-lt"/>
                <a:ea typeface="+mn-ea"/>
                <a:cs typeface="+mn-cs"/>
              </a:rPr>
              <a:t>，</a:t>
            </a:r>
          </a:p>
          <a:p>
            <a:r>
              <a:rPr lang="en-US" altLang="zh-CN" sz="1200" kern="1200" baseline="0" dirty="0">
                <a:solidFill>
                  <a:schemeClr val="tx1"/>
                </a:solidFill>
                <a:latin typeface="+mn-lt"/>
                <a:ea typeface="+mn-ea"/>
                <a:cs typeface="+mn-cs"/>
              </a:rPr>
              <a:t>and the bibliography</a:t>
            </a:r>
            <a:endParaRPr lang="zh-CN" altLang="en-US" dirty="0"/>
          </a:p>
        </p:txBody>
      </p:sp>
      <p:sp>
        <p:nvSpPr>
          <p:cNvPr id="4" name="灯片编号占位符 3"/>
          <p:cNvSpPr>
            <a:spLocks noGrp="1"/>
          </p:cNvSpPr>
          <p:nvPr>
            <p:ph type="sldNum" sz="quarter" idx="10"/>
          </p:nvPr>
        </p:nvSpPr>
        <p:spPr/>
        <p:txBody>
          <a:bodyPr/>
          <a:lstStyle/>
          <a:p>
            <a:fld id="{88F6B10B-2EEF-43EA-92B7-D60EC802AFE5}" type="slidenum">
              <a:rPr lang="zh-CN" altLang="en-US" smtClean="0"/>
              <a:t>54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baseline="0" dirty="0">
                <a:solidFill>
                  <a:schemeClr val="tx1"/>
                </a:solidFill>
                <a:latin typeface="+mn-lt"/>
                <a:ea typeface="+mn-ea"/>
                <a:cs typeface="+mn-cs"/>
              </a:rPr>
              <a:t>New ideas must be explained</a:t>
            </a:r>
          </a:p>
          <a:p>
            <a:r>
              <a:rPr lang="en-US" altLang="zh-CN" sz="1200" kern="1200" baseline="0" dirty="0">
                <a:solidFill>
                  <a:schemeClr val="tx1"/>
                </a:solidFill>
                <a:latin typeface="+mn-lt"/>
                <a:ea typeface="+mn-ea"/>
                <a:cs typeface="+mn-cs"/>
              </a:rPr>
              <a:t>clearly to give them the best possible chance of being understood, believed,</a:t>
            </a:r>
          </a:p>
          <a:p>
            <a:r>
              <a:rPr lang="en-US" altLang="zh-CN" sz="1200" kern="1200" baseline="0" dirty="0">
                <a:solidFill>
                  <a:schemeClr val="tx1"/>
                </a:solidFill>
                <a:latin typeface="+mn-lt"/>
                <a:ea typeface="+mn-ea"/>
                <a:cs typeface="+mn-cs"/>
              </a:rPr>
              <a:t>remembered, and used. This</a:t>
            </a:r>
          </a:p>
          <a:p>
            <a:endParaRPr lang="en-US" altLang="zh-CN"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dirty="0"/>
              <a:t>A unifying principle for the scientific culture that determines the value of research is that of </a:t>
            </a:r>
            <a:r>
              <a:rPr lang="en-US" altLang="zh-CN" b="1" i="1" dirty="0"/>
              <a:t>skepticism.</a:t>
            </a:r>
            <a:r>
              <a:rPr lang="en-US" altLang="zh-CN" i="1" dirty="0"/>
              <a:t> </a:t>
            </a:r>
          </a:p>
          <a:p>
            <a:pPr marL="0" marR="0" indent="0" algn="l" defTabSz="914400" rtl="0" eaLnBrk="1" fontAlgn="auto" latinLnBrk="0" hangingPunct="1">
              <a:lnSpc>
                <a:spcPct val="100000"/>
              </a:lnSpc>
              <a:spcBef>
                <a:spcPts val="0"/>
              </a:spcBef>
              <a:spcAft>
                <a:spcPts val="0"/>
              </a:spcAft>
              <a:buClrTx/>
              <a:buSzTx/>
              <a:buFontTx/>
              <a:buNone/>
              <a:defRPr/>
            </a:pPr>
            <a:endParaRPr lang="en-US" altLang="zh-CN" i="1" dirty="0"/>
          </a:p>
          <a:p>
            <a:pPr marL="0" marR="0" indent="0" algn="l" defTabSz="914400" rtl="0" eaLnBrk="1" fontAlgn="auto" latinLnBrk="0" hangingPunct="1">
              <a:lnSpc>
                <a:spcPct val="100000"/>
              </a:lnSpc>
              <a:spcBef>
                <a:spcPts val="0"/>
              </a:spcBef>
              <a:spcAft>
                <a:spcPts val="0"/>
              </a:spcAft>
              <a:buClrTx/>
              <a:buSzTx/>
              <a:buFontTx/>
              <a:buNone/>
              <a:defRPr/>
            </a:pPr>
            <a:r>
              <a:rPr lang="zh-CN" altLang="en-US" i="0" dirty="0"/>
              <a:t>我们发表文章，做科学研究，还需要具有一些善于怀疑和质疑的精神和特性</a:t>
            </a:r>
            <a:endParaRPr lang="en-US" altLang="zh-CN" i="0" dirty="0"/>
          </a:p>
          <a:p>
            <a:endParaRPr lang="en-US" altLang="zh-CN" dirty="0"/>
          </a:p>
          <a:p>
            <a:r>
              <a:rPr lang="zh-CN" altLang="en-US" dirty="0"/>
              <a:t>写文章</a:t>
            </a:r>
            <a:r>
              <a:rPr lang="zh-CN" altLang="zh-CN" dirty="0"/>
              <a:t>定义了我们所认为的</a:t>
            </a:r>
            <a:r>
              <a:rPr lang="zh-CN" altLang="en-US" dirty="0"/>
              <a:t>可以作为</a:t>
            </a:r>
            <a:r>
              <a:rPr lang="zh-CN" altLang="zh-CN" dirty="0"/>
              <a:t>知识</a:t>
            </a:r>
            <a:r>
              <a:rPr lang="zh-CN" altLang="en-US" dirty="0"/>
              <a:t>的东西</a:t>
            </a:r>
            <a:endParaRPr lang="en-US" altLang="zh-CN" dirty="0"/>
          </a:p>
          <a:p>
            <a:endParaRPr lang="en-US" altLang="zh-CN" dirty="0"/>
          </a:p>
          <a:p>
            <a:r>
              <a:rPr lang="zh-CN" altLang="zh-CN" dirty="0"/>
              <a:t>科学结果只有在经过评审并发表后才被视为正确</a:t>
            </a:r>
            <a:endParaRPr lang="en-US" altLang="zh-CN" dirty="0"/>
          </a:p>
          <a:p>
            <a:endParaRPr lang="en-US" altLang="zh-CN" dirty="0"/>
          </a:p>
          <a:p>
            <a:r>
              <a:rPr lang="zh-CN" altLang="en-US" dirty="0"/>
              <a:t>在</a:t>
            </a:r>
            <a:r>
              <a:rPr lang="zh-CN" altLang="zh-CN" dirty="0"/>
              <a:t>科学文化</a:t>
            </a:r>
            <a:r>
              <a:rPr lang="zh-CN" altLang="en-US" dirty="0"/>
              <a:t>中，怀疑精神和主义是一种统一的普世的原则</a:t>
            </a:r>
            <a:endParaRPr lang="en-US" altLang="zh-CN" dirty="0"/>
          </a:p>
          <a:p>
            <a:endParaRPr lang="en-US" altLang="zh-CN" dirty="0"/>
          </a:p>
          <a:p>
            <a:r>
              <a:rPr lang="zh-CN" altLang="en-US" dirty="0"/>
              <a:t>在科学中，怀疑主义是一种对知识的开放接受批评的态度</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88F6B10B-2EEF-43EA-92B7-D60EC802AFE5}" type="slidenum">
              <a:rPr lang="zh-CN" altLang="en-US" smtClean="0"/>
              <a:t>6</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b="0" i="0" kern="1200" dirty="0">
                <a:solidFill>
                  <a:schemeClr val="tx1"/>
                </a:solidFill>
                <a:latin typeface="+mn-lt"/>
                <a:ea typeface="+mn-ea"/>
                <a:cs typeface="+mn-cs"/>
              </a:rPr>
              <a:t>那么审稿人是如何做出接收意见的推荐的呢？</a:t>
            </a:r>
            <a:endParaRPr lang="en-US" altLang="zh-CN" sz="1200" b="0" i="0" kern="1200" dirty="0">
              <a:solidFill>
                <a:schemeClr val="tx1"/>
              </a:solidFill>
              <a:latin typeface="+mn-lt"/>
              <a:ea typeface="+mn-ea"/>
              <a:cs typeface="+mn-cs"/>
            </a:endParaRPr>
          </a:p>
          <a:p>
            <a:endParaRPr lang="en-US" altLang="zh-CN" sz="1200" b="0" i="0" kern="1200" dirty="0">
              <a:solidFill>
                <a:schemeClr val="tx1"/>
              </a:solidFill>
              <a:latin typeface="+mn-lt"/>
              <a:ea typeface="+mn-ea"/>
              <a:cs typeface="+mn-cs"/>
            </a:endParaRPr>
          </a:p>
          <a:p>
            <a:r>
              <a:rPr lang="zh-CN" altLang="en-US" sz="1200" b="0" i="0" kern="1200" dirty="0">
                <a:solidFill>
                  <a:schemeClr val="tx1"/>
                </a:solidFill>
                <a:latin typeface="+mn-lt"/>
                <a:ea typeface="+mn-ea"/>
                <a:cs typeface="+mn-cs"/>
              </a:rPr>
              <a:t>这里有</a:t>
            </a:r>
            <a:r>
              <a:rPr lang="en-US" altLang="zh-CN" sz="1200" b="0" i="0" kern="1200" dirty="0">
                <a:solidFill>
                  <a:schemeClr val="tx1"/>
                </a:solidFill>
                <a:latin typeface="+mn-lt"/>
                <a:ea typeface="+mn-ea"/>
                <a:cs typeface="+mn-cs"/>
              </a:rPr>
              <a:t>7</a:t>
            </a:r>
            <a:r>
              <a:rPr lang="zh-CN" altLang="en-US" sz="1200" b="0" i="0" kern="1200" dirty="0">
                <a:solidFill>
                  <a:schemeClr val="tx1"/>
                </a:solidFill>
                <a:latin typeface="+mn-lt"/>
                <a:ea typeface="+mn-ea"/>
                <a:cs typeface="+mn-cs"/>
              </a:rPr>
              <a:t>个层次</a:t>
            </a:r>
            <a:endParaRPr lang="en-US" altLang="zh-CN" sz="1200" b="0" i="0" kern="1200" dirty="0">
              <a:solidFill>
                <a:schemeClr val="tx1"/>
              </a:solidFill>
              <a:latin typeface="+mn-lt"/>
              <a:ea typeface="+mn-ea"/>
              <a:cs typeface="+mn-cs"/>
            </a:endParaRPr>
          </a:p>
          <a:p>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一个是非常重要的杰出的贡献，一般有</a:t>
            </a:r>
            <a:r>
              <a:rPr lang="en-US" altLang="zh-CN" sz="1200" b="0" i="0" kern="1200" dirty="0">
                <a:solidFill>
                  <a:schemeClr val="tx1"/>
                </a:solidFill>
                <a:latin typeface="+mn-lt"/>
                <a:ea typeface="+mn-ea"/>
                <a:cs typeface="+mn-cs"/>
              </a:rPr>
              <a:t>1%</a:t>
            </a:r>
            <a:r>
              <a:rPr lang="zh-CN" altLang="en-US" sz="1200" b="0" i="0" kern="1200" dirty="0">
                <a:solidFill>
                  <a:schemeClr val="tx1"/>
                </a:solidFill>
                <a:latin typeface="+mn-lt"/>
                <a:ea typeface="+mn-ea"/>
                <a:cs typeface="+mn-cs"/>
              </a:rPr>
              <a:t>左右的文章达到这个水平</a:t>
            </a:r>
            <a:endParaRPr lang="en-US" altLang="zh-CN" sz="1200" b="0" i="0" kern="1200" dirty="0">
              <a:solidFill>
                <a:schemeClr val="tx1"/>
              </a:solidFill>
              <a:latin typeface="+mn-lt"/>
              <a:ea typeface="+mn-ea"/>
              <a:cs typeface="+mn-cs"/>
            </a:endParaRPr>
          </a:p>
          <a:p>
            <a:r>
              <a:rPr lang="en-US" altLang="zh-CN" sz="1200" b="0" i="0" kern="1200" dirty="0">
                <a:solidFill>
                  <a:schemeClr val="tx1"/>
                </a:solidFill>
                <a:latin typeface="+mn-lt"/>
                <a:ea typeface="+mn-ea"/>
                <a:cs typeface="+mn-cs"/>
              </a:rPr>
              <a:t>-</a:t>
            </a:r>
            <a:r>
              <a:rPr lang="zh-CN" altLang="zh-CN" dirty="0"/>
              <a:t>好的、扎实的、有趣的工作；有一定的贡献（低于10%）</a:t>
            </a:r>
            <a:endParaRPr lang="en-US" altLang="zh-CN" sz="1200" b="0" i="0" kern="1200" dirty="0">
              <a:solidFill>
                <a:schemeClr val="tx1"/>
              </a:solidFill>
              <a:latin typeface="+mn-lt"/>
              <a:ea typeface="+mn-ea"/>
              <a:cs typeface="+mn-cs"/>
            </a:endParaRPr>
          </a:p>
          <a:p>
            <a:r>
              <a:rPr lang="en-US" altLang="zh-CN" sz="1200" b="0" i="0" kern="1200" dirty="0">
                <a:solidFill>
                  <a:schemeClr val="tx1"/>
                </a:solidFill>
                <a:latin typeface="+mn-lt"/>
                <a:ea typeface="+mn-ea"/>
                <a:cs typeface="+mn-cs"/>
              </a:rPr>
              <a:t>-</a:t>
            </a:r>
            <a:r>
              <a:rPr lang="zh-CN" altLang="zh-CN" dirty="0"/>
              <a:t>对知识的微小但积极的贡献（大约 10-30%）</a:t>
            </a:r>
            <a:endParaRPr lang="en-US" altLang="zh-CN" dirty="0"/>
          </a:p>
          <a:p>
            <a:r>
              <a:rPr lang="en-US" altLang="zh-CN" sz="1200" b="0" i="0" kern="1200" dirty="0">
                <a:solidFill>
                  <a:schemeClr val="tx1"/>
                </a:solidFill>
                <a:latin typeface="+mn-lt"/>
                <a:ea typeface="+mn-ea"/>
                <a:cs typeface="+mn-cs"/>
              </a:rPr>
              <a:t>-</a:t>
            </a:r>
            <a:r>
              <a:rPr lang="zh-CN" altLang="zh-CN" dirty="0"/>
              <a:t>优雅且技术上正确但无用。此类别包括对飞猪的复杂分析。</a:t>
            </a:r>
            <a:endParaRPr lang="en-US" altLang="zh-CN" sz="1200" b="0" i="0" kern="1200" dirty="0">
              <a:solidFill>
                <a:schemeClr val="tx1"/>
              </a:solidFill>
              <a:latin typeface="+mn-lt"/>
              <a:ea typeface="+mn-ea"/>
              <a:cs typeface="+mn-cs"/>
            </a:endParaRPr>
          </a:p>
          <a:p>
            <a:r>
              <a:rPr lang="en-US" altLang="zh-CN" sz="1200" b="0" i="0" kern="1200" dirty="0">
                <a:solidFill>
                  <a:schemeClr val="tx1"/>
                </a:solidFill>
                <a:latin typeface="+mn-lt"/>
                <a:ea typeface="+mn-ea"/>
                <a:cs typeface="+mn-cs"/>
              </a:rPr>
              <a:t>-</a:t>
            </a:r>
            <a:r>
              <a:rPr lang="zh-CN" altLang="zh-CN" dirty="0"/>
              <a:t>既不优雅也不实用，但实际上并没有错</a:t>
            </a:r>
            <a:endParaRPr lang="en-US" altLang="zh-CN" dirty="0"/>
          </a:p>
          <a:p>
            <a:r>
              <a:rPr lang="en-US" altLang="zh-CN" sz="1200" b="0" i="0" kern="1200" dirty="0">
                <a:solidFill>
                  <a:schemeClr val="tx1"/>
                </a:solidFill>
                <a:latin typeface="+mn-lt"/>
                <a:ea typeface="+mn-ea"/>
                <a:cs typeface="+mn-cs"/>
              </a:rPr>
              <a:t>-</a:t>
            </a:r>
            <a:r>
              <a:rPr lang="zh-CN" altLang="zh-CN" dirty="0"/>
              <a:t>错误且具有误导性</a:t>
            </a:r>
            <a:endParaRPr lang="en-US" altLang="zh-CN" dirty="0"/>
          </a:p>
          <a:p>
            <a:r>
              <a:rPr lang="en-US" altLang="zh-CN" dirty="0"/>
              <a:t>-</a:t>
            </a:r>
            <a:r>
              <a:rPr lang="zh-CN" altLang="zh-CN" dirty="0"/>
              <a:t>写得太差，无法进行技术评估</a:t>
            </a:r>
            <a:endParaRPr lang="en-US" altLang="zh-CN" sz="1200" b="0" i="0" kern="1200" dirty="0">
              <a:solidFill>
                <a:schemeClr val="tx1"/>
              </a:solidFill>
              <a:latin typeface="+mn-lt"/>
              <a:ea typeface="+mn-ea"/>
              <a:cs typeface="+mn-cs"/>
            </a:endParaRPr>
          </a:p>
          <a:p>
            <a:endParaRPr lang="en-US" altLang="zh-CN" sz="1200" b="0" i="0" kern="1200" dirty="0">
              <a:solidFill>
                <a:schemeClr val="tx1"/>
              </a:solidFill>
              <a:latin typeface="+mn-lt"/>
              <a:ea typeface="+mn-ea"/>
              <a:cs typeface="+mn-cs"/>
            </a:endParaRPr>
          </a:p>
          <a:p>
            <a:endParaRPr lang="en-US" altLang="zh-CN" sz="1200" b="0" i="0" kern="1200" dirty="0">
              <a:solidFill>
                <a:schemeClr val="tx1"/>
              </a:solidFill>
              <a:latin typeface="+mn-lt"/>
              <a:ea typeface="+mn-ea"/>
              <a:cs typeface="+mn-cs"/>
            </a:endParaRPr>
          </a:p>
          <a:p>
            <a:endParaRPr lang="en-US" altLang="zh-CN" sz="1200" b="0" i="0" kern="1200" dirty="0">
              <a:solidFill>
                <a:schemeClr val="tx1"/>
              </a:solidFill>
              <a:latin typeface="+mn-lt"/>
              <a:ea typeface="+mn-ea"/>
              <a:cs typeface="+mn-cs"/>
            </a:endParaRPr>
          </a:p>
          <a:p>
            <a:endParaRPr lang="en-US" altLang="zh-CN" sz="1200" b="0" i="0" kern="1200" dirty="0">
              <a:solidFill>
                <a:schemeClr val="tx1"/>
              </a:solidFill>
              <a:latin typeface="+mn-lt"/>
              <a:ea typeface="+mn-ea"/>
              <a:cs typeface="+mn-cs"/>
            </a:endParaRPr>
          </a:p>
          <a:p>
            <a:r>
              <a:rPr lang="en-US" altLang="zh-CN" sz="1200" b="0" i="0" kern="1200" dirty="0">
                <a:solidFill>
                  <a:schemeClr val="tx1"/>
                </a:solidFill>
                <a:latin typeface="+mn-lt"/>
                <a:ea typeface="+mn-ea"/>
                <a:cs typeface="+mn-cs"/>
              </a:rPr>
              <a:t>Referees are usually asked to make a recommendation, for example, 'accept without revision,' 'accept with minor revisions,' 'revise and resubmit,' or 'reject.'</a:t>
            </a:r>
            <a:endParaRPr lang="zh-CN" altLang="en-US" dirty="0"/>
          </a:p>
        </p:txBody>
      </p:sp>
      <p:sp>
        <p:nvSpPr>
          <p:cNvPr id="4" name="灯片编号占位符 3"/>
          <p:cNvSpPr>
            <a:spLocks noGrp="1"/>
          </p:cNvSpPr>
          <p:nvPr>
            <p:ph type="sldNum" sz="quarter" idx="10"/>
          </p:nvPr>
        </p:nvSpPr>
        <p:spPr/>
        <p:txBody>
          <a:bodyPr/>
          <a:lstStyle/>
          <a:p>
            <a:fld id="{88F6B10B-2EEF-43EA-92B7-D60EC802AFE5}" type="slidenum">
              <a:rPr lang="zh-CN" altLang="en-US" smtClean="0"/>
              <a:t>55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defRPr/>
            </a:pPr>
            <a:r>
              <a:rPr lang="en-US" altLang="zh-CN" dirty="0"/>
              <a:t>A key aspect of writing is that the discipline of stating ideas as organized text forces you to formulate and clarify your thoughts</a:t>
            </a:r>
            <a:endParaRPr lang="zh-CN" altLang="en-US" dirty="0"/>
          </a:p>
          <a:p>
            <a:endParaRPr lang="en-US" altLang="zh-CN" dirty="0"/>
          </a:p>
          <a:p>
            <a:r>
              <a:rPr lang="zh-CN" altLang="zh-CN" dirty="0"/>
              <a:t>科学</a:t>
            </a:r>
            <a:r>
              <a:rPr lang="zh-CN" altLang="en-US" dirty="0"/>
              <a:t>本身</a:t>
            </a:r>
            <a:r>
              <a:rPr lang="zh-CN" altLang="zh-CN" dirty="0"/>
              <a:t>是</a:t>
            </a:r>
            <a:r>
              <a:rPr lang="zh-CN" altLang="en-US" dirty="0"/>
              <a:t>一种</a:t>
            </a:r>
            <a:r>
              <a:rPr lang="zh-CN" altLang="zh-CN" dirty="0"/>
              <a:t>积累可靠知识的</a:t>
            </a:r>
            <a:r>
              <a:rPr lang="zh-CN" altLang="en-US" dirty="0"/>
              <a:t>庞大的</a:t>
            </a:r>
            <a:r>
              <a:rPr lang="zh-CN" altLang="zh-CN" dirty="0"/>
              <a:t>系统</a:t>
            </a:r>
            <a:endParaRPr lang="en-US" altLang="zh-CN" dirty="0"/>
          </a:p>
          <a:p>
            <a:endParaRPr lang="en-US" altLang="zh-CN" dirty="0"/>
          </a:p>
          <a:p>
            <a:r>
              <a:rPr lang="zh-CN" altLang="en-US" dirty="0"/>
              <a:t>那么科学是一种怎样的过程呢？</a:t>
            </a:r>
            <a:endParaRPr lang="en-US" altLang="zh-CN" dirty="0"/>
          </a:p>
          <a:p>
            <a:r>
              <a:rPr lang="zh-CN" altLang="en-US" dirty="0"/>
              <a:t>它包括</a:t>
            </a:r>
            <a:r>
              <a:rPr lang="zh-CN" altLang="zh-CN" dirty="0"/>
              <a:t>推测、观察以及对某些想法或现象的不断加深的理解</a:t>
            </a:r>
            <a:r>
              <a:rPr lang="zh-CN" altLang="en-US" dirty="0"/>
              <a:t>和认识</a:t>
            </a:r>
            <a:endParaRPr lang="en-US" altLang="zh-CN" dirty="0"/>
          </a:p>
          <a:p>
            <a:endParaRPr lang="en-US" altLang="zh-CN" dirty="0"/>
          </a:p>
          <a:p>
            <a:endParaRPr lang="en-US" altLang="zh-CN" dirty="0"/>
          </a:p>
          <a:p>
            <a:r>
              <a:rPr lang="zh-CN" altLang="en-US" dirty="0"/>
              <a:t>因此写作是科学研究周期中的非常基础和重要的一环</a:t>
            </a:r>
            <a:endParaRPr lang="en-US" altLang="zh-CN" dirty="0"/>
          </a:p>
          <a:p>
            <a:endParaRPr lang="en-US" altLang="zh-CN" dirty="0"/>
          </a:p>
          <a:p>
            <a:r>
              <a:rPr lang="zh-CN" altLang="zh-CN" dirty="0"/>
              <a:t>以有组织的文本形式陈述想法的</a:t>
            </a:r>
            <a:r>
              <a:rPr lang="zh-CN" altLang="en-US" dirty="0"/>
              <a:t>过程，会</a:t>
            </a:r>
            <a:r>
              <a:rPr lang="zh-CN" altLang="zh-CN" dirty="0"/>
              <a:t>迫使你阐明和澄清你的</a:t>
            </a:r>
            <a:r>
              <a:rPr lang="zh-CN" altLang="en-US" dirty="0"/>
              <a:t>观点</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88F6B10B-2EEF-43EA-92B7-D60EC802AFE5}"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那么，我们有哪些类型的发表论文的方式呢？</a:t>
            </a:r>
            <a:endParaRPr lang="en-US" altLang="zh-CN" dirty="0"/>
          </a:p>
          <a:p>
            <a:endParaRPr lang="en-US" altLang="zh-CN" dirty="0"/>
          </a:p>
          <a:p>
            <a:endParaRPr lang="en-US" altLang="zh-CN" dirty="0"/>
          </a:p>
          <a:p>
            <a:endParaRPr lang="en-US" altLang="zh-CN" dirty="0"/>
          </a:p>
          <a:p>
            <a:endParaRPr lang="en-US" altLang="zh-CN" dirty="0"/>
          </a:p>
          <a:p>
            <a:r>
              <a:rPr lang="zh-CN" altLang="zh-CN" dirty="0"/>
              <a:t>会议或</a:t>
            </a:r>
            <a:r>
              <a:rPr lang="zh-CN" altLang="en-US" dirty="0"/>
              <a:t>研讨会的论文</a:t>
            </a:r>
            <a:endParaRPr lang="en-US" altLang="zh-CN" dirty="0"/>
          </a:p>
          <a:p>
            <a:endParaRPr lang="en-US" altLang="zh-CN" dirty="0"/>
          </a:p>
          <a:p>
            <a:r>
              <a:rPr lang="zh-CN" altLang="en-US" dirty="0"/>
              <a:t>和展报的一种形式，如</a:t>
            </a:r>
            <a:r>
              <a:rPr lang="en-US" altLang="zh-CN" dirty="0"/>
              <a:t>90cmx70cm</a:t>
            </a:r>
            <a:r>
              <a:rPr lang="zh-CN" altLang="en-US" dirty="0"/>
              <a:t>的板报的大小</a:t>
            </a:r>
          </a:p>
        </p:txBody>
      </p:sp>
      <p:sp>
        <p:nvSpPr>
          <p:cNvPr id="4" name="灯片编号占位符 3"/>
          <p:cNvSpPr>
            <a:spLocks noGrp="1"/>
          </p:cNvSpPr>
          <p:nvPr>
            <p:ph type="sldNum" sz="quarter" idx="5"/>
          </p:nvPr>
        </p:nvSpPr>
        <p:spPr/>
        <p:txBody>
          <a:bodyPr/>
          <a:lstStyle/>
          <a:p>
            <a:fld id="{88F6B10B-2EEF-43EA-92B7-D60EC802AFE5}"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Books are usually texts that tend not to contain new results or prove the correctness of the information they present.</a:t>
            </a:r>
          </a:p>
          <a:p>
            <a:r>
              <a:rPr lang="en-US" altLang="zh-CN" dirty="0"/>
              <a:t>In contrast to books-which can represent an author's opinions as well as established scientific know ledge</a:t>
            </a:r>
          </a:p>
          <a:p>
            <a:r>
              <a:rPr lang="en-US" altLang="zh-CN" dirty="0"/>
              <a:t>the content of a paper must be defended and justified.</a:t>
            </a:r>
            <a:endParaRPr lang="zh-CN" altLang="en-US" dirty="0"/>
          </a:p>
          <a:p>
            <a:endParaRPr lang="en-US" altLang="zh-CN" dirty="0"/>
          </a:p>
          <a:p>
            <a:endParaRPr lang="en-US" altLang="zh-CN" dirty="0"/>
          </a:p>
          <a:p>
            <a:r>
              <a:rPr lang="zh-CN" altLang="en-US" dirty="0"/>
              <a:t>写书时，一般</a:t>
            </a:r>
            <a:r>
              <a:rPr lang="zh-CN" altLang="zh-CN" dirty="0"/>
              <a:t>不包含新结果或证明其所提供信息的正确性</a:t>
            </a:r>
            <a:r>
              <a:rPr lang="zh-CN" altLang="en-US" dirty="0"/>
              <a:t>，</a:t>
            </a:r>
            <a:r>
              <a:rPr lang="zh-CN" altLang="zh-CN" dirty="0"/>
              <a:t>可以代表作者的观点以及</a:t>
            </a:r>
            <a:r>
              <a:rPr lang="zh-CN" altLang="en-US" dirty="0"/>
              <a:t>陈述</a:t>
            </a:r>
            <a:r>
              <a:rPr lang="zh-CN" altLang="zh-CN" dirty="0"/>
              <a:t>既定的科学知识</a:t>
            </a:r>
            <a:endParaRPr lang="en-US" altLang="zh-CN" dirty="0"/>
          </a:p>
          <a:p>
            <a:endParaRPr lang="en-US" altLang="zh-CN" dirty="0"/>
          </a:p>
          <a:p>
            <a:r>
              <a:rPr lang="zh-CN" altLang="en-US" dirty="0"/>
              <a:t>而我们写的论文则要求每个细节都是可论证的，可辩护的</a:t>
            </a:r>
            <a:endParaRPr lang="en-US" altLang="zh-CN" dirty="0"/>
          </a:p>
          <a:p>
            <a:endParaRPr lang="en-US" altLang="zh-CN" dirty="0"/>
          </a:p>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88F6B10B-2EEF-43EA-92B7-D60EC802AFE5}"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hlinkClick r:id="rId3"/>
              </a:rPr>
              <a:t>http://www.cra.org/resources/bp-view/evaluating_computer_scientists_and_engineers_for_promotion_and_tenure/</a:t>
            </a:r>
            <a:endParaRPr lang="en-US" altLang="zh-CN" dirty="0"/>
          </a:p>
          <a:p>
            <a:endParaRPr lang="en-US" altLang="zh-CN" sz="1200" b="0" i="0" kern="1200" dirty="0">
              <a:solidFill>
                <a:schemeClr val="tx1"/>
              </a:solidFill>
              <a:latin typeface="+mn-lt"/>
              <a:ea typeface="+mn-ea"/>
              <a:cs typeface="+mn-cs"/>
            </a:endParaRPr>
          </a:p>
          <a:p>
            <a:r>
              <a:rPr lang="en-US" altLang="zh-CN" sz="1200" b="0" i="0" kern="1200" dirty="0">
                <a:solidFill>
                  <a:schemeClr val="tx1"/>
                </a:solidFill>
                <a:latin typeface="+mn-lt"/>
                <a:ea typeface="+mn-ea"/>
                <a:cs typeface="+mn-cs"/>
              </a:rPr>
              <a:t>When one discovers a fact about nature, it is a contribution per se, no matter how small. Since anyone can create something new [in a synthetic field], that alone does not establish a contribution. Rather, one must show that the creation is better.</a:t>
            </a:r>
          </a:p>
          <a:p>
            <a:r>
              <a:rPr lang="en-US" altLang="zh-CN" sz="1200" b="0" i="0" kern="1200" dirty="0">
                <a:solidFill>
                  <a:schemeClr val="tx1"/>
                </a:solidFill>
                <a:latin typeface="+mn-lt"/>
                <a:ea typeface="+mn-ea"/>
                <a:cs typeface="+mn-cs"/>
              </a:rPr>
              <a:t>Accordingly, research in computer science and engineering is largely devoted to establishing the "better" property.</a:t>
            </a:r>
          </a:p>
          <a:p>
            <a:endParaRPr lang="en-US" altLang="zh-CN" sz="1200" b="0" i="0" kern="1200" dirty="0">
              <a:solidFill>
                <a:schemeClr val="tx1"/>
              </a:solidFill>
              <a:latin typeface="+mn-lt"/>
              <a:ea typeface="+mn-ea"/>
              <a:cs typeface="+mn-cs"/>
            </a:endParaRPr>
          </a:p>
          <a:p>
            <a:r>
              <a:rPr lang="en-US" altLang="zh-CN" dirty="0">
                <a:hlinkClick r:id="rId4"/>
              </a:rPr>
              <a:t>http://www.cs.washington.edu/homes/mernst/advice/conferences-vs-journals.htm</a:t>
            </a:r>
            <a:endParaRPr lang="en-US" altLang="zh-CN" sz="1200" b="0" i="0" kern="1200" dirty="0">
              <a:solidFill>
                <a:schemeClr val="tx1"/>
              </a:solidFill>
              <a:latin typeface="+mn-lt"/>
              <a:ea typeface="+mn-ea"/>
              <a:cs typeface="+mn-cs"/>
            </a:endParaRPr>
          </a:p>
          <a:p>
            <a:endParaRPr lang="en-US" altLang="zh-CN" sz="1200" b="0" i="0" kern="1200" dirty="0">
              <a:solidFill>
                <a:schemeClr val="tx1"/>
              </a:solidFill>
              <a:latin typeface="+mn-lt"/>
              <a:ea typeface="+mn-ea"/>
              <a:cs typeface="+mn-cs"/>
            </a:endParaRPr>
          </a:p>
          <a:p>
            <a:endParaRPr lang="en-US" altLang="zh-CN" sz="1200" b="0" i="0" kern="1200" dirty="0">
              <a:solidFill>
                <a:schemeClr val="tx1"/>
              </a:solidFill>
              <a:latin typeface="+mn-lt"/>
              <a:ea typeface="+mn-ea"/>
              <a:cs typeface="+mn-cs"/>
            </a:endParaRPr>
          </a:p>
          <a:p>
            <a:r>
              <a:rPr lang="zh-CN" altLang="en-US" sz="1200" b="0" i="0" kern="1200" dirty="0">
                <a:solidFill>
                  <a:schemeClr val="tx1"/>
                </a:solidFill>
                <a:latin typeface="+mn-lt"/>
                <a:ea typeface="+mn-ea"/>
                <a:cs typeface="+mn-cs"/>
              </a:rPr>
              <a:t>而期刊和会议也是有区别的，</a:t>
            </a:r>
            <a:endParaRPr lang="en-US" altLang="zh-CN" sz="1200" b="0" i="0" kern="1200" dirty="0">
              <a:solidFill>
                <a:schemeClr val="tx1"/>
              </a:solidFill>
              <a:latin typeface="+mn-lt"/>
              <a:ea typeface="+mn-ea"/>
              <a:cs typeface="+mn-cs"/>
            </a:endParaRPr>
          </a:p>
          <a:p>
            <a:r>
              <a:rPr lang="zh-CN" altLang="en-US" sz="1200" b="0" i="0" kern="1200" dirty="0">
                <a:solidFill>
                  <a:schemeClr val="tx1"/>
                </a:solidFill>
                <a:latin typeface="+mn-lt"/>
                <a:ea typeface="+mn-ea"/>
                <a:cs typeface="+mn-cs"/>
              </a:rPr>
              <a:t>首先对于理论方面的工作，我们经常有一个长期的传统，也就是在会议论文的基础上，（）我们可以转投期刊</a:t>
            </a:r>
            <a:endParaRPr lang="en-US" altLang="zh-CN" sz="1200" b="0" i="0" kern="1200" dirty="0">
              <a:solidFill>
                <a:schemeClr val="tx1"/>
              </a:solidFill>
              <a:latin typeface="+mn-lt"/>
              <a:ea typeface="+mn-ea"/>
              <a:cs typeface="+mn-cs"/>
            </a:endParaRPr>
          </a:p>
          <a:p>
            <a:endParaRPr lang="en-US" altLang="zh-CN" dirty="0"/>
          </a:p>
          <a:p>
            <a:r>
              <a:rPr lang="zh-CN" altLang="en-US" dirty="0"/>
              <a:t>但是对于实验性的结果和研究，我们一般先投会议，因为比较快。</a:t>
            </a:r>
          </a:p>
        </p:txBody>
      </p:sp>
      <p:sp>
        <p:nvSpPr>
          <p:cNvPr id="4" name="灯片编号占位符 3"/>
          <p:cNvSpPr>
            <a:spLocks noGrp="1"/>
          </p:cNvSpPr>
          <p:nvPr>
            <p:ph type="sldNum" sz="quarter" idx="10"/>
          </p:nvPr>
        </p:nvSpPr>
        <p:spPr/>
        <p:txBody>
          <a:bodyPr/>
          <a:lstStyle/>
          <a:p>
            <a:fld id="{88F6B10B-2EEF-43EA-92B7-D60EC802AFE5}"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884D87D-D126-4DA3-889B-42D6ABCAFCA4}" type="datetimeFigureOut">
              <a:rPr lang="zh-CN" altLang="en-US" smtClean="0"/>
              <a:t>2024/9/10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63CFCE-58D5-4511-8324-109DC45191D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884D87D-D126-4DA3-889B-42D6ABCAFCA4}" type="datetimeFigureOut">
              <a:rPr lang="zh-CN" altLang="en-US" smtClean="0"/>
              <a:t>2024/9/10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63CFCE-58D5-4511-8324-109DC45191D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884D87D-D126-4DA3-889B-42D6ABCAFCA4}" type="datetimeFigureOut">
              <a:rPr lang="zh-CN" altLang="en-US" smtClean="0"/>
              <a:t>2024/9/10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63CFCE-58D5-4511-8324-109DC45191DA}"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884D87D-D126-4DA3-889B-42D6ABCAFCA4}" type="datetimeFigureOut">
              <a:rPr lang="zh-CN" altLang="en-US" smtClean="0"/>
              <a:t>2024/9/10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63CFCE-58D5-4511-8324-109DC45191D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884D87D-D126-4DA3-889B-42D6ABCAFCA4}" type="datetimeFigureOut">
              <a:rPr lang="zh-CN" altLang="en-US" smtClean="0"/>
              <a:t>2024/9/10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63CFCE-58D5-4511-8324-109DC45191D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884D87D-D126-4DA3-889B-42D6ABCAFCA4}" type="datetimeFigureOut">
              <a:rPr lang="zh-CN" altLang="en-US" smtClean="0"/>
              <a:t>2024/9/10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63CFCE-58D5-4511-8324-109DC45191D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884D87D-D126-4DA3-889B-42D6ABCAFCA4}" type="datetimeFigureOut">
              <a:rPr lang="zh-CN" altLang="en-US" smtClean="0"/>
              <a:t>2024/9/10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B63CFCE-58D5-4511-8324-109DC45191D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884D87D-D126-4DA3-889B-42D6ABCAFCA4}" type="datetimeFigureOut">
              <a:rPr lang="zh-CN" altLang="en-US" smtClean="0"/>
              <a:t>2024/9/10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B63CFCE-58D5-4511-8324-109DC45191D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884D87D-D126-4DA3-889B-42D6ABCAFCA4}" type="datetimeFigureOut">
              <a:rPr lang="zh-CN" altLang="en-US" smtClean="0"/>
              <a:t>2024/9/10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B63CFCE-58D5-4511-8324-109DC45191D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884D87D-D126-4DA3-889B-42D6ABCAFCA4}" type="datetimeFigureOut">
              <a:rPr lang="zh-CN" altLang="en-US" smtClean="0"/>
              <a:t>2024/9/10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63CFCE-58D5-4511-8324-109DC45191D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884D87D-D126-4DA3-889B-42D6ABCAFCA4}" type="datetimeFigureOut">
              <a:rPr lang="zh-CN" altLang="en-US" smtClean="0"/>
              <a:t>2024/9/10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63CFCE-58D5-4511-8324-109DC45191D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4D87D-D126-4DA3-889B-42D6ABCAFCA4}" type="datetimeFigureOut">
              <a:rPr lang="zh-CN" altLang="en-US" smtClean="0"/>
              <a:t>2024/9/10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63CFCE-58D5-4511-8324-109DC45191D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wj09315@nlsde.buaa.edu.c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history.ccf.org.cn/sites/ccf/paiming.js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hyperlink" Target="http://pdos.csail.mit.edu/scige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hyperlink" Target="http://scigendetection.imag.fr/index.php"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en.wikipedia.org/wiki/Academi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en.wikipedia.org/wiki/Career" TargetMode="External"/><Relationship Id="rId5" Type="http://schemas.openxmlformats.org/officeDocument/2006/relationships/hyperlink" Target="http://en.wikipedia.org/wiki/Academic_publishing" TargetMode="External"/><Relationship Id="rId4" Type="http://schemas.openxmlformats.org/officeDocument/2006/relationships/hyperlink" Target="http://en.wikipedia.org/wiki/Publish_or_perish"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icml.cc/Conferences/2023/llm-policy" TargetMode="Externa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95536" y="1124744"/>
            <a:ext cx="8496944" cy="2448272"/>
          </a:xfrm>
        </p:spPr>
        <p:txBody>
          <a:bodyPr>
            <a:normAutofit fontScale="90000"/>
          </a:bodyPr>
          <a:lstStyle/>
          <a:p>
            <a:r>
              <a:rPr lang="zh-CN" altLang="en-US" dirty="0"/>
              <a:t>科技写作和报告</a:t>
            </a:r>
            <a:br>
              <a:rPr lang="en-US" altLang="zh-CN" dirty="0"/>
            </a:br>
            <a:r>
              <a:rPr lang="en-US" altLang="zh-CN" dirty="0"/>
              <a:t>Writing and Presenting for </a:t>
            </a:r>
            <a:br>
              <a:rPr lang="en-US" altLang="zh-CN" dirty="0"/>
            </a:br>
            <a:r>
              <a:rPr lang="en-US" altLang="zh-CN" dirty="0"/>
              <a:t>Computer Science</a:t>
            </a:r>
            <a:br>
              <a:rPr lang="en-US" altLang="zh-CN" dirty="0"/>
            </a:br>
            <a:br>
              <a:rPr lang="en-US" altLang="zh-CN" dirty="0"/>
            </a:br>
            <a:r>
              <a:rPr lang="en-US" altLang="zh-CN" dirty="0"/>
              <a:t>Class1   Introduction</a:t>
            </a:r>
            <a:endParaRPr lang="zh-CN" altLang="en-US" dirty="0"/>
          </a:p>
        </p:txBody>
      </p:sp>
      <p:sp>
        <p:nvSpPr>
          <p:cNvPr id="4" name="副标题 3"/>
          <p:cNvSpPr>
            <a:spLocks noGrp="1"/>
          </p:cNvSpPr>
          <p:nvPr>
            <p:ph type="subTitle" idx="1"/>
          </p:nvPr>
        </p:nvSpPr>
        <p:spPr/>
        <p:txBody>
          <a:bodyPr>
            <a:normAutofit/>
          </a:bodyPr>
          <a:lstStyle/>
          <a:p>
            <a:r>
              <a:rPr lang="en-US" altLang="zh-CN" dirty="0">
                <a:hlinkClick r:id="rId3"/>
              </a:rPr>
              <a:t>wwj09315@buaa.edu.cn</a:t>
            </a:r>
            <a:endParaRPr lang="en-US" altLang="zh-CN" dirty="0"/>
          </a:p>
          <a:p>
            <a:r>
              <a:rPr lang="en-US" altLang="zh-CN" dirty="0"/>
              <a:t>http://sccse.nlsde.buaa.edu.cn</a:t>
            </a:r>
          </a:p>
          <a:p>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Journal vs Conference</a:t>
            </a:r>
            <a:endParaRPr lang="zh-CN" altLang="en-US" b="1" dirty="0"/>
          </a:p>
        </p:txBody>
      </p:sp>
      <p:sp>
        <p:nvSpPr>
          <p:cNvPr id="3" name="内容占位符 2"/>
          <p:cNvSpPr>
            <a:spLocks noGrp="1"/>
          </p:cNvSpPr>
          <p:nvPr>
            <p:ph idx="1"/>
          </p:nvPr>
        </p:nvSpPr>
        <p:spPr/>
        <p:txBody>
          <a:bodyPr/>
          <a:lstStyle/>
          <a:p>
            <a:r>
              <a:rPr lang="en-US" altLang="zh-CN" b="1" dirty="0"/>
              <a:t>Theoretical research</a:t>
            </a:r>
          </a:p>
          <a:p>
            <a:pPr lvl="1"/>
            <a:r>
              <a:rPr lang="en-US" altLang="zh-CN" dirty="0"/>
              <a:t>a long tradition of completing, revising, and extending conference papers for submission and publication in archival journals</a:t>
            </a:r>
          </a:p>
          <a:p>
            <a:r>
              <a:rPr lang="en-US" altLang="zh-CN" b="1" dirty="0"/>
              <a:t>Experimental research</a:t>
            </a:r>
          </a:p>
          <a:p>
            <a:pPr lvl="1"/>
            <a:r>
              <a:rPr lang="en-US" altLang="zh-CN" dirty="0"/>
              <a:t>conference publication is preferred to journal publication</a:t>
            </a:r>
          </a:p>
          <a:p>
            <a:pPr lvl="1"/>
            <a:r>
              <a:rPr lang="en-US" altLang="zh-CN" dirty="0"/>
              <a:t>the premier conferences are generally more selective than the premier journals</a:t>
            </a: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42447" y="476672"/>
            <a:ext cx="8229600" cy="1143000"/>
          </a:xfrm>
        </p:spPr>
        <p:txBody>
          <a:bodyPr>
            <a:noAutofit/>
          </a:bodyPr>
          <a:lstStyle/>
          <a:p>
            <a:r>
              <a:rPr lang="en-US" altLang="zh-CN" sz="3200" dirty="0">
                <a:hlinkClick r:id="rId2"/>
              </a:rPr>
              <a:t>http://history.ccf.org.cn/sites/ccf/paiming.jsp</a:t>
            </a:r>
            <a:br>
              <a:rPr lang="en-US" altLang="zh-CN" sz="3200" dirty="0"/>
            </a:br>
            <a:endParaRPr lang="zh-CN" altLang="en-US" sz="3200" dirty="0"/>
          </a:p>
        </p:txBody>
      </p:sp>
      <p:pic>
        <p:nvPicPr>
          <p:cNvPr id="1028" name="Picture 4"/>
          <p:cNvPicPr>
            <a:picLocks noChangeAspect="1" noChangeArrowheads="1"/>
          </p:cNvPicPr>
          <p:nvPr/>
        </p:nvPicPr>
        <p:blipFill>
          <a:blip r:embed="rId3" cstate="print"/>
          <a:srcRect/>
          <a:stretch>
            <a:fillRect/>
          </a:stretch>
        </p:blipFill>
        <p:spPr bwMode="auto">
          <a:xfrm>
            <a:off x="179512" y="1484784"/>
            <a:ext cx="8755471" cy="515947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60040"/>
            <a:ext cx="8229600" cy="1143000"/>
          </a:xfrm>
        </p:spPr>
        <p:txBody>
          <a:bodyPr>
            <a:noAutofit/>
          </a:bodyPr>
          <a:lstStyle/>
          <a:p>
            <a:r>
              <a:rPr lang="zh-CN" altLang="en-US" sz="3200" dirty="0">
                <a:latin typeface="微软雅黑" charset="-122"/>
                <a:ea typeface="微软雅黑" charset="-122"/>
              </a:rPr>
              <a:t>中国人工智能学会推荐国际学术会议和</a:t>
            </a:r>
            <a:br>
              <a:rPr lang="en-US" altLang="zh-CN" sz="3200" dirty="0">
                <a:latin typeface="微软雅黑" charset="-122"/>
                <a:ea typeface="微软雅黑" charset="-122"/>
              </a:rPr>
            </a:br>
            <a:r>
              <a:rPr lang="zh-CN" altLang="en-US" sz="3200" dirty="0">
                <a:latin typeface="微软雅黑" charset="-122"/>
                <a:ea typeface="微软雅黑" charset="-122"/>
              </a:rPr>
              <a:t>国际</a:t>
            </a:r>
            <a:r>
              <a:rPr lang="en-US" altLang="zh-CN" sz="3200" dirty="0">
                <a:latin typeface="微软雅黑" charset="-122"/>
                <a:ea typeface="微软雅黑" charset="-122"/>
              </a:rPr>
              <a:t>/</a:t>
            </a:r>
            <a:r>
              <a:rPr lang="zh-CN" altLang="en-US" sz="3200" dirty="0">
                <a:latin typeface="微软雅黑" charset="-122"/>
                <a:ea typeface="微软雅黑" charset="-122"/>
              </a:rPr>
              <a:t>国内期刊目录</a:t>
            </a:r>
          </a:p>
        </p:txBody>
      </p:sp>
      <p:sp>
        <p:nvSpPr>
          <p:cNvPr id="3" name="内容占位符 2"/>
          <p:cNvSpPr>
            <a:spLocks noGrp="1"/>
          </p:cNvSpPr>
          <p:nvPr>
            <p:ph idx="1"/>
          </p:nvPr>
        </p:nvSpPr>
        <p:spPr>
          <a:xfrm>
            <a:off x="539552" y="6237312"/>
            <a:ext cx="7920880" cy="460648"/>
          </a:xfrm>
          <a:solidFill>
            <a:schemeClr val="tx2">
              <a:lumMod val="20000"/>
              <a:lumOff val="80000"/>
            </a:schemeClr>
          </a:solidFill>
        </p:spPr>
        <p:txBody>
          <a:bodyPr>
            <a:normAutofit/>
          </a:bodyPr>
          <a:lstStyle/>
          <a:p>
            <a:pPr marL="0" indent="0">
              <a:buNone/>
            </a:pPr>
            <a:r>
              <a:rPr lang="en-US" altLang="zh-CN" sz="2000" dirty="0"/>
              <a:t>https://www.caai.cn/index.php?s=/home/article/detail/id/3445.html</a:t>
            </a:r>
            <a:endParaRPr lang="zh-CN" altLang="en-US" sz="2000" dirty="0"/>
          </a:p>
        </p:txBody>
      </p:sp>
      <p:sp>
        <p:nvSpPr>
          <p:cNvPr id="4" name="矩形 3"/>
          <p:cNvSpPr/>
          <p:nvPr/>
        </p:nvSpPr>
        <p:spPr>
          <a:xfrm>
            <a:off x="478338" y="1413876"/>
            <a:ext cx="4680520" cy="4618572"/>
          </a:xfrm>
          <a:prstGeom prst="rect">
            <a:avLst/>
          </a:prstGeom>
        </p:spPr>
        <p:txBody>
          <a:bodyPr wrap="square">
            <a:spAutoFit/>
          </a:bodyPr>
          <a:lstStyle/>
          <a:p>
            <a:pPr marL="285750" indent="-285750">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智能科学与技术基础理论</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智能科学与技术交叉</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脑认知与类脑智能</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机器学习</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机器感知与模式识别</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自然语言处理</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知识工程与数据挖掘</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跨媒体智能与人机交互</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智能机器人与系统</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智能芯片与计算系统以及人工智能伦理</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安全与治理</a:t>
            </a:r>
            <a:endParaRPr lang="zh-CN" altLang="en-US" dirty="0"/>
          </a:p>
        </p:txBody>
      </p:sp>
      <p:pic>
        <p:nvPicPr>
          <p:cNvPr id="5" name="图片 4"/>
          <p:cNvPicPr>
            <a:picLocks noChangeAspect="1"/>
          </p:cNvPicPr>
          <p:nvPr/>
        </p:nvPicPr>
        <p:blipFill>
          <a:blip r:embed="rId2"/>
          <a:stretch>
            <a:fillRect/>
          </a:stretch>
        </p:blipFill>
        <p:spPr>
          <a:xfrm>
            <a:off x="5004048" y="1413876"/>
            <a:ext cx="4029625" cy="41490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706090"/>
          </a:xfrm>
        </p:spPr>
        <p:txBody>
          <a:bodyPr>
            <a:normAutofit fontScale="90000"/>
          </a:bodyPr>
          <a:lstStyle/>
          <a:p>
            <a:r>
              <a:rPr lang="en-US" altLang="zh-CN" dirty="0"/>
              <a:t>Journal</a:t>
            </a:r>
            <a:endParaRPr lang="zh-CN" altLang="en-US" dirty="0"/>
          </a:p>
        </p:txBody>
      </p:sp>
      <p:sp>
        <p:nvSpPr>
          <p:cNvPr id="3" name="内容占位符 2"/>
          <p:cNvSpPr>
            <a:spLocks noGrp="1"/>
          </p:cNvSpPr>
          <p:nvPr>
            <p:ph idx="1"/>
          </p:nvPr>
        </p:nvSpPr>
        <p:spPr>
          <a:xfrm>
            <a:off x="323528" y="1052736"/>
            <a:ext cx="8568952" cy="5400600"/>
          </a:xfrm>
        </p:spPr>
        <p:txBody>
          <a:bodyPr>
            <a:normAutofit/>
          </a:bodyPr>
          <a:lstStyle/>
          <a:p>
            <a:pPr>
              <a:lnSpc>
                <a:spcPct val="90000"/>
              </a:lnSpc>
            </a:pPr>
            <a:r>
              <a:rPr lang="en-US" altLang="zh-CN" b="1" dirty="0"/>
              <a:t>Aim for </a:t>
            </a:r>
            <a:r>
              <a:rPr lang="en-US" altLang="zh-CN" b="1" dirty="0">
                <a:solidFill>
                  <a:srgbClr val="FF0000"/>
                </a:solidFill>
              </a:rPr>
              <a:t>balance</a:t>
            </a:r>
            <a:r>
              <a:rPr lang="en-US" altLang="zh-CN" dirty="0"/>
              <a:t>: some quick “low” level: conference proceedings, web-based journals. Invest time &amp; energy in at least one</a:t>
            </a:r>
            <a:r>
              <a:rPr lang="en-US" altLang="ja-JP" dirty="0"/>
              <a:t>/ a few</a:t>
            </a:r>
            <a:r>
              <a:rPr lang="en-US" altLang="zh-CN" dirty="0"/>
              <a:t> </a:t>
            </a:r>
            <a:r>
              <a:rPr lang="en-US" altLang="zh-CN" b="1" dirty="0">
                <a:solidFill>
                  <a:srgbClr val="FF0000"/>
                </a:solidFill>
              </a:rPr>
              <a:t>prestigious publication</a:t>
            </a:r>
            <a:r>
              <a:rPr lang="en-US" altLang="zh-CN" dirty="0"/>
              <a:t>/s</a:t>
            </a:r>
          </a:p>
          <a:p>
            <a:pPr marL="0" indent="0">
              <a:lnSpc>
                <a:spcPct val="90000"/>
              </a:lnSpc>
              <a:buNone/>
            </a:pPr>
            <a:r>
              <a:rPr lang="en-US" altLang="zh-CN" dirty="0"/>
              <a:t> “if you can do one, you can do more!”</a:t>
            </a:r>
          </a:p>
          <a:p>
            <a:pPr>
              <a:lnSpc>
                <a:spcPct val="90000"/>
              </a:lnSpc>
            </a:pPr>
            <a:r>
              <a:rPr lang="en-US" altLang="zh-CN" b="1" dirty="0"/>
              <a:t>Get your best work in the best journals </a:t>
            </a:r>
            <a:r>
              <a:rPr lang="en-US" altLang="zh-CN" dirty="0"/>
              <a:t>(check them out: impact factor?)</a:t>
            </a:r>
          </a:p>
          <a:p>
            <a:pPr>
              <a:lnSpc>
                <a:spcPct val="90000"/>
              </a:lnSpc>
            </a:pPr>
            <a:r>
              <a:rPr lang="en-US" altLang="zh-CN" b="1" dirty="0"/>
              <a:t>Avoid non-refereed journals </a:t>
            </a:r>
            <a:r>
              <a:rPr lang="en-US" altLang="zh-CN" dirty="0"/>
              <a:t>(unless it’s reviews or opinion pieces for general public)</a:t>
            </a:r>
          </a:p>
          <a:p>
            <a:pPr>
              <a:lnSpc>
                <a:spcPct val="90000"/>
              </a:lnSpc>
            </a:pPr>
            <a:r>
              <a:rPr lang="en-US" altLang="zh-CN" b="1" dirty="0"/>
              <a:t>Avoid editors that work slowly </a:t>
            </a:r>
            <a:r>
              <a:rPr lang="en-US" altLang="zh-CN" dirty="0"/>
              <a:t>(you can’t wait 3-4 yrs for your first publication to come out)</a:t>
            </a:r>
          </a:p>
          <a:p>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16632"/>
            <a:ext cx="8229600" cy="1143000"/>
          </a:xfrm>
        </p:spPr>
        <p:txBody>
          <a:bodyPr/>
          <a:lstStyle/>
          <a:p>
            <a:r>
              <a:rPr lang="en-US" altLang="zh-CN" b="1" dirty="0"/>
              <a:t>Conference and Workshop</a:t>
            </a:r>
            <a:endParaRPr lang="zh-CN" altLang="en-US" b="1" dirty="0"/>
          </a:p>
        </p:txBody>
      </p:sp>
      <p:sp>
        <p:nvSpPr>
          <p:cNvPr id="3" name="内容占位符 2"/>
          <p:cNvSpPr>
            <a:spLocks noGrp="1"/>
          </p:cNvSpPr>
          <p:nvPr>
            <p:ph idx="1"/>
          </p:nvPr>
        </p:nvSpPr>
        <p:spPr>
          <a:xfrm>
            <a:off x="160809" y="1483233"/>
            <a:ext cx="8229600" cy="4641379"/>
          </a:xfrm>
        </p:spPr>
        <p:txBody>
          <a:bodyPr>
            <a:normAutofit fontScale="85000" lnSpcReduction="20000"/>
          </a:bodyPr>
          <a:lstStyle/>
          <a:p>
            <a:r>
              <a:rPr lang="en-US" altLang="zh-CN" b="1" dirty="0"/>
              <a:t>Conference </a:t>
            </a:r>
          </a:p>
          <a:p>
            <a:pPr lvl="1"/>
            <a:r>
              <a:rPr lang="en-US" altLang="zh-CN" dirty="0"/>
              <a:t>A large academic meeting</a:t>
            </a:r>
          </a:p>
          <a:p>
            <a:pPr lvl="1"/>
            <a:r>
              <a:rPr lang="en-US" altLang="zh-CN" dirty="0"/>
              <a:t>Wide scope</a:t>
            </a:r>
          </a:p>
          <a:p>
            <a:pPr lvl="1"/>
            <a:r>
              <a:rPr lang="en-US" altLang="zh-CN" dirty="0"/>
              <a:t>More attendance</a:t>
            </a:r>
          </a:p>
          <a:p>
            <a:pPr lvl="1"/>
            <a:r>
              <a:rPr lang="en-US" altLang="zh-CN" dirty="0"/>
              <a:t>Longer paper ( 8-12 pages )</a:t>
            </a:r>
          </a:p>
          <a:p>
            <a:r>
              <a:rPr lang="en-US" altLang="zh-CN" b="1" dirty="0"/>
              <a:t>Workshop</a:t>
            </a:r>
          </a:p>
          <a:p>
            <a:pPr lvl="1"/>
            <a:r>
              <a:rPr lang="en-US" altLang="zh-CN" dirty="0"/>
              <a:t> A smaller meeting</a:t>
            </a:r>
          </a:p>
          <a:p>
            <a:pPr lvl="1"/>
            <a:r>
              <a:rPr lang="en-US" altLang="zh-CN" dirty="0"/>
              <a:t>Narrow scope</a:t>
            </a:r>
          </a:p>
          <a:p>
            <a:pPr lvl="1"/>
            <a:r>
              <a:rPr lang="en-US" altLang="zh-CN" dirty="0"/>
              <a:t>Less attendance</a:t>
            </a:r>
          </a:p>
          <a:p>
            <a:pPr lvl="1"/>
            <a:r>
              <a:rPr lang="en-US" altLang="zh-CN" dirty="0"/>
              <a:t>Shorter paper ( 6 pages )</a:t>
            </a:r>
          </a:p>
          <a:p>
            <a:pPr lvl="1"/>
            <a:r>
              <a:rPr lang="en-US" altLang="zh-CN" dirty="0"/>
              <a:t>Can be held together with a conference </a:t>
            </a:r>
          </a:p>
          <a:p>
            <a:r>
              <a:rPr lang="en-US" altLang="zh-CN" b="1" dirty="0"/>
              <a:t>Proceeding of Conference or Workshop</a:t>
            </a:r>
            <a:endParaRPr lang="zh-CN" altLang="en-US" b="1" dirty="0"/>
          </a:p>
        </p:txBody>
      </p:sp>
      <p:pic>
        <p:nvPicPr>
          <p:cNvPr id="4" name="图片 3" descr="workshop.jpg"/>
          <p:cNvPicPr>
            <a:picLocks noChangeAspect="1"/>
          </p:cNvPicPr>
          <p:nvPr/>
        </p:nvPicPr>
        <p:blipFill>
          <a:blip r:embed="rId3" cstate="print"/>
          <a:stretch>
            <a:fillRect/>
          </a:stretch>
        </p:blipFill>
        <p:spPr>
          <a:xfrm>
            <a:off x="6372200" y="4077072"/>
            <a:ext cx="2466975" cy="1847850"/>
          </a:xfrm>
          <a:prstGeom prst="rect">
            <a:avLst/>
          </a:prstGeom>
        </p:spPr>
      </p:pic>
      <p:pic>
        <p:nvPicPr>
          <p:cNvPr id="5" name="图片 4" descr="keynote.jpg"/>
          <p:cNvPicPr>
            <a:picLocks noChangeAspect="1"/>
          </p:cNvPicPr>
          <p:nvPr/>
        </p:nvPicPr>
        <p:blipFill>
          <a:blip r:embed="rId4" cstate="print"/>
          <a:stretch>
            <a:fillRect/>
          </a:stretch>
        </p:blipFill>
        <p:spPr>
          <a:xfrm>
            <a:off x="5364088" y="1412776"/>
            <a:ext cx="3545351" cy="223800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88640"/>
            <a:ext cx="6213376" cy="954360"/>
          </a:xfrm>
        </p:spPr>
        <p:txBody>
          <a:bodyPr/>
          <a:lstStyle/>
          <a:p>
            <a:r>
              <a:rPr lang="en-US" altLang="zh-CN" dirty="0"/>
              <a:t>Poster </a:t>
            </a:r>
            <a:endParaRPr lang="zh-CN" altLang="en-US" dirty="0"/>
          </a:p>
        </p:txBody>
      </p:sp>
      <p:pic>
        <p:nvPicPr>
          <p:cNvPr id="4" name="内容占位符 3" descr="news149_poster session.jpg"/>
          <p:cNvPicPr>
            <a:picLocks noGrp="1" noChangeAspect="1"/>
          </p:cNvPicPr>
          <p:nvPr>
            <p:ph idx="1"/>
          </p:nvPr>
        </p:nvPicPr>
        <p:blipFill>
          <a:blip r:embed="rId3" cstate="print"/>
          <a:stretch>
            <a:fillRect/>
          </a:stretch>
        </p:blipFill>
        <p:spPr>
          <a:xfrm>
            <a:off x="5580112" y="188640"/>
            <a:ext cx="3333750" cy="2505075"/>
          </a:xfrm>
        </p:spPr>
      </p:pic>
      <p:sp>
        <p:nvSpPr>
          <p:cNvPr id="5" name="TextBox 4"/>
          <p:cNvSpPr txBox="1"/>
          <p:nvPr/>
        </p:nvSpPr>
        <p:spPr>
          <a:xfrm>
            <a:off x="359532" y="1228397"/>
            <a:ext cx="5220579" cy="4401205"/>
          </a:xfrm>
          <a:prstGeom prst="rect">
            <a:avLst/>
          </a:prstGeom>
          <a:noFill/>
        </p:spPr>
        <p:txBody>
          <a:bodyPr wrap="square" rtlCol="0">
            <a:spAutoFit/>
          </a:bodyPr>
          <a:lstStyle/>
          <a:p>
            <a:r>
              <a:rPr lang="en-US" altLang="zh-CN" sz="3200" b="1" dirty="0"/>
              <a:t>Poster session</a:t>
            </a:r>
          </a:p>
          <a:p>
            <a:pPr>
              <a:buFont typeface="Arial" panose="020B0604020202090204" pitchFamily="34" charset="0"/>
              <a:buChar char="•"/>
            </a:pPr>
            <a:r>
              <a:rPr lang="en-US" altLang="zh-CN" sz="2800" dirty="0"/>
              <a:t>separate room or area of a tradeshow floor </a:t>
            </a:r>
          </a:p>
          <a:p>
            <a:pPr>
              <a:buFont typeface="Arial" panose="020B0604020202090204" pitchFamily="34" charset="0"/>
              <a:buChar char="•"/>
            </a:pPr>
            <a:r>
              <a:rPr lang="en-US" altLang="zh-CN" sz="2800" dirty="0"/>
              <a:t>researchers accompany a paper poster</a:t>
            </a:r>
          </a:p>
          <a:p>
            <a:pPr>
              <a:buFont typeface="Arial" panose="020B0604020202090204" pitchFamily="34" charset="0"/>
              <a:buChar char="•"/>
            </a:pPr>
            <a:r>
              <a:rPr lang="en-US" altLang="zh-CN" sz="2800" dirty="0"/>
              <a:t>illustrating their research methods and outcomes</a:t>
            </a:r>
          </a:p>
          <a:p>
            <a:pPr>
              <a:buFont typeface="Arial" panose="020B0604020202090204" pitchFamily="34" charset="0"/>
              <a:buChar char="•"/>
            </a:pPr>
            <a:r>
              <a:rPr lang="en-US" altLang="zh-CN" sz="2800" dirty="0"/>
              <a:t>Poster Size: from 2x3 feet to 4x8 feet in dimensions</a:t>
            </a:r>
          </a:p>
          <a:p>
            <a:pPr>
              <a:buFont typeface="Arial" panose="020B0604020202090204" pitchFamily="34" charset="0"/>
              <a:buChar char="•"/>
            </a:pPr>
            <a:endParaRPr lang="zh-CN" altLang="en-US" sz="2400" dirty="0"/>
          </a:p>
        </p:txBody>
      </p:sp>
      <p:pic>
        <p:nvPicPr>
          <p:cNvPr id="6" name="图片 5" descr="elnahrawy-sensys04.jpg"/>
          <p:cNvPicPr>
            <a:picLocks noChangeAspect="1"/>
          </p:cNvPicPr>
          <p:nvPr/>
        </p:nvPicPr>
        <p:blipFill>
          <a:blip r:embed="rId4" cstate="print"/>
          <a:stretch>
            <a:fillRect/>
          </a:stretch>
        </p:blipFill>
        <p:spPr>
          <a:xfrm>
            <a:off x="5868732" y="2693715"/>
            <a:ext cx="3020082" cy="402677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72956"/>
            <a:ext cx="8229600" cy="1143000"/>
          </a:xfrm>
        </p:spPr>
        <p:txBody>
          <a:bodyPr/>
          <a:lstStyle/>
          <a:p>
            <a:r>
              <a:rPr lang="en-US" altLang="zh-CN" dirty="0"/>
              <a:t>Don’t choose bogus conferences</a:t>
            </a:r>
            <a:endParaRPr lang="zh-CN" alt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54352" y="1777710"/>
            <a:ext cx="3024336"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91680" y="1235223"/>
            <a:ext cx="6336704" cy="523220"/>
          </a:xfrm>
          <a:prstGeom prst="rect">
            <a:avLst/>
          </a:prstGeom>
          <a:noFill/>
        </p:spPr>
        <p:txBody>
          <a:bodyPr wrap="square" rtlCol="0">
            <a:spAutoFit/>
          </a:bodyPr>
          <a:lstStyle/>
          <a:p>
            <a:r>
              <a:rPr lang="en-US" altLang="zh-CN" sz="2800" dirty="0"/>
              <a:t>Entomology-2013  vs Entomology 2013</a:t>
            </a:r>
            <a:endParaRPr lang="zh-CN" altLang="en-US" sz="28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463" y="2204864"/>
            <a:ext cx="2781711" cy="4261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4352" y="3861048"/>
            <a:ext cx="3158008" cy="2490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Don’t choose bogus conferences</a:t>
            </a:r>
            <a:endParaRPr lang="zh-CN" altLang="en-US" dirty="0"/>
          </a:p>
        </p:txBody>
      </p:sp>
      <p:sp>
        <p:nvSpPr>
          <p:cNvPr id="3" name="内容占位符 2"/>
          <p:cNvSpPr>
            <a:spLocks noGrp="1"/>
          </p:cNvSpPr>
          <p:nvPr>
            <p:ph idx="1"/>
          </p:nvPr>
        </p:nvSpPr>
        <p:spPr>
          <a:xfrm>
            <a:off x="251520" y="1340768"/>
            <a:ext cx="8229600" cy="4525963"/>
          </a:xfrm>
        </p:spPr>
        <p:txBody>
          <a:bodyPr/>
          <a:lstStyle/>
          <a:p>
            <a:r>
              <a:rPr lang="en-US" altLang="zh-CN" dirty="0" err="1"/>
              <a:t>SCIgen</a:t>
            </a:r>
            <a:r>
              <a:rPr lang="en-US" altLang="zh-CN" dirty="0"/>
              <a:t>: </a:t>
            </a:r>
            <a:r>
              <a:rPr lang="en-US" altLang="zh-CN" dirty="0">
                <a:hlinkClick r:id="rId3"/>
              </a:rPr>
              <a:t>http://pdos.csail.mit.edu/scigen/</a:t>
            </a:r>
            <a:endParaRPr lang="en-US" altLang="zh-CN" dirty="0"/>
          </a:p>
          <a:p>
            <a:r>
              <a:rPr lang="en-US" altLang="zh-CN" dirty="0"/>
              <a:t>WMSCI 2005</a:t>
            </a:r>
          </a:p>
          <a:p>
            <a:pPr>
              <a:buNone/>
            </a:pPr>
            <a:r>
              <a:rPr lang="en-US" altLang="zh-CN" dirty="0"/>
              <a:t>World </a:t>
            </a:r>
            <a:r>
              <a:rPr lang="en-US" altLang="zh-CN" dirty="0" err="1"/>
              <a:t>Multiconference</a:t>
            </a:r>
            <a:r>
              <a:rPr lang="en-US" altLang="zh-CN" dirty="0"/>
              <a:t> </a:t>
            </a:r>
          </a:p>
          <a:p>
            <a:pPr>
              <a:buNone/>
            </a:pPr>
            <a:r>
              <a:rPr lang="en-US" altLang="zh-CN" dirty="0"/>
              <a:t>on </a:t>
            </a:r>
            <a:r>
              <a:rPr lang="en-US" altLang="zh-CN" dirty="0" err="1"/>
              <a:t>Systemics</a:t>
            </a:r>
            <a:r>
              <a:rPr lang="en-US" altLang="zh-CN" dirty="0"/>
              <a:t>, </a:t>
            </a:r>
          </a:p>
          <a:p>
            <a:pPr>
              <a:buNone/>
            </a:pPr>
            <a:r>
              <a:rPr lang="en-US" altLang="zh-CN" dirty="0"/>
              <a:t>Cybernetics </a:t>
            </a:r>
          </a:p>
          <a:p>
            <a:pPr>
              <a:buNone/>
            </a:pPr>
            <a:r>
              <a:rPr lang="en-US" altLang="zh-CN" dirty="0"/>
              <a:t>and Informatics</a:t>
            </a:r>
          </a:p>
          <a:p>
            <a:pPr lvl="1"/>
            <a:endParaRPr lang="zh-CN" altLang="en-US" dirty="0"/>
          </a:p>
        </p:txBody>
      </p:sp>
      <p:pic>
        <p:nvPicPr>
          <p:cNvPr id="4" name="图片 3" descr="sci2005_012.jpg"/>
          <p:cNvPicPr>
            <a:picLocks noChangeAspect="1"/>
          </p:cNvPicPr>
          <p:nvPr/>
        </p:nvPicPr>
        <p:blipFill>
          <a:blip r:embed="rId4" cstate="print"/>
          <a:stretch>
            <a:fillRect/>
          </a:stretch>
        </p:blipFill>
        <p:spPr>
          <a:xfrm>
            <a:off x="4355976" y="3190429"/>
            <a:ext cx="4350543" cy="326290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4638"/>
            <a:ext cx="8291264" cy="850106"/>
          </a:xfrm>
        </p:spPr>
        <p:txBody>
          <a:bodyPr/>
          <a:lstStyle/>
          <a:p>
            <a:r>
              <a:rPr lang="en-US" altLang="zh-CN" dirty="0"/>
              <a:t>Don’t choose bogus conferences</a:t>
            </a:r>
            <a:endParaRPr lang="zh-CN" altLang="en-US" dirty="0"/>
          </a:p>
        </p:txBody>
      </p:sp>
      <p:sp>
        <p:nvSpPr>
          <p:cNvPr id="3" name="内容占位符 2"/>
          <p:cNvSpPr>
            <a:spLocks noGrp="1"/>
          </p:cNvSpPr>
          <p:nvPr>
            <p:ph idx="1"/>
          </p:nvPr>
        </p:nvSpPr>
        <p:spPr>
          <a:xfrm>
            <a:off x="215516" y="1268760"/>
            <a:ext cx="8712968" cy="5400600"/>
          </a:xfrm>
        </p:spPr>
        <p:txBody>
          <a:bodyPr>
            <a:normAutofit fontScale="70000" lnSpcReduction="20000"/>
          </a:bodyPr>
          <a:lstStyle/>
          <a:p>
            <a:r>
              <a:rPr lang="en-US" altLang="zh-CN" dirty="0">
                <a:hlinkClick r:id="rId3"/>
              </a:rPr>
              <a:t>http://scigendetection.imag.fr/index.php</a:t>
            </a:r>
            <a:endParaRPr lang="en-US" altLang="zh-CN" dirty="0"/>
          </a:p>
          <a:p>
            <a:endParaRPr lang="en-US" altLang="zh-CN" dirty="0"/>
          </a:p>
          <a:p>
            <a:pPr>
              <a:lnSpc>
                <a:spcPct val="170000"/>
              </a:lnSpc>
            </a:pPr>
            <a:r>
              <a:rPr lang="en-US" altLang="zh-CN" b="1" dirty="0"/>
              <a:t>Cyril </a:t>
            </a:r>
            <a:r>
              <a:rPr lang="en-US" altLang="zh-CN" b="1" dirty="0" err="1"/>
              <a:t>Labbé</a:t>
            </a:r>
            <a:r>
              <a:rPr lang="en-US" altLang="zh-CN" b="1" dirty="0"/>
              <a:t> </a:t>
            </a:r>
            <a:r>
              <a:rPr lang="en-US" altLang="zh-CN" dirty="0"/>
              <a:t>of Joseph Fourier University in Grenoble, France, has catalogued </a:t>
            </a:r>
            <a:r>
              <a:rPr lang="en-US" altLang="zh-CN" dirty="0">
                <a:solidFill>
                  <a:srgbClr val="FF0000"/>
                </a:solidFill>
              </a:rPr>
              <a:t>computer-generated papers </a:t>
            </a:r>
            <a:r>
              <a:rPr lang="en-US" altLang="zh-CN" dirty="0"/>
              <a:t>that made it into more than </a:t>
            </a:r>
            <a:r>
              <a:rPr lang="en-US" altLang="zh-CN" dirty="0">
                <a:solidFill>
                  <a:srgbClr val="FF0000"/>
                </a:solidFill>
              </a:rPr>
              <a:t>30 published conference </a:t>
            </a:r>
            <a:r>
              <a:rPr lang="en-US" altLang="zh-CN" dirty="0"/>
              <a:t>proceedings between 2008 and 2013. </a:t>
            </a:r>
          </a:p>
          <a:p>
            <a:pPr>
              <a:lnSpc>
                <a:spcPct val="170000"/>
              </a:lnSpc>
            </a:pPr>
            <a:r>
              <a:rPr lang="en-US" altLang="zh-CN" dirty="0" err="1"/>
              <a:t>Labbé</a:t>
            </a:r>
            <a:r>
              <a:rPr lang="en-US" altLang="zh-CN" dirty="0"/>
              <a:t> developed a way to </a:t>
            </a:r>
            <a:r>
              <a:rPr lang="en-US" altLang="zh-CN" dirty="0">
                <a:solidFill>
                  <a:srgbClr val="FF0000"/>
                </a:solidFill>
              </a:rPr>
              <a:t>automatically detect </a:t>
            </a:r>
            <a:r>
              <a:rPr lang="en-US" altLang="zh-CN" dirty="0"/>
              <a:t>manuscripts composed </a:t>
            </a:r>
            <a:r>
              <a:rPr lang="en-US" altLang="zh-CN" dirty="0" err="1"/>
              <a:t>SCIgen</a:t>
            </a:r>
            <a:endParaRPr lang="en-US" altLang="zh-CN" dirty="0"/>
          </a:p>
          <a:p>
            <a:pPr>
              <a:lnSpc>
                <a:spcPct val="170000"/>
              </a:lnSpc>
            </a:pPr>
            <a:r>
              <a:rPr lang="en-US" altLang="zh-CN" dirty="0" err="1"/>
              <a:t>Labbé</a:t>
            </a:r>
            <a:r>
              <a:rPr lang="en-US" altLang="zh-CN" dirty="0"/>
              <a:t> does not know why the papers were submitted — or even if the authors were aware of them. </a:t>
            </a:r>
          </a:p>
          <a:p>
            <a:pPr marL="0" indent="0">
              <a:buNone/>
            </a:pPr>
            <a:endParaRPr lang="en-US" altLang="zh-CN" dirty="0"/>
          </a:p>
          <a:p>
            <a:pPr marL="0" indent="0">
              <a:buNone/>
            </a:pPr>
            <a:r>
              <a:rPr lang="en-US" altLang="zh-CN" dirty="0"/>
              <a:t>Most of the conferences took place in China, and most of the fake papers have authors with Chinese affiliations. </a:t>
            </a:r>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706090"/>
          </a:xfrm>
        </p:spPr>
        <p:txBody>
          <a:bodyPr>
            <a:normAutofit fontScale="90000"/>
          </a:bodyPr>
          <a:lstStyle/>
          <a:p>
            <a:r>
              <a:rPr lang="en-US" altLang="zh-CN" dirty="0"/>
              <a:t>How to get published</a:t>
            </a:r>
          </a:p>
        </p:txBody>
      </p:sp>
      <p:sp>
        <p:nvSpPr>
          <p:cNvPr id="5123" name="Rectangle 3"/>
          <p:cNvSpPr>
            <a:spLocks noGrp="1" noChangeArrowheads="1"/>
          </p:cNvSpPr>
          <p:nvPr>
            <p:ph type="body" idx="1"/>
          </p:nvPr>
        </p:nvSpPr>
        <p:spPr>
          <a:xfrm>
            <a:off x="436524" y="1417638"/>
            <a:ext cx="8455956" cy="4963690"/>
          </a:xfrm>
        </p:spPr>
        <p:txBody>
          <a:bodyPr/>
          <a:lstStyle/>
          <a:p>
            <a:pPr>
              <a:lnSpc>
                <a:spcPct val="90000"/>
              </a:lnSpc>
            </a:pPr>
            <a:r>
              <a:rPr lang="en-US" altLang="zh-CN" dirty="0"/>
              <a:t>Is the </a:t>
            </a:r>
            <a:r>
              <a:rPr lang="en-US" altLang="zh-CN" dirty="0">
                <a:solidFill>
                  <a:srgbClr val="FF0000"/>
                </a:solidFill>
              </a:rPr>
              <a:t>research topic </a:t>
            </a:r>
            <a:r>
              <a:rPr lang="en-US" altLang="zh-CN" dirty="0"/>
              <a:t>hot?</a:t>
            </a:r>
          </a:p>
          <a:p>
            <a:pPr>
              <a:lnSpc>
                <a:spcPct val="90000"/>
              </a:lnSpc>
            </a:pPr>
            <a:r>
              <a:rPr lang="en-US" altLang="zh-CN" dirty="0"/>
              <a:t>Do you belong to a network of people interested in the topic? </a:t>
            </a:r>
          </a:p>
          <a:p>
            <a:pPr lvl="1">
              <a:lnSpc>
                <a:spcPct val="90000"/>
              </a:lnSpc>
            </a:pPr>
            <a:r>
              <a:rPr lang="en-US" altLang="zh-CN" sz="3200" dirty="0"/>
              <a:t>go to conferences</a:t>
            </a:r>
          </a:p>
          <a:p>
            <a:pPr lvl="1">
              <a:lnSpc>
                <a:spcPct val="90000"/>
              </a:lnSpc>
            </a:pPr>
            <a:r>
              <a:rPr lang="en-US" altLang="zh-CN" sz="3200" dirty="0"/>
              <a:t>talk to major researchers in the field, contact authors if paper is not easily accessible (a little flattery can help)</a:t>
            </a:r>
          </a:p>
          <a:p>
            <a:pPr>
              <a:lnSpc>
                <a:spcPct val="90000"/>
              </a:lnSpc>
            </a:pPr>
            <a:r>
              <a:rPr lang="en-US" altLang="zh-CN" dirty="0"/>
              <a:t>Keep an eye on </a:t>
            </a:r>
            <a:r>
              <a:rPr lang="en-US" altLang="zh-CN" dirty="0">
                <a:solidFill>
                  <a:srgbClr val="FF0000"/>
                </a:solidFill>
              </a:rPr>
              <a:t>call for papers </a:t>
            </a:r>
            <a:r>
              <a:rPr lang="en-US" altLang="zh-CN" dirty="0"/>
              <a:t>of conferences or special issues or edited books</a:t>
            </a:r>
          </a:p>
          <a:p>
            <a:pPr>
              <a:lnSpc>
                <a:spcPct val="90000"/>
              </a:lnSpc>
              <a:buFontTx/>
              <a:buNone/>
            </a:pPr>
            <a:endParaRPr lang="en-US" altLang="zh-CN" sz="2800" dirty="0"/>
          </a:p>
          <a:p>
            <a:pPr>
              <a:lnSpc>
                <a:spcPct val="90000"/>
              </a:lnSpc>
            </a:pPr>
            <a:endParaRPr lang="en-US" altLang="zh-CN"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Outline</a:t>
            </a:r>
            <a:endParaRPr lang="zh-CN" altLang="en-US" dirty="0"/>
          </a:p>
        </p:txBody>
      </p:sp>
      <p:sp>
        <p:nvSpPr>
          <p:cNvPr id="3" name="内容占位符 2"/>
          <p:cNvSpPr>
            <a:spLocks noGrp="1"/>
          </p:cNvSpPr>
          <p:nvPr>
            <p:ph idx="1"/>
          </p:nvPr>
        </p:nvSpPr>
        <p:spPr/>
        <p:txBody>
          <a:bodyPr/>
          <a:lstStyle/>
          <a:p>
            <a:r>
              <a:rPr lang="en-US" altLang="zh-CN" dirty="0"/>
              <a:t>Why publish?</a:t>
            </a:r>
          </a:p>
          <a:p>
            <a:r>
              <a:rPr lang="en-US" altLang="zh-CN" dirty="0"/>
              <a:t>Publication Venues</a:t>
            </a:r>
          </a:p>
          <a:p>
            <a:r>
              <a:rPr lang="en-US" altLang="zh-CN" dirty="0"/>
              <a:t>Cycles of Publication</a:t>
            </a:r>
          </a:p>
          <a:p>
            <a:r>
              <a:rPr lang="en-US" altLang="zh-CN" dirty="0"/>
              <a:t>Publication Layout</a:t>
            </a:r>
          </a:p>
          <a:p>
            <a:r>
              <a:rPr lang="en-US" altLang="zh-CN" dirty="0"/>
              <a:t>Ethnics</a:t>
            </a:r>
          </a:p>
          <a:p>
            <a:r>
              <a:rPr lang="en-US" altLang="zh-CN" dirty="0"/>
              <a:t>Referee</a:t>
            </a:r>
          </a:p>
          <a:p>
            <a:r>
              <a:rPr lang="zh-CN" altLang="en-US" dirty="0"/>
              <a:t>课程考核</a:t>
            </a:r>
            <a:endParaRPr lang="en-US" altLang="zh-CN" dirty="0"/>
          </a:p>
          <a:p>
            <a:endParaRPr lang="en-US" altLang="zh-CN" dirty="0"/>
          </a:p>
          <a:p>
            <a:endParaRPr lang="en-US" altLang="zh-CN" dirty="0"/>
          </a:p>
          <a:p>
            <a:endParaRPr lang="zh-CN" altLang="en-US" dirty="0"/>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2467" t="14118" r="-2467" b="2820"/>
          <a:stretch>
            <a:fillRect/>
          </a:stretch>
        </p:blipFill>
        <p:spPr>
          <a:xfrm>
            <a:off x="5940152" y="1124744"/>
            <a:ext cx="2919412" cy="500141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Cycles in writing and publication</a:t>
            </a:r>
            <a:endParaRPr lang="zh-CN" altLang="en-US" dirty="0"/>
          </a:p>
        </p:txBody>
      </p:sp>
      <p:sp>
        <p:nvSpPr>
          <p:cNvPr id="3" name="内容占位符 2"/>
          <p:cNvSpPr>
            <a:spLocks noGrp="1"/>
          </p:cNvSpPr>
          <p:nvPr>
            <p:ph idx="1"/>
          </p:nvPr>
        </p:nvSpPr>
        <p:spPr/>
        <p:txBody>
          <a:bodyPr/>
          <a:lstStyle/>
          <a:p>
            <a:r>
              <a:rPr lang="en-US" altLang="zh-CN" b="1" dirty="0"/>
              <a:t>Doing  research</a:t>
            </a:r>
          </a:p>
          <a:p>
            <a:pPr lvl="1"/>
            <a:r>
              <a:rPr lang="en-US" altLang="zh-CN" dirty="0"/>
              <a:t>Shaping a research projects</a:t>
            </a:r>
          </a:p>
          <a:p>
            <a:pPr lvl="1"/>
            <a:r>
              <a:rPr lang="en-US" altLang="zh-CN" dirty="0"/>
              <a:t>Finding and reading literature</a:t>
            </a:r>
          </a:p>
          <a:p>
            <a:pPr lvl="1"/>
            <a:r>
              <a:rPr lang="en-US" altLang="zh-CN" dirty="0"/>
              <a:t>Research planning</a:t>
            </a:r>
          </a:p>
          <a:p>
            <a:pPr lvl="1"/>
            <a:r>
              <a:rPr lang="en-US" altLang="zh-CN" dirty="0"/>
              <a:t>Hypotheses</a:t>
            </a:r>
          </a:p>
          <a:p>
            <a:pPr lvl="1"/>
            <a:r>
              <a:rPr lang="en-US" altLang="zh-CN" dirty="0"/>
              <a:t>Evidence</a:t>
            </a:r>
          </a:p>
          <a:p>
            <a:r>
              <a:rPr lang="en-US" altLang="zh-CN" b="1" dirty="0"/>
              <a:t>Experiment</a:t>
            </a:r>
          </a:p>
          <a:p>
            <a:r>
              <a:rPr lang="en-US" altLang="zh-CN" b="1" dirty="0"/>
              <a:t>Writing</a:t>
            </a:r>
            <a:endParaRPr lang="zh-CN" altLang="en-US"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Cycles in writing and publication</a:t>
            </a:r>
            <a:endParaRPr lang="zh-CN" altLang="en-US" dirty="0"/>
          </a:p>
        </p:txBody>
      </p:sp>
      <p:graphicFrame>
        <p:nvGraphicFramePr>
          <p:cNvPr id="4" name="图示 3"/>
          <p:cNvGraphicFramePr/>
          <p:nvPr/>
        </p:nvGraphicFramePr>
        <p:xfrm>
          <a:off x="3275856" y="1412776"/>
          <a:ext cx="7524328"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4818" name="Picture 2" descr="http://ts1.cn.mm.bing.net/images/thumbnail.aspx?q=1623408062304&amp;id=3221acfb38caa47a6169b0a02d1fa02c&amp;url=http%3a%2f%2fwww.clear-creative.co.uk%2fwp-content%2fuploads%2f2011%2f09%2fproofreading-4601.jpg"/>
          <p:cNvPicPr>
            <a:picLocks noChangeAspect="1" noChangeArrowheads="1"/>
          </p:cNvPicPr>
          <p:nvPr/>
        </p:nvPicPr>
        <p:blipFill>
          <a:blip r:embed="rId8" cstate="print"/>
          <a:srcRect/>
          <a:stretch>
            <a:fillRect/>
          </a:stretch>
        </p:blipFill>
        <p:spPr bwMode="auto">
          <a:xfrm>
            <a:off x="1547664" y="1412776"/>
            <a:ext cx="2353444" cy="1663101"/>
          </a:xfrm>
          <a:prstGeom prst="rect">
            <a:avLst/>
          </a:prstGeom>
          <a:noFill/>
        </p:spPr>
      </p:pic>
      <p:pic>
        <p:nvPicPr>
          <p:cNvPr id="34820" name="Picture 4" descr="http://ts4.cn.mm.bing.net/images/thumbnail.aspx?q=1606527489663&amp;id=2c8acdad4ee98dd5d459cdc5e3fc5527&amp;url=http%3a%2f%2fcache1.bookdepository.com%2fassets%2fimages%2fbook%2flarge%2f9781%2f9068%2f9781906860172.jpg"/>
          <p:cNvPicPr>
            <a:picLocks noChangeAspect="1" noChangeArrowheads="1"/>
          </p:cNvPicPr>
          <p:nvPr/>
        </p:nvPicPr>
        <p:blipFill>
          <a:blip r:embed="rId9" cstate="print"/>
          <a:srcRect/>
          <a:stretch>
            <a:fillRect/>
          </a:stretch>
        </p:blipFill>
        <p:spPr bwMode="auto">
          <a:xfrm>
            <a:off x="1619672" y="3861048"/>
            <a:ext cx="2103561" cy="226352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Cycles in writing and publication</a:t>
            </a:r>
            <a:endParaRPr lang="zh-CN" altLang="en-US" dirty="0"/>
          </a:p>
        </p:txBody>
      </p:sp>
      <p:sp>
        <p:nvSpPr>
          <p:cNvPr id="3" name="内容占位符 2"/>
          <p:cNvSpPr>
            <a:spLocks noGrp="1"/>
          </p:cNvSpPr>
          <p:nvPr>
            <p:ph idx="1"/>
          </p:nvPr>
        </p:nvSpPr>
        <p:spPr>
          <a:xfrm>
            <a:off x="457200" y="1600200"/>
            <a:ext cx="8363272" cy="4525963"/>
          </a:xfrm>
        </p:spPr>
        <p:txBody>
          <a:bodyPr/>
          <a:lstStyle/>
          <a:p>
            <a:r>
              <a:rPr lang="en-US" altLang="zh-CN" b="1" dirty="0"/>
              <a:t>Publication</a:t>
            </a:r>
          </a:p>
          <a:p>
            <a:pPr lvl="1"/>
            <a:r>
              <a:rPr lang="en-US" altLang="zh-CN" dirty="0"/>
              <a:t>Notification</a:t>
            </a:r>
          </a:p>
          <a:p>
            <a:pPr lvl="1"/>
            <a:r>
              <a:rPr lang="en-US" altLang="zh-CN" dirty="0"/>
              <a:t>Revising again based on the comments</a:t>
            </a:r>
          </a:p>
          <a:p>
            <a:pPr lvl="1"/>
            <a:r>
              <a:rPr lang="en-US" altLang="zh-CN" dirty="0"/>
              <a:t>Copyright form</a:t>
            </a:r>
          </a:p>
          <a:p>
            <a:r>
              <a:rPr lang="en-US" altLang="zh-CN" dirty="0"/>
              <a:t>Prepare your presentation for a conference paper</a:t>
            </a:r>
          </a:p>
          <a:p>
            <a:r>
              <a:rPr lang="en-US" altLang="zh-CN" dirty="0"/>
              <a:t>Cosmetic work for a journal paper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Paper Structure (1)</a:t>
            </a:r>
            <a:endParaRPr lang="zh-CN" altLang="en-US" dirty="0"/>
          </a:p>
        </p:txBody>
      </p:sp>
      <p:sp>
        <p:nvSpPr>
          <p:cNvPr id="3" name="内容占位符 2"/>
          <p:cNvSpPr>
            <a:spLocks noGrp="1"/>
          </p:cNvSpPr>
          <p:nvPr>
            <p:ph idx="1"/>
          </p:nvPr>
        </p:nvSpPr>
        <p:spPr/>
        <p:txBody>
          <a:bodyPr>
            <a:normAutofit/>
          </a:bodyPr>
          <a:lstStyle/>
          <a:p>
            <a:pPr>
              <a:buNone/>
            </a:pPr>
            <a:endParaRPr lang="zh-CN" altLang="en-US" dirty="0"/>
          </a:p>
          <a:p>
            <a:r>
              <a:rPr lang="en-US" altLang="zh-CN" dirty="0"/>
              <a:t>Title</a:t>
            </a:r>
          </a:p>
          <a:p>
            <a:r>
              <a:rPr lang="en-US" altLang="zh-CN" dirty="0"/>
              <a:t>Author(s)</a:t>
            </a:r>
          </a:p>
          <a:p>
            <a:r>
              <a:rPr lang="en-US" altLang="zh-CN" dirty="0"/>
              <a:t>Affiliation(s) and address(</a:t>
            </a:r>
            <a:r>
              <a:rPr lang="en-US" altLang="zh-CN" dirty="0" err="1"/>
              <a:t>es</a:t>
            </a:r>
            <a:r>
              <a:rPr lang="en-US" altLang="zh-CN" dirty="0"/>
              <a:t>)</a:t>
            </a:r>
          </a:p>
          <a:p>
            <a:r>
              <a:rPr lang="en-US" altLang="zh-CN" dirty="0"/>
              <a:t>Abstract</a:t>
            </a:r>
          </a:p>
          <a:p>
            <a:r>
              <a:rPr lang="en-US" altLang="zh-CN" dirty="0"/>
              <a:t>Keywords</a:t>
            </a:r>
          </a:p>
        </p:txBody>
      </p:sp>
      <p:sp>
        <p:nvSpPr>
          <p:cNvPr id="4" name="矩形 3"/>
          <p:cNvSpPr/>
          <p:nvPr/>
        </p:nvSpPr>
        <p:spPr>
          <a:xfrm>
            <a:off x="4355976" y="1340768"/>
            <a:ext cx="4572000" cy="1815882"/>
          </a:xfrm>
          <a:prstGeom prst="rect">
            <a:avLst/>
          </a:prstGeom>
        </p:spPr>
        <p:txBody>
          <a:bodyPr>
            <a:spAutoFit/>
          </a:bodyPr>
          <a:lstStyle/>
          <a:p>
            <a:r>
              <a:rPr lang="en-US" altLang="zh-CN" sz="2800" dirty="0"/>
              <a:t>Need to be </a:t>
            </a:r>
            <a:r>
              <a:rPr lang="en-US" altLang="zh-CN" sz="2800" i="1" dirty="0"/>
              <a:t>accurate and informative for</a:t>
            </a:r>
          </a:p>
          <a:p>
            <a:r>
              <a:rPr lang="en-US" altLang="zh-CN" sz="2800" dirty="0"/>
              <a:t>effective indexing </a:t>
            </a:r>
          </a:p>
          <a:p>
            <a:r>
              <a:rPr lang="en-US" altLang="zh-CN" sz="2800" dirty="0"/>
              <a:t>and searching</a:t>
            </a:r>
            <a:endParaRPr lang="zh-CN" alt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Paper Structure (2)</a:t>
            </a:r>
            <a:endParaRPr lang="zh-CN" altLang="en-US" dirty="0"/>
          </a:p>
        </p:txBody>
      </p:sp>
      <p:sp>
        <p:nvSpPr>
          <p:cNvPr id="3" name="内容占位符 2"/>
          <p:cNvSpPr>
            <a:spLocks noGrp="1"/>
          </p:cNvSpPr>
          <p:nvPr>
            <p:ph idx="1"/>
          </p:nvPr>
        </p:nvSpPr>
        <p:spPr/>
        <p:txBody>
          <a:bodyPr/>
          <a:lstStyle/>
          <a:p>
            <a:r>
              <a:rPr lang="en-US" altLang="zh-CN" dirty="0"/>
              <a:t>Introduction</a:t>
            </a:r>
          </a:p>
          <a:p>
            <a:r>
              <a:rPr lang="en-US" altLang="zh-CN" dirty="0"/>
              <a:t>Content</a:t>
            </a:r>
          </a:p>
          <a:p>
            <a:r>
              <a:rPr lang="en-US" altLang="zh-CN" dirty="0"/>
              <a:t>Related Work</a:t>
            </a:r>
          </a:p>
          <a:p>
            <a:r>
              <a:rPr lang="en-US" altLang="zh-CN" dirty="0"/>
              <a:t>Conclusion</a:t>
            </a:r>
          </a:p>
          <a:p>
            <a:r>
              <a:rPr lang="en-US" altLang="zh-CN" dirty="0"/>
              <a:t>Acknowledgement</a:t>
            </a:r>
          </a:p>
          <a:p>
            <a:r>
              <a:rPr lang="en-US" altLang="zh-CN" dirty="0"/>
              <a:t>References</a:t>
            </a:r>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0207" y="260648"/>
            <a:ext cx="8229600" cy="1143000"/>
          </a:xfrm>
        </p:spPr>
        <p:txBody>
          <a:bodyPr>
            <a:normAutofit fontScale="90000"/>
          </a:bodyPr>
          <a:lstStyle/>
          <a:p>
            <a:r>
              <a:rPr lang="en-US" altLang="zh-CN" dirty="0"/>
              <a:t>Paper Structure (3)</a:t>
            </a:r>
            <a:br>
              <a:rPr lang="en-US" altLang="zh-CN" dirty="0"/>
            </a:br>
            <a:r>
              <a:rPr lang="en-US" altLang="zh-CN" dirty="0"/>
              <a:t> Introduction</a:t>
            </a:r>
            <a:endParaRPr lang="zh-CN" altLang="en-US" dirty="0"/>
          </a:p>
        </p:txBody>
      </p:sp>
      <p:sp>
        <p:nvSpPr>
          <p:cNvPr id="3" name="内容占位符 2"/>
          <p:cNvSpPr>
            <a:spLocks noGrp="1"/>
          </p:cNvSpPr>
          <p:nvPr>
            <p:ph idx="1"/>
          </p:nvPr>
        </p:nvSpPr>
        <p:spPr/>
        <p:txBody>
          <a:bodyPr>
            <a:normAutofit lnSpcReduction="10000"/>
          </a:bodyPr>
          <a:lstStyle/>
          <a:p>
            <a:r>
              <a:rPr lang="en-US" altLang="zh-CN" b="1" dirty="0"/>
              <a:t>Provide the necessary background</a:t>
            </a:r>
          </a:p>
          <a:p>
            <a:r>
              <a:rPr lang="en-US" altLang="zh-CN" b="1" dirty="0"/>
              <a:t>information to put your work into context</a:t>
            </a:r>
          </a:p>
          <a:p>
            <a:r>
              <a:rPr lang="en-US" altLang="zh-CN" dirty="0"/>
              <a:t>It should be clear from the introduction:</a:t>
            </a:r>
          </a:p>
          <a:p>
            <a:pPr lvl="1"/>
            <a:r>
              <a:rPr lang="en-US" altLang="zh-CN" dirty="0"/>
              <a:t>Why the current work was performed</a:t>
            </a:r>
          </a:p>
          <a:p>
            <a:pPr lvl="2">
              <a:buNone/>
            </a:pPr>
            <a:r>
              <a:rPr lang="en-US" altLang="zh-CN" dirty="0"/>
              <a:t>–aims</a:t>
            </a:r>
          </a:p>
          <a:p>
            <a:pPr lvl="2">
              <a:buNone/>
            </a:pPr>
            <a:r>
              <a:rPr lang="en-US" altLang="zh-CN" dirty="0"/>
              <a:t>–significance</a:t>
            </a:r>
          </a:p>
          <a:p>
            <a:pPr lvl="1"/>
            <a:r>
              <a:rPr lang="en-US" altLang="zh-CN" dirty="0"/>
              <a:t>What has been done before</a:t>
            </a:r>
          </a:p>
          <a:p>
            <a:pPr lvl="1"/>
            <a:r>
              <a:rPr lang="en-US" altLang="zh-CN" dirty="0"/>
              <a:t>What was done (in brief terms)</a:t>
            </a:r>
          </a:p>
          <a:p>
            <a:pPr lvl="1"/>
            <a:r>
              <a:rPr lang="en-US" altLang="zh-CN" dirty="0"/>
              <a:t>What was achieved (in brief terms)</a:t>
            </a:r>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332656"/>
            <a:ext cx="7149480" cy="1143000"/>
          </a:xfrm>
        </p:spPr>
        <p:txBody>
          <a:bodyPr>
            <a:normAutofit fontScale="90000"/>
          </a:bodyPr>
          <a:lstStyle/>
          <a:p>
            <a:r>
              <a:rPr lang="en-US" altLang="zh-CN" dirty="0"/>
              <a:t>Paper Structure (4)</a:t>
            </a:r>
            <a:br>
              <a:rPr lang="en-US" altLang="zh-CN" dirty="0"/>
            </a:br>
            <a:r>
              <a:rPr lang="en-US" altLang="zh-CN" dirty="0"/>
              <a:t> Acknowledgement</a:t>
            </a:r>
            <a:endParaRPr lang="zh-CN" altLang="en-US" dirty="0"/>
          </a:p>
        </p:txBody>
      </p:sp>
      <p:sp>
        <p:nvSpPr>
          <p:cNvPr id="3" name="内容占位符 2"/>
          <p:cNvSpPr>
            <a:spLocks noGrp="1"/>
          </p:cNvSpPr>
          <p:nvPr>
            <p:ph idx="1"/>
          </p:nvPr>
        </p:nvSpPr>
        <p:spPr>
          <a:xfrm>
            <a:off x="323528" y="2204864"/>
            <a:ext cx="8640960" cy="4420191"/>
          </a:xfrm>
        </p:spPr>
        <p:txBody>
          <a:bodyPr>
            <a:normAutofit fontScale="92500" lnSpcReduction="20000"/>
          </a:bodyPr>
          <a:lstStyle/>
          <a:p>
            <a:pPr marL="0" indent="0">
              <a:buNone/>
            </a:pPr>
            <a:r>
              <a:rPr lang="en-US" altLang="zh-CN" b="1" dirty="0"/>
              <a:t>Acknowledge anyone who has helped you with the</a:t>
            </a:r>
          </a:p>
          <a:p>
            <a:pPr>
              <a:buNone/>
            </a:pPr>
            <a:r>
              <a:rPr lang="en-US" altLang="zh-CN" b="1" dirty="0"/>
              <a:t>study, including:</a:t>
            </a:r>
          </a:p>
          <a:p>
            <a:pPr lvl="1"/>
            <a:r>
              <a:rPr lang="en-US" altLang="zh-CN" dirty="0"/>
              <a:t>Researchers who supplied materials or software,</a:t>
            </a:r>
          </a:p>
          <a:p>
            <a:pPr lvl="1"/>
            <a:r>
              <a:rPr lang="en-US" altLang="zh-CN" dirty="0"/>
              <a:t>Anyone who helped with the writing or English, or offered critical comments about the content</a:t>
            </a:r>
          </a:p>
          <a:p>
            <a:pPr lvl="1"/>
            <a:r>
              <a:rPr lang="en-US" altLang="zh-CN" dirty="0"/>
              <a:t>Anyone who provided technical help </a:t>
            </a:r>
          </a:p>
          <a:p>
            <a:r>
              <a:rPr lang="en-US" altLang="zh-CN" dirty="0"/>
              <a:t>State why people have been acknowledged and ask their permission</a:t>
            </a:r>
          </a:p>
          <a:p>
            <a:r>
              <a:rPr lang="en-US" altLang="zh-CN" dirty="0"/>
              <a:t>Acknowledge </a:t>
            </a:r>
            <a:r>
              <a:rPr lang="en-US" altLang="zh-CN" b="1" dirty="0">
                <a:solidFill>
                  <a:srgbClr val="FF0000"/>
                </a:solidFill>
              </a:rPr>
              <a:t>sources of funding</a:t>
            </a:r>
            <a:r>
              <a:rPr lang="en-US" altLang="zh-CN" dirty="0"/>
              <a:t>, including any</a:t>
            </a:r>
          </a:p>
          <a:p>
            <a:pPr>
              <a:buNone/>
            </a:pPr>
            <a:r>
              <a:rPr lang="en-US" altLang="zh-CN" dirty="0"/>
              <a:t>grant or reference numbers</a:t>
            </a:r>
            <a:endParaRPr lang="zh-CN" altLang="en-US" dirty="0"/>
          </a:p>
        </p:txBody>
      </p:sp>
      <p:pic>
        <p:nvPicPr>
          <p:cNvPr id="4" name="图片 3"/>
          <p:cNvPicPr>
            <a:picLocks noChangeAspect="1"/>
          </p:cNvPicPr>
          <p:nvPr/>
        </p:nvPicPr>
        <p:blipFill>
          <a:blip r:embed="rId3"/>
          <a:stretch>
            <a:fillRect/>
          </a:stretch>
        </p:blipFill>
        <p:spPr>
          <a:xfrm>
            <a:off x="7033193" y="32671"/>
            <a:ext cx="1932342" cy="213623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22114"/>
          </a:xfrm>
        </p:spPr>
        <p:txBody>
          <a:bodyPr>
            <a:normAutofit fontScale="90000"/>
          </a:bodyPr>
          <a:lstStyle/>
          <a:p>
            <a:r>
              <a:rPr lang="en-US" altLang="zh-CN" dirty="0"/>
              <a:t>Paper Structure (4)</a:t>
            </a:r>
            <a:br>
              <a:rPr lang="en-US" altLang="zh-CN" dirty="0"/>
            </a:br>
            <a:r>
              <a:rPr lang="en-US" altLang="zh-CN" dirty="0"/>
              <a:t> References</a:t>
            </a:r>
            <a:endParaRPr lang="zh-CN" altLang="en-US" dirty="0"/>
          </a:p>
        </p:txBody>
      </p:sp>
      <p:sp>
        <p:nvSpPr>
          <p:cNvPr id="3" name="内容占位符 2"/>
          <p:cNvSpPr>
            <a:spLocks noGrp="1"/>
          </p:cNvSpPr>
          <p:nvPr>
            <p:ph idx="1"/>
          </p:nvPr>
        </p:nvSpPr>
        <p:spPr>
          <a:xfrm>
            <a:off x="475744" y="1700808"/>
            <a:ext cx="8229600" cy="4666530"/>
          </a:xfrm>
        </p:spPr>
        <p:txBody>
          <a:bodyPr>
            <a:normAutofit/>
          </a:bodyPr>
          <a:lstStyle/>
          <a:p>
            <a:r>
              <a:rPr lang="en-US" altLang="zh-CN" b="1" dirty="0"/>
              <a:t>the style and format as required – it is not the editor’s job to do so for you</a:t>
            </a:r>
          </a:p>
          <a:p>
            <a:pPr lvl="1"/>
            <a:r>
              <a:rPr lang="en-US" altLang="zh-CN" dirty="0"/>
              <a:t>Harvard System (alphabetical by author/date)</a:t>
            </a:r>
          </a:p>
          <a:p>
            <a:pPr lvl="1"/>
            <a:r>
              <a:rPr lang="en-US" altLang="zh-CN" dirty="0"/>
              <a:t>APA (American Psychological Association) System (alphabetical)</a:t>
            </a:r>
          </a:p>
          <a:p>
            <a:pPr lvl="1"/>
            <a:r>
              <a:rPr lang="en-US" altLang="zh-CN" dirty="0"/>
              <a:t>Vancouver System (numbered in order or citation)</a:t>
            </a:r>
          </a:p>
          <a:p>
            <a:r>
              <a:rPr lang="en-US" altLang="zh-CN" b="1" dirty="0"/>
              <a:t>Note: there are a number of other systems in use and variations for all systems</a:t>
            </a:r>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Supplementary material</a:t>
            </a:r>
            <a:endParaRPr lang="zh-CN" altLang="en-US" dirty="0"/>
          </a:p>
        </p:txBody>
      </p:sp>
      <p:sp>
        <p:nvSpPr>
          <p:cNvPr id="3" name="内容占位符 2"/>
          <p:cNvSpPr>
            <a:spLocks noGrp="1"/>
          </p:cNvSpPr>
          <p:nvPr>
            <p:ph idx="1"/>
          </p:nvPr>
        </p:nvSpPr>
        <p:spPr/>
        <p:txBody>
          <a:bodyPr>
            <a:normAutofit/>
          </a:bodyPr>
          <a:lstStyle/>
          <a:p>
            <a:r>
              <a:rPr lang="en-US" altLang="zh-CN" b="1" dirty="0"/>
              <a:t>Information related to and supportive of the main text,</a:t>
            </a:r>
          </a:p>
          <a:p>
            <a:r>
              <a:rPr lang="en-US" altLang="zh-CN" b="1" dirty="0"/>
              <a:t>but of secondary importance</a:t>
            </a:r>
          </a:p>
          <a:p>
            <a:pPr lvl="1"/>
            <a:r>
              <a:rPr lang="en-US" altLang="zh-CN" dirty="0"/>
              <a:t>Data</a:t>
            </a:r>
          </a:p>
          <a:p>
            <a:pPr lvl="1"/>
            <a:r>
              <a:rPr lang="en-US" altLang="zh-CN" dirty="0"/>
              <a:t>Code</a:t>
            </a:r>
          </a:p>
          <a:p>
            <a:pPr lvl="1"/>
            <a:r>
              <a:rPr lang="en-US" altLang="zh-CN" dirty="0"/>
              <a:t>Video data</a:t>
            </a:r>
          </a:p>
          <a:p>
            <a:r>
              <a:rPr lang="en-US" altLang="zh-CN" dirty="0"/>
              <a:t>Will be made available online when the manuscript is published</a:t>
            </a:r>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Ethics</a:t>
            </a:r>
            <a:endParaRPr lang="zh-CN" altLang="en-US" dirty="0"/>
          </a:p>
        </p:txBody>
      </p:sp>
      <p:sp>
        <p:nvSpPr>
          <p:cNvPr id="3" name="内容占位符 2"/>
          <p:cNvSpPr>
            <a:spLocks noGrp="1"/>
          </p:cNvSpPr>
          <p:nvPr>
            <p:ph idx="1"/>
          </p:nvPr>
        </p:nvSpPr>
        <p:spPr>
          <a:xfrm>
            <a:off x="457200" y="1484784"/>
            <a:ext cx="8229600" cy="4641379"/>
          </a:xfrm>
        </p:spPr>
        <p:txBody>
          <a:bodyPr/>
          <a:lstStyle/>
          <a:p>
            <a:r>
              <a:rPr lang="en-US" altLang="zh-CN" dirty="0"/>
              <a:t>Science is built on trust</a:t>
            </a:r>
          </a:p>
          <a:p>
            <a:r>
              <a:rPr lang="en-US" altLang="zh-CN" dirty="0"/>
              <a:t>Researchers are expected to be </a:t>
            </a:r>
            <a:r>
              <a:rPr lang="en-US" altLang="zh-CN" dirty="0">
                <a:solidFill>
                  <a:srgbClr val="FF0000"/>
                </a:solidFill>
              </a:rPr>
              <a:t>honest</a:t>
            </a:r>
            <a:r>
              <a:rPr lang="en-US" altLang="zh-CN" dirty="0"/>
              <a:t> </a:t>
            </a:r>
          </a:p>
          <a:p>
            <a:r>
              <a:rPr lang="en-US" altLang="zh-CN" dirty="0"/>
              <a:t>Research is assumed to have been undertaken </a:t>
            </a:r>
            <a:r>
              <a:rPr lang="en-US" altLang="zh-CN" dirty="0">
                <a:solidFill>
                  <a:srgbClr val="FF0000"/>
                </a:solidFill>
              </a:rPr>
              <a:t>ethically</a:t>
            </a:r>
          </a:p>
          <a:p>
            <a:r>
              <a:rPr lang="en-US" altLang="zh-CN" dirty="0"/>
              <a:t>No Plagiarism</a:t>
            </a:r>
          </a:p>
          <a:p>
            <a:endParaRPr lang="en-US" altLang="zh-CN" dirty="0"/>
          </a:p>
          <a:p>
            <a:endParaRPr lang="zh-CN" altLang="en-US" dirty="0"/>
          </a:p>
        </p:txBody>
      </p:sp>
      <p:pic>
        <p:nvPicPr>
          <p:cNvPr id="26626" name="Picture 2" descr="http://ts4.cn.mm.bing.net/images/thumbnail.aspx?q=1621947974187&amp;id=065a34c53bf3a9eb449d286e6c544d71&amp;url=http%3a%2f%2fwww.onlinedegrees.org%2fwp-content%2fuploads%2fno-cheating-480-300x300.png"/>
          <p:cNvPicPr>
            <a:picLocks noChangeAspect="1" noChangeArrowheads="1"/>
          </p:cNvPicPr>
          <p:nvPr/>
        </p:nvPicPr>
        <p:blipFill>
          <a:blip r:embed="rId3" cstate="print"/>
          <a:srcRect/>
          <a:stretch>
            <a:fillRect/>
          </a:stretch>
        </p:blipFill>
        <p:spPr bwMode="auto">
          <a:xfrm>
            <a:off x="971600" y="4509120"/>
            <a:ext cx="1885950" cy="18859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p:cNvPicPr>
            <a:picLocks noChangeAspect="1" noChangeArrowheads="1"/>
          </p:cNvPicPr>
          <p:nvPr/>
        </p:nvPicPr>
        <p:blipFill>
          <a:blip r:embed="rId3" cstate="print"/>
          <a:srcRect/>
          <a:stretch>
            <a:fillRect/>
          </a:stretch>
        </p:blipFill>
        <p:spPr bwMode="auto">
          <a:xfrm>
            <a:off x="-684584" y="476672"/>
            <a:ext cx="5791200" cy="5791200"/>
          </a:xfrm>
          <a:prstGeom prst="rect">
            <a:avLst/>
          </a:prstGeom>
          <a:noFill/>
          <a:ln w="9525">
            <a:noFill/>
            <a:miter lim="800000"/>
            <a:headEnd/>
            <a:tailEnd/>
          </a:ln>
          <a:effectLst/>
        </p:spPr>
      </p:pic>
      <p:sp>
        <p:nvSpPr>
          <p:cNvPr id="3" name="TextBox 2"/>
          <p:cNvSpPr txBox="1"/>
          <p:nvPr/>
        </p:nvSpPr>
        <p:spPr>
          <a:xfrm>
            <a:off x="4499992" y="692696"/>
            <a:ext cx="4392488" cy="4154984"/>
          </a:xfrm>
          <a:prstGeom prst="rect">
            <a:avLst/>
          </a:prstGeom>
          <a:noFill/>
        </p:spPr>
        <p:txBody>
          <a:bodyPr wrap="square" rtlCol="0">
            <a:spAutoFit/>
          </a:bodyPr>
          <a:lstStyle/>
          <a:p>
            <a:r>
              <a:rPr lang="en-US" altLang="zh-CN" sz="2400" dirty="0">
                <a:hlinkClick r:id="rId4"/>
              </a:rPr>
              <a:t>http://en.wikipedia.org/wiki/Publish_or_perish</a:t>
            </a:r>
            <a:endParaRPr lang="en-US" altLang="zh-CN" sz="2400" dirty="0"/>
          </a:p>
          <a:p>
            <a:endParaRPr lang="en-US" altLang="zh-CN" sz="2400" dirty="0"/>
          </a:p>
          <a:p>
            <a:r>
              <a:rPr lang="en-US" altLang="zh-CN" sz="2400" b="1" dirty="0"/>
              <a:t>"Publish or perish"</a:t>
            </a:r>
            <a:r>
              <a:rPr lang="en-US" altLang="zh-CN" sz="2400" dirty="0"/>
              <a:t> refers to the pressure to </a:t>
            </a:r>
            <a:r>
              <a:rPr lang="en-US" altLang="zh-CN" sz="2400" dirty="0">
                <a:hlinkClick r:id="rId5" tooltip="Academic publishing"/>
              </a:rPr>
              <a:t>publish</a:t>
            </a:r>
            <a:r>
              <a:rPr lang="en-US" altLang="zh-CN" sz="2400" dirty="0"/>
              <a:t> work constantly to further or sustain a </a:t>
            </a:r>
            <a:r>
              <a:rPr lang="en-US" altLang="zh-CN" sz="2400" dirty="0">
                <a:hlinkClick r:id="rId6"/>
              </a:rPr>
              <a:t>career</a:t>
            </a:r>
            <a:r>
              <a:rPr lang="en-US" altLang="zh-CN" sz="2400" dirty="0"/>
              <a:t> in </a:t>
            </a:r>
            <a:r>
              <a:rPr lang="en-US" altLang="zh-CN" sz="2400" dirty="0">
                <a:hlinkClick r:id="rId7"/>
              </a:rPr>
              <a:t>academia</a:t>
            </a:r>
            <a:r>
              <a:rPr lang="en-US" altLang="zh-CN" sz="2400" dirty="0"/>
              <a:t>. </a:t>
            </a:r>
          </a:p>
          <a:p>
            <a:endParaRPr lang="en-US" altLang="zh-CN" sz="2400" dirty="0"/>
          </a:p>
          <a:p>
            <a:endParaRPr lang="en-US" altLang="zh-CN" sz="2400" dirty="0"/>
          </a:p>
          <a:p>
            <a:endParaRPr lang="en-US" altLang="zh-CN" sz="2400" dirty="0"/>
          </a:p>
          <a:p>
            <a:endParaRPr lang="zh-CN" altLang="en-US" sz="2400" dirty="0"/>
          </a:p>
        </p:txBody>
      </p:sp>
      <p:sp>
        <p:nvSpPr>
          <p:cNvPr id="4" name="副标题 2"/>
          <p:cNvSpPr txBox="1"/>
          <p:nvPr/>
        </p:nvSpPr>
        <p:spPr>
          <a:xfrm>
            <a:off x="4427984" y="4077072"/>
            <a:ext cx="4248472" cy="172819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90204" pitchFamily="34" charset="0"/>
              <a:buChar char="•"/>
              <a:defRPr/>
            </a:pPr>
            <a:r>
              <a:rPr kumimoji="0" lang="en-US" altLang="zh-CN" sz="3200" b="0" i="1" u="none" strike="noStrike" kern="1200" cap="none" spc="0" normalizeH="0" baseline="0" noProof="0" dirty="0">
                <a:ln>
                  <a:noFill/>
                </a:ln>
                <a:solidFill>
                  <a:schemeClr val="tx1"/>
                </a:solidFill>
                <a:effectLst/>
                <a:uLnTx/>
                <a:uFillTx/>
                <a:latin typeface="+mn-lt"/>
                <a:ea typeface="+mn-ea"/>
                <a:cs typeface="+mn-cs"/>
              </a:rPr>
              <a:t>Publish or perish</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90204" pitchFamily="34" charset="0"/>
              <a:buChar char="•"/>
              <a:defRPr/>
            </a:pPr>
            <a:r>
              <a:rPr kumimoji="0" lang="en-US" altLang="zh-CN" sz="3200" b="0" i="1" u="none" strike="noStrike" kern="1200" cap="none" spc="0" normalizeH="0" baseline="0" noProof="0" dirty="0">
                <a:ln>
                  <a:noFill/>
                </a:ln>
                <a:solidFill>
                  <a:schemeClr val="tx1"/>
                </a:solidFill>
                <a:effectLst/>
                <a:uLnTx/>
                <a:uFillTx/>
                <a:latin typeface="+mn-lt"/>
                <a:ea typeface="+mn-ea"/>
                <a:cs typeface="+mn-cs"/>
              </a:rPr>
              <a:t>Publish and flourish</a:t>
            </a:r>
            <a:endParaRPr kumimoji="0" lang="zh-CN" altLang="en-US" sz="32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lstStyle/>
          <a:p>
            <a:r>
              <a:rPr lang="en-US" altLang="zh-CN" b="1" dirty="0"/>
              <a:t>Fake-paper factories – Paper Mill</a:t>
            </a:r>
            <a:endParaRPr lang="zh-CN" altLang="en-US" b="1" dirty="0"/>
          </a:p>
        </p:txBody>
      </p:sp>
      <p:pic>
        <p:nvPicPr>
          <p:cNvPr id="4" name="内容占位符 3"/>
          <p:cNvPicPr>
            <a:picLocks noGrp="1" noChangeAspect="1"/>
          </p:cNvPicPr>
          <p:nvPr>
            <p:ph idx="1"/>
          </p:nvPr>
        </p:nvPicPr>
        <p:blipFill>
          <a:blip r:embed="rId3"/>
          <a:stretch>
            <a:fillRect/>
          </a:stretch>
        </p:blipFill>
        <p:spPr>
          <a:xfrm>
            <a:off x="5453" y="1429117"/>
            <a:ext cx="4909251" cy="3162845"/>
          </a:xfrm>
          <a:prstGeom prst="rect">
            <a:avLst/>
          </a:prstGeom>
        </p:spPr>
      </p:pic>
      <p:sp>
        <p:nvSpPr>
          <p:cNvPr id="5" name="文本框 4"/>
          <p:cNvSpPr txBox="1"/>
          <p:nvPr/>
        </p:nvSpPr>
        <p:spPr>
          <a:xfrm>
            <a:off x="47328" y="4690219"/>
            <a:ext cx="3732584" cy="1754326"/>
          </a:xfrm>
          <a:prstGeom prst="rect">
            <a:avLst/>
          </a:prstGeom>
          <a:noFill/>
        </p:spPr>
        <p:txBody>
          <a:bodyPr wrap="square" rtlCol="0">
            <a:spAutoFit/>
          </a:bodyPr>
          <a:lstStyle/>
          <a:p>
            <a:r>
              <a:rPr lang="en-US" altLang="zh-CN" dirty="0"/>
              <a:t>In 2017, China’s Ministry of Science and Technology (MOST) said it would crack down on misconduct after a scandal in which 107 papers were retracted at the journal Tumor Biology</a:t>
            </a:r>
            <a:endParaRPr lang="zh-CN" altLang="en-US" dirty="0"/>
          </a:p>
        </p:txBody>
      </p:sp>
      <p:pic>
        <p:nvPicPr>
          <p:cNvPr id="6" name="图片 5"/>
          <p:cNvPicPr>
            <a:picLocks noChangeAspect="1"/>
          </p:cNvPicPr>
          <p:nvPr/>
        </p:nvPicPr>
        <p:blipFill>
          <a:blip r:embed="rId4"/>
          <a:stretch>
            <a:fillRect/>
          </a:stretch>
        </p:blipFill>
        <p:spPr>
          <a:xfrm>
            <a:off x="4914704" y="1772815"/>
            <a:ext cx="3991464" cy="2475450"/>
          </a:xfrm>
          <a:prstGeom prst="rect">
            <a:avLst/>
          </a:prstGeom>
        </p:spPr>
      </p:pic>
      <p:sp>
        <p:nvSpPr>
          <p:cNvPr id="7" name="文本框 6"/>
          <p:cNvSpPr txBox="1"/>
          <p:nvPr/>
        </p:nvSpPr>
        <p:spPr>
          <a:xfrm>
            <a:off x="3851920" y="4793757"/>
            <a:ext cx="5220072" cy="1249188"/>
          </a:xfrm>
          <a:prstGeom prst="rect">
            <a:avLst/>
          </a:prstGeom>
          <a:solidFill>
            <a:srgbClr val="FFC000"/>
          </a:solidFill>
        </p:spPr>
        <p:txBody>
          <a:bodyPr wrap="square" rtlCol="0">
            <a:spAutoFit/>
          </a:bodyPr>
          <a:lstStyle/>
          <a:p>
            <a:pPr>
              <a:lnSpc>
                <a:spcPct val="150000"/>
              </a:lnSpc>
            </a:pPr>
            <a:r>
              <a:rPr lang="en-US" altLang="zh-CN" sz="2000" b="1" dirty="0">
                <a:latin typeface="微软雅黑" charset="-122"/>
                <a:ea typeface="微软雅黑" charset="-122"/>
              </a:rPr>
              <a:t>&lt;&lt;</a:t>
            </a:r>
            <a:r>
              <a:rPr lang="zh-CN" altLang="en-US" sz="2000" b="1" dirty="0">
                <a:latin typeface="微软雅黑" charset="-122"/>
                <a:ea typeface="微软雅黑" charset="-122"/>
              </a:rPr>
              <a:t>科学技术活动违规行为处理暂行规定</a:t>
            </a:r>
            <a:r>
              <a:rPr lang="en-US" altLang="zh-CN" sz="2000" b="1" dirty="0">
                <a:latin typeface="微软雅黑" charset="-122"/>
                <a:ea typeface="微软雅黑" charset="-122"/>
              </a:rPr>
              <a:t>&gt;&gt;</a:t>
            </a:r>
          </a:p>
          <a:p>
            <a:pPr>
              <a:lnSpc>
                <a:spcPct val="150000"/>
              </a:lnSpc>
            </a:pPr>
            <a:r>
              <a:rPr lang="en-US" altLang="zh-CN" sz="1600" dirty="0">
                <a:latin typeface="微软雅黑" charset="-122"/>
                <a:ea typeface="微软雅黑" charset="-122"/>
              </a:rPr>
              <a:t>“</a:t>
            </a:r>
            <a:r>
              <a:rPr lang="zh-CN" altLang="en-US" sz="1600" dirty="0">
                <a:latin typeface="微软雅黑" charset="-122"/>
                <a:ea typeface="微软雅黑" charset="-122"/>
              </a:rPr>
              <a:t>从事学术论文买卖、代写代投以及伪造、虚构、篡改研究数据等</a:t>
            </a:r>
            <a:r>
              <a:rPr lang="en-US" altLang="zh-CN" sz="1600" dirty="0">
                <a:latin typeface="微软雅黑" charset="-122"/>
                <a:ea typeface="微软雅黑" charset="-122"/>
              </a:rPr>
              <a:t>”</a:t>
            </a:r>
            <a:endParaRPr lang="zh-CN" altLang="en-US" sz="1600" dirty="0">
              <a:latin typeface="微软雅黑" charset="-122"/>
              <a:ea typeface="微软雅黑"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34082"/>
          </a:xfrm>
        </p:spPr>
        <p:txBody>
          <a:bodyPr>
            <a:normAutofit fontScale="90000"/>
          </a:bodyPr>
          <a:lstStyle/>
          <a:p>
            <a:r>
              <a:rPr lang="en-US" altLang="zh-CN" b="1" dirty="0"/>
              <a:t>Ethics Check list (1)-- Authorship</a:t>
            </a:r>
            <a:endParaRPr lang="zh-CN" altLang="en-US" b="1" dirty="0"/>
          </a:p>
        </p:txBody>
      </p:sp>
      <p:sp>
        <p:nvSpPr>
          <p:cNvPr id="3" name="内容占位符 2"/>
          <p:cNvSpPr>
            <a:spLocks noGrp="1"/>
          </p:cNvSpPr>
          <p:nvPr>
            <p:ph idx="1"/>
          </p:nvPr>
        </p:nvSpPr>
        <p:spPr>
          <a:xfrm>
            <a:off x="179512" y="1484784"/>
            <a:ext cx="8856984" cy="4525963"/>
          </a:xfrm>
        </p:spPr>
        <p:txBody>
          <a:bodyPr>
            <a:normAutofit/>
          </a:bodyPr>
          <a:lstStyle/>
          <a:p>
            <a:r>
              <a:rPr lang="en-US" altLang="zh-CN" dirty="0"/>
              <a:t>Is all the text yours?</a:t>
            </a:r>
          </a:p>
          <a:p>
            <a:r>
              <a:rPr lang="en-US" altLang="zh-CN" dirty="0"/>
              <a:t>Are you the </a:t>
            </a:r>
            <a:r>
              <a:rPr lang="en-US" altLang="zh-CN" dirty="0">
                <a:solidFill>
                  <a:srgbClr val="FF0000"/>
                </a:solidFill>
              </a:rPr>
              <a:t>copyright</a:t>
            </a:r>
            <a:r>
              <a:rPr lang="en-US" altLang="zh-CN" dirty="0"/>
              <a:t> holder for all figures and illustrations?</a:t>
            </a:r>
          </a:p>
          <a:p>
            <a:r>
              <a:rPr lang="en-US" altLang="zh-CN" dirty="0"/>
              <a:t>Have any </a:t>
            </a:r>
            <a:r>
              <a:rPr lang="en-US" altLang="zh-CN" dirty="0">
                <a:solidFill>
                  <a:srgbClr val="FF0000"/>
                </a:solidFill>
              </a:rPr>
              <a:t>authors been listed </a:t>
            </a:r>
            <a:r>
              <a:rPr lang="en-US" altLang="zh-CN" dirty="0"/>
              <a:t>without their knowledge?</a:t>
            </a:r>
          </a:p>
          <a:p>
            <a:r>
              <a:rPr lang="en-US" altLang="zh-CN" dirty="0"/>
              <a:t>Have other </a:t>
            </a:r>
            <a:r>
              <a:rPr lang="en-US" altLang="zh-CN" dirty="0">
                <a:solidFill>
                  <a:srgbClr val="FF0000"/>
                </a:solidFill>
              </a:rPr>
              <a:t>potential authors </a:t>
            </a:r>
            <a:r>
              <a:rPr lang="en-US" altLang="zh-CN" dirty="0"/>
              <a:t>been omitted? Do they know that publication is proceeding without them?</a:t>
            </a:r>
          </a:p>
          <a:p>
            <a:pPr marL="0" indent="0">
              <a:buNone/>
            </a:pPr>
            <a:endParaRPr lang="zh-CN"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994122"/>
          </a:xfrm>
        </p:spPr>
        <p:txBody>
          <a:bodyPr>
            <a:normAutofit fontScale="90000"/>
          </a:bodyPr>
          <a:lstStyle/>
          <a:p>
            <a:r>
              <a:rPr lang="en-US" altLang="zh-CN" b="1" dirty="0"/>
              <a:t>Journal pulls two-studies that listed an author without his permission</a:t>
            </a:r>
            <a:endParaRPr lang="zh-CN" altLang="en-US" b="1" dirty="0"/>
          </a:p>
        </p:txBody>
      </p:sp>
      <p:sp>
        <p:nvSpPr>
          <p:cNvPr id="3" name="内容占位符 2"/>
          <p:cNvSpPr>
            <a:spLocks noGrp="1"/>
          </p:cNvSpPr>
          <p:nvPr>
            <p:ph idx="1"/>
          </p:nvPr>
        </p:nvSpPr>
        <p:spPr>
          <a:xfrm>
            <a:off x="215516" y="1412776"/>
            <a:ext cx="8712968" cy="3600400"/>
          </a:xfrm>
          <a:solidFill>
            <a:schemeClr val="accent2">
              <a:lumMod val="20000"/>
              <a:lumOff val="80000"/>
            </a:schemeClr>
          </a:solidFill>
        </p:spPr>
        <p:txBody>
          <a:bodyPr>
            <a:normAutofit fontScale="92500" lnSpcReduction="10000"/>
          </a:bodyPr>
          <a:lstStyle/>
          <a:p>
            <a:r>
              <a:rPr lang="en-US" altLang="zh-CN" b="1" dirty="0"/>
              <a:t>Springer Nature </a:t>
            </a:r>
            <a:r>
              <a:rPr lang="en-US" altLang="zh-CN" dirty="0"/>
              <a:t>has removed two studies that were published in its journal </a:t>
            </a:r>
            <a:r>
              <a:rPr lang="en-US" altLang="zh-CN" b="1" dirty="0">
                <a:solidFill>
                  <a:srgbClr val="FF0000"/>
                </a:solidFill>
              </a:rPr>
              <a:t>Cluster Computing</a:t>
            </a:r>
          </a:p>
          <a:p>
            <a:r>
              <a:rPr lang="en-US" altLang="zh-CN" sz="2800" u="sng" dirty="0"/>
              <a:t>A FCM cluster: cloud networking model for intelligent transportation in the city of Macau</a:t>
            </a:r>
          </a:p>
          <a:p>
            <a:r>
              <a:rPr lang="en-US" altLang="zh-CN" sz="2800" u="sng" dirty="0"/>
              <a:t>Mobile network intrusion detection for IoT system based on transfer learning algorithm</a:t>
            </a:r>
          </a:p>
          <a:p>
            <a:endParaRPr lang="en-US" altLang="zh-CN" sz="2800" dirty="0"/>
          </a:p>
          <a:p>
            <a:pPr marL="0" indent="0">
              <a:buNone/>
            </a:pPr>
            <a:r>
              <a:rPr lang="en-US" altLang="zh-CN" sz="2800" dirty="0"/>
              <a:t> David Cox, the IBM Director of the MIT-IBM Watson AI Lab</a:t>
            </a:r>
            <a:endParaRPr lang="zh-CN" altLang="en-US" sz="2800" dirty="0"/>
          </a:p>
        </p:txBody>
      </p:sp>
      <p:pic>
        <p:nvPicPr>
          <p:cNvPr id="5" name="图片 4"/>
          <p:cNvPicPr>
            <a:picLocks noChangeAspect="1"/>
          </p:cNvPicPr>
          <p:nvPr/>
        </p:nvPicPr>
        <p:blipFill>
          <a:blip r:embed="rId3"/>
          <a:stretch>
            <a:fillRect/>
          </a:stretch>
        </p:blipFill>
        <p:spPr>
          <a:xfrm>
            <a:off x="1328595" y="5243190"/>
            <a:ext cx="7023317" cy="127297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0"/>
            <a:ext cx="8229600" cy="940966"/>
          </a:xfrm>
        </p:spPr>
        <p:txBody>
          <a:bodyPr/>
          <a:lstStyle/>
          <a:p>
            <a:r>
              <a:rPr lang="en-US" altLang="zh-CN" b="1" dirty="0"/>
              <a:t>Ethics Check list (2)</a:t>
            </a:r>
            <a:endParaRPr lang="zh-CN" altLang="en-US" b="1" dirty="0"/>
          </a:p>
        </p:txBody>
      </p:sp>
      <p:sp>
        <p:nvSpPr>
          <p:cNvPr id="3" name="内容占位符 2"/>
          <p:cNvSpPr>
            <a:spLocks noGrp="1"/>
          </p:cNvSpPr>
          <p:nvPr>
            <p:ph idx="1"/>
          </p:nvPr>
        </p:nvSpPr>
        <p:spPr>
          <a:xfrm>
            <a:off x="251520" y="980728"/>
            <a:ext cx="8784976" cy="5616624"/>
          </a:xfrm>
        </p:spPr>
        <p:txBody>
          <a:bodyPr>
            <a:normAutofit fontScale="25000" lnSpcReduction="20000"/>
          </a:bodyPr>
          <a:lstStyle/>
          <a:p>
            <a:pPr>
              <a:lnSpc>
                <a:spcPct val="170000"/>
              </a:lnSpc>
            </a:pPr>
            <a:r>
              <a:rPr lang="en-US" altLang="zh-CN" sz="9600" dirty="0"/>
              <a:t>Is the </a:t>
            </a:r>
            <a:r>
              <a:rPr lang="en-US" altLang="zh-CN" sz="9600" dirty="0">
                <a:solidFill>
                  <a:srgbClr val="FF0000"/>
                </a:solidFill>
              </a:rPr>
              <a:t>scope</a:t>
            </a:r>
            <a:r>
              <a:rPr lang="en-US" altLang="zh-CN" sz="9600" dirty="0"/>
              <a:t> of citation and attribution clear? Is there a clear distinction between new work and previous knowledge?</a:t>
            </a:r>
          </a:p>
          <a:p>
            <a:pPr>
              <a:lnSpc>
                <a:spcPct val="170000"/>
              </a:lnSpc>
            </a:pPr>
            <a:r>
              <a:rPr lang="en-US" altLang="zh-CN" sz="9600" dirty="0"/>
              <a:t>Has other work with </a:t>
            </a:r>
            <a:r>
              <a:rPr lang="en-US" altLang="zh-CN" sz="9600" dirty="0">
                <a:solidFill>
                  <a:srgbClr val="FF0000"/>
                </a:solidFill>
              </a:rPr>
              <a:t>similar results </a:t>
            </a:r>
            <a:r>
              <a:rPr lang="en-US" altLang="zh-CN" sz="9600" dirty="0"/>
              <a:t>been appropriately cited and discussed?</a:t>
            </a:r>
          </a:p>
          <a:p>
            <a:pPr>
              <a:lnSpc>
                <a:spcPct val="170000"/>
              </a:lnSpc>
            </a:pPr>
            <a:r>
              <a:rPr lang="en-US" altLang="zh-CN" sz="9600" dirty="0"/>
              <a:t>If any </a:t>
            </a:r>
            <a:r>
              <a:rPr lang="en-US" altLang="zh-CN" sz="9600" b="1" dirty="0">
                <a:solidFill>
                  <a:srgbClr val="FF0000"/>
                </a:solidFill>
              </a:rPr>
              <a:t>material</a:t>
            </a:r>
            <a:r>
              <a:rPr lang="en-US" altLang="zh-CN" sz="9600" dirty="0"/>
              <a:t> is shared with another paper, has the </a:t>
            </a:r>
            <a:r>
              <a:rPr lang="en-US" altLang="zh-CN" sz="9600" b="1" dirty="0">
                <a:solidFill>
                  <a:srgbClr val="FF0000"/>
                </a:solidFill>
              </a:rPr>
              <a:t>sharing</a:t>
            </a:r>
            <a:r>
              <a:rPr lang="en-US" altLang="zh-CN" sz="9600" dirty="0"/>
              <a:t> been explained to the reader? Has it been explained to the editor?</a:t>
            </a:r>
          </a:p>
          <a:p>
            <a:pPr>
              <a:lnSpc>
                <a:spcPct val="170000"/>
              </a:lnSpc>
            </a:pPr>
            <a:r>
              <a:rPr lang="en-US" altLang="zh-CN" sz="9600" dirty="0"/>
              <a:t> Does the paper include </a:t>
            </a:r>
            <a:r>
              <a:rPr lang="en-US" altLang="zh-CN" sz="9600" dirty="0">
                <a:solidFill>
                  <a:srgbClr val="FF0000"/>
                </a:solidFill>
              </a:rPr>
              <a:t>material recycled</a:t>
            </a:r>
            <a:r>
              <a:rPr lang="en-US" altLang="zh-CN" sz="9600" dirty="0"/>
              <a:t> from your </a:t>
            </a:r>
            <a:r>
              <a:rPr lang="en-US" altLang="zh-CN" sz="9600" dirty="0">
                <a:solidFill>
                  <a:srgbClr val="FF0000"/>
                </a:solidFill>
              </a:rPr>
              <a:t>earlier work</a:t>
            </a:r>
            <a:r>
              <a:rPr lang="en-US" altLang="zh-CN" sz="9600" dirty="0"/>
              <a:t>?</a:t>
            </a:r>
          </a:p>
          <a:p>
            <a:pPr>
              <a:lnSpc>
                <a:spcPct val="170000"/>
              </a:lnSpc>
            </a:pPr>
            <a:r>
              <a:rPr lang="en-US" altLang="zh-CN" sz="9600" dirty="0"/>
              <a:t> Are other papers accurately described?</a:t>
            </a:r>
          </a:p>
          <a:p>
            <a:pPr>
              <a:buNone/>
            </a:pPr>
            <a:endParaRPr lang="zh-CN"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94151"/>
            <a:ext cx="8229600" cy="922114"/>
          </a:xfrm>
        </p:spPr>
        <p:txBody>
          <a:bodyPr/>
          <a:lstStyle/>
          <a:p>
            <a:r>
              <a:rPr lang="en-US" altLang="zh-CN" b="1" dirty="0"/>
              <a:t>Ethics</a:t>
            </a:r>
            <a:endParaRPr lang="zh-CN" altLang="en-US" b="1" dirty="0"/>
          </a:p>
        </p:txBody>
      </p:sp>
      <p:pic>
        <p:nvPicPr>
          <p:cNvPr id="1026" name="Picture 2" descr="https://gss2.bdstatic.com/-fo3dSag_xI4khGkpoWK1HF6hhy/baike/w%3D268%3Bg%3D0/sign=74244f9be0c4b7453494b010f7c7792a/2e2eb9389b504fc2ab1379b7eedde71190ef6d3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700864" y="1035452"/>
            <a:ext cx="1452224" cy="1587693"/>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07504" y="1016265"/>
            <a:ext cx="5616624" cy="6370975"/>
          </a:xfrm>
          <a:prstGeom prst="rect">
            <a:avLst/>
          </a:prstGeom>
          <a:noFill/>
        </p:spPr>
        <p:txBody>
          <a:bodyPr wrap="square" rtlCol="0">
            <a:spAutoFit/>
          </a:bodyPr>
          <a:lstStyle/>
          <a:p>
            <a:r>
              <a:rPr lang="en-US" altLang="zh-CN" sz="3600" dirty="0">
                <a:solidFill>
                  <a:srgbClr val="FF0000"/>
                </a:solidFill>
              </a:rPr>
              <a:t>Reproducibility</a:t>
            </a:r>
            <a:r>
              <a:rPr lang="en-US" altLang="zh-CN" sz="3600" dirty="0"/>
              <a:t> in Science</a:t>
            </a:r>
          </a:p>
          <a:p>
            <a:r>
              <a:rPr lang="en-US" altLang="zh-CN" sz="3600" dirty="0"/>
              <a:t>“non-reproducible single occurrences are of no significance to science”</a:t>
            </a:r>
          </a:p>
          <a:p>
            <a:r>
              <a:rPr lang="en-US" altLang="zh-CN" sz="3600" dirty="0"/>
              <a:t>-- Karl Popper </a:t>
            </a:r>
          </a:p>
          <a:p>
            <a:r>
              <a:rPr lang="en-US" altLang="zh-CN" sz="3600" dirty="0"/>
              <a:t>&lt;</a:t>
            </a:r>
            <a:r>
              <a:rPr lang="en-US" altLang="zh-CN" sz="3600" b="1" dirty="0"/>
              <a:t>The Logic of Scientific Discovery</a:t>
            </a:r>
            <a:r>
              <a:rPr lang="en-US" altLang="zh-CN" sz="3600" dirty="0"/>
              <a:t>&gt; </a:t>
            </a:r>
            <a:endParaRPr lang="zh-CN" altLang="en-US" sz="3600" dirty="0"/>
          </a:p>
          <a:p>
            <a:endParaRPr lang="en-US" altLang="zh-CN" sz="3600" dirty="0"/>
          </a:p>
          <a:p>
            <a:r>
              <a:rPr lang="en-US" altLang="zh-CN" sz="2400" dirty="0"/>
              <a:t>Reproducible research: research paper along with the laboratory notebooks and full computational environment used to produce the results in the paper such as the code, data, etc.</a:t>
            </a:r>
            <a:endParaRPr lang="zh-CN" altLang="en-US" sz="2400" dirty="0"/>
          </a:p>
        </p:txBody>
      </p:sp>
      <p:pic>
        <p:nvPicPr>
          <p:cNvPr id="1028" name="Picture 4" descr="http://pic.biodiscover.com/files/9/wb/20160622105521345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5755" y="1161457"/>
            <a:ext cx="2035710" cy="1166477"/>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a:blip r:embed="rId5"/>
          <a:stretch>
            <a:fillRect/>
          </a:stretch>
        </p:blipFill>
        <p:spPr>
          <a:xfrm>
            <a:off x="5412955" y="2768337"/>
            <a:ext cx="3644752" cy="2736304"/>
          </a:xfrm>
          <a:prstGeom prst="rect">
            <a:avLst/>
          </a:prstGeom>
        </p:spPr>
      </p:pic>
      <p:sp>
        <p:nvSpPr>
          <p:cNvPr id="6" name="文本框 5"/>
          <p:cNvSpPr txBox="1"/>
          <p:nvPr/>
        </p:nvSpPr>
        <p:spPr>
          <a:xfrm>
            <a:off x="5868550" y="5697964"/>
            <a:ext cx="3240360" cy="923330"/>
          </a:xfrm>
          <a:prstGeom prst="rect">
            <a:avLst/>
          </a:prstGeom>
          <a:noFill/>
        </p:spPr>
        <p:txBody>
          <a:bodyPr wrap="square" rtlCol="0">
            <a:spAutoFit/>
          </a:bodyPr>
          <a:lstStyle/>
          <a:p>
            <a:r>
              <a:rPr lang="en-US" altLang="zh-CN" b="1" dirty="0"/>
              <a:t>around </a:t>
            </a:r>
            <a:r>
              <a:rPr lang="en-US" altLang="zh-CN" b="1" dirty="0">
                <a:solidFill>
                  <a:srgbClr val="FF0000"/>
                </a:solidFill>
              </a:rPr>
              <a:t>$28 billion </a:t>
            </a:r>
            <a:r>
              <a:rPr lang="en-US" altLang="zh-CN" b="1" dirty="0"/>
              <a:t>worth of research per year in medical fields is non-reproducible</a:t>
            </a:r>
            <a:endParaRPr lang="zh-CN" altLang="en-US"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Ethics Check list (3)</a:t>
            </a:r>
            <a:endParaRPr lang="zh-CN" altLang="en-US" dirty="0"/>
          </a:p>
        </p:txBody>
      </p:sp>
      <p:sp>
        <p:nvSpPr>
          <p:cNvPr id="3" name="内容占位符 2"/>
          <p:cNvSpPr>
            <a:spLocks noGrp="1"/>
          </p:cNvSpPr>
          <p:nvPr>
            <p:ph idx="1"/>
          </p:nvPr>
        </p:nvSpPr>
        <p:spPr>
          <a:xfrm>
            <a:off x="457200" y="1600200"/>
            <a:ext cx="8579296" cy="4525963"/>
          </a:xfrm>
        </p:spPr>
        <p:txBody>
          <a:bodyPr>
            <a:normAutofit lnSpcReduction="10000"/>
          </a:bodyPr>
          <a:lstStyle/>
          <a:p>
            <a:r>
              <a:rPr lang="en-US" altLang="zh-CN" dirty="0">
                <a:solidFill>
                  <a:srgbClr val="FF0000"/>
                </a:solidFill>
              </a:rPr>
              <a:t>Reproducibility</a:t>
            </a:r>
            <a:r>
              <a:rPr lang="en-US" altLang="zh-CN" dirty="0"/>
              <a:t>: Could you run the experiments again and get the same outcome?</a:t>
            </a:r>
          </a:p>
          <a:p>
            <a:r>
              <a:rPr lang="en-US" altLang="zh-CN" dirty="0"/>
              <a:t> Do you know </a:t>
            </a:r>
            <a:r>
              <a:rPr lang="en-US" altLang="zh-CN" dirty="0">
                <a:solidFill>
                  <a:srgbClr val="FF0000"/>
                </a:solidFill>
              </a:rPr>
              <a:t>which version of the code </a:t>
            </a:r>
            <a:r>
              <a:rPr lang="en-US" altLang="zh-CN" dirty="0"/>
              <a:t>was used to run the experiments?</a:t>
            </a:r>
          </a:p>
          <a:p>
            <a:r>
              <a:rPr lang="en-US" altLang="zh-CN" dirty="0"/>
              <a:t>Are there </a:t>
            </a:r>
            <a:r>
              <a:rPr lang="en-US" altLang="zh-CN" dirty="0">
                <a:solidFill>
                  <a:srgbClr val="FF0000"/>
                </a:solidFill>
              </a:rPr>
              <a:t>any weaknesses or limitations </a:t>
            </a:r>
            <a:r>
              <a:rPr lang="en-US" altLang="zh-CN" dirty="0"/>
              <a:t>in the experiments that need to be described? Would you be prepared to show other researchers the raw experimental materials?</a:t>
            </a:r>
          </a:p>
          <a:p>
            <a:r>
              <a:rPr lang="en-US" altLang="zh-CN" dirty="0"/>
              <a:t> Are any claims </a:t>
            </a:r>
            <a:r>
              <a:rPr lang="en-US" altLang="zh-CN" b="1" dirty="0">
                <a:solidFill>
                  <a:srgbClr val="FF0000"/>
                </a:solidFill>
              </a:rPr>
              <a:t>overstated</a:t>
            </a:r>
            <a:r>
              <a:rPr lang="en-US" altLang="zh-CN" dirty="0"/>
              <a:t>?</a:t>
            </a:r>
            <a:endParaRPr lang="zh-CN" altLang="en-US" sz="1100" dirty="0"/>
          </a:p>
          <a:p>
            <a:endParaRPr lang="zh-CN"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88640"/>
            <a:ext cx="8229600" cy="778098"/>
          </a:xfrm>
        </p:spPr>
        <p:txBody>
          <a:bodyPr/>
          <a:lstStyle/>
          <a:p>
            <a:r>
              <a:rPr lang="en-US" altLang="zh-CN" b="1" dirty="0"/>
              <a:t>Ethics</a:t>
            </a:r>
            <a:endParaRPr lang="zh-CN" altLang="en-US" b="1" dirty="0"/>
          </a:p>
        </p:txBody>
      </p:sp>
      <p:pic>
        <p:nvPicPr>
          <p:cNvPr id="4" name="内容占位符 3"/>
          <p:cNvPicPr>
            <a:picLocks noGrp="1" noChangeAspect="1"/>
          </p:cNvPicPr>
          <p:nvPr>
            <p:ph idx="1"/>
          </p:nvPr>
        </p:nvPicPr>
        <p:blipFill>
          <a:blip r:embed="rId3"/>
          <a:stretch>
            <a:fillRect/>
          </a:stretch>
        </p:blipFill>
        <p:spPr>
          <a:xfrm>
            <a:off x="5847958" y="1268760"/>
            <a:ext cx="3199693" cy="2301699"/>
          </a:xfrm>
          <a:prstGeom prst="rect">
            <a:avLst/>
          </a:prstGeom>
        </p:spPr>
      </p:pic>
      <p:sp>
        <p:nvSpPr>
          <p:cNvPr id="5" name="文本框 4"/>
          <p:cNvSpPr txBox="1"/>
          <p:nvPr/>
        </p:nvSpPr>
        <p:spPr>
          <a:xfrm>
            <a:off x="251520" y="1179682"/>
            <a:ext cx="5472608" cy="2677656"/>
          </a:xfrm>
          <a:prstGeom prst="rect">
            <a:avLst/>
          </a:prstGeom>
          <a:noFill/>
        </p:spPr>
        <p:txBody>
          <a:bodyPr wrap="square" rtlCol="0">
            <a:spAutoFit/>
          </a:bodyPr>
          <a:lstStyle/>
          <a:p>
            <a:r>
              <a:rPr lang="en-US" altLang="zh-CN" sz="2800" dirty="0"/>
              <a:t>The Southern University of Science and Technology severed ties with the scientist who rattled researchers last year after he claimed to have engineered the world’s first </a:t>
            </a:r>
            <a:r>
              <a:rPr lang="en-US" altLang="zh-CN" sz="2800" b="1" dirty="0"/>
              <a:t>gene-edited babies</a:t>
            </a:r>
            <a:endParaRPr lang="zh-CN" altLang="en-US" sz="2800" b="1" dirty="0"/>
          </a:p>
        </p:txBody>
      </p:sp>
      <p:pic>
        <p:nvPicPr>
          <p:cNvPr id="6" name="图片 5"/>
          <p:cNvPicPr>
            <a:picLocks noChangeAspect="1"/>
          </p:cNvPicPr>
          <p:nvPr/>
        </p:nvPicPr>
        <p:blipFill>
          <a:blip r:embed="rId4"/>
          <a:stretch>
            <a:fillRect/>
          </a:stretch>
        </p:blipFill>
        <p:spPr>
          <a:xfrm>
            <a:off x="5817232" y="3994320"/>
            <a:ext cx="3199693" cy="2408425"/>
          </a:xfrm>
          <a:prstGeom prst="rect">
            <a:avLst/>
          </a:prstGeom>
        </p:spPr>
      </p:pic>
      <p:sp>
        <p:nvSpPr>
          <p:cNvPr id="7" name="文本框 6"/>
          <p:cNvSpPr txBox="1"/>
          <p:nvPr/>
        </p:nvSpPr>
        <p:spPr>
          <a:xfrm>
            <a:off x="267111" y="4290591"/>
            <a:ext cx="5377446" cy="1815882"/>
          </a:xfrm>
          <a:prstGeom prst="rect">
            <a:avLst/>
          </a:prstGeom>
          <a:noFill/>
        </p:spPr>
        <p:txBody>
          <a:bodyPr wrap="square" rtlCol="0">
            <a:spAutoFit/>
          </a:bodyPr>
          <a:lstStyle/>
          <a:p>
            <a:r>
              <a:rPr lang="en-US" altLang="zh-CN" sz="2800" dirty="0"/>
              <a:t>Regulations in the U.S., U.K., China, and elsewhere require genetically-modified human embryos to be destroyed after a few days.</a:t>
            </a:r>
            <a:endParaRPr lang="zh-CN" altLang="en-US" sz="2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88640"/>
            <a:ext cx="8229600" cy="706090"/>
          </a:xfrm>
        </p:spPr>
        <p:txBody>
          <a:bodyPr>
            <a:normAutofit fontScale="90000"/>
          </a:bodyPr>
          <a:lstStyle/>
          <a:p>
            <a:r>
              <a:rPr lang="en-US" altLang="zh-CN" b="1" dirty="0"/>
              <a:t>Ethical Issues for AI</a:t>
            </a:r>
            <a:endParaRPr lang="zh-CN" altLang="en-US" dirty="0"/>
          </a:p>
        </p:txBody>
      </p:sp>
      <p:sp>
        <p:nvSpPr>
          <p:cNvPr id="3" name="内容占位符 2"/>
          <p:cNvSpPr>
            <a:spLocks noGrp="1"/>
          </p:cNvSpPr>
          <p:nvPr>
            <p:ph idx="1"/>
          </p:nvPr>
        </p:nvSpPr>
        <p:spPr>
          <a:xfrm>
            <a:off x="395536" y="1268760"/>
            <a:ext cx="8496944" cy="4785395"/>
          </a:xfrm>
        </p:spPr>
        <p:txBody>
          <a:bodyPr>
            <a:normAutofit fontScale="92500"/>
          </a:bodyPr>
          <a:lstStyle/>
          <a:p>
            <a:pPr lvl="0"/>
            <a:r>
              <a:rPr lang="en-US" altLang="zh-CN" b="1" dirty="0"/>
              <a:t>Privacy &amp; Security</a:t>
            </a:r>
            <a:r>
              <a:rPr lang="en-US" altLang="zh-CN" dirty="0"/>
              <a:t>: AI systems should be secure and respect privacy</a:t>
            </a:r>
            <a:endParaRPr lang="zh-CN" altLang="zh-CN" dirty="0"/>
          </a:p>
          <a:p>
            <a:pPr lvl="0"/>
            <a:r>
              <a:rPr lang="en-US" altLang="zh-CN" b="1" dirty="0"/>
              <a:t>Reliability &amp; Safety: </a:t>
            </a:r>
            <a:r>
              <a:rPr lang="en-US" altLang="zh-CN" dirty="0"/>
              <a:t>AI systems should perform reliably and safely</a:t>
            </a:r>
            <a:endParaRPr lang="zh-CN" altLang="zh-CN" dirty="0"/>
          </a:p>
          <a:p>
            <a:pPr lvl="0"/>
            <a:r>
              <a:rPr lang="en-US" altLang="zh-CN" b="1" dirty="0"/>
              <a:t>Transparency: </a:t>
            </a:r>
            <a:r>
              <a:rPr lang="en-US" altLang="zh-CN" dirty="0"/>
              <a:t>AI systems should be understandable</a:t>
            </a:r>
            <a:endParaRPr lang="zh-CN" altLang="zh-CN" dirty="0"/>
          </a:p>
          <a:p>
            <a:pPr lvl="0"/>
            <a:r>
              <a:rPr lang="en-US" altLang="zh-CN" b="1" dirty="0"/>
              <a:t>Accountability: </a:t>
            </a:r>
            <a:r>
              <a:rPr lang="en-US" altLang="zh-CN" dirty="0"/>
              <a:t>AI systems should have algorithmic accountability</a:t>
            </a:r>
            <a:endParaRPr lang="zh-CN" altLang="zh-CN" dirty="0"/>
          </a:p>
          <a:p>
            <a:pPr lvl="0"/>
            <a:r>
              <a:rPr lang="en-US" altLang="zh-CN" b="1" dirty="0"/>
              <a:t>Fairness: </a:t>
            </a:r>
            <a:r>
              <a:rPr lang="en-US" altLang="zh-CN" dirty="0"/>
              <a:t>AI systems should treat all people fairly</a:t>
            </a:r>
            <a:endParaRPr lang="zh-CN" altLang="zh-CN" dirty="0"/>
          </a:p>
          <a:p>
            <a:endParaRPr lang="zh-CN"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112385"/>
            <a:ext cx="8229600" cy="648072"/>
          </a:xfrm>
        </p:spPr>
        <p:txBody>
          <a:bodyPr>
            <a:normAutofit fontScale="90000"/>
          </a:bodyPr>
          <a:lstStyle/>
          <a:p>
            <a:r>
              <a:rPr lang="en-US" altLang="zh-CN" b="1" dirty="0"/>
              <a:t>Ethical Issues for AI</a:t>
            </a:r>
            <a:endParaRPr lang="zh-CN" altLang="en-US" b="1" dirty="0"/>
          </a:p>
        </p:txBody>
      </p:sp>
      <p:sp>
        <p:nvSpPr>
          <p:cNvPr id="3" name="内容占位符 2"/>
          <p:cNvSpPr>
            <a:spLocks noGrp="1"/>
          </p:cNvSpPr>
          <p:nvPr>
            <p:ph idx="1"/>
          </p:nvPr>
        </p:nvSpPr>
        <p:spPr>
          <a:xfrm>
            <a:off x="113498" y="857462"/>
            <a:ext cx="5820436" cy="4260501"/>
          </a:xfrm>
        </p:spPr>
        <p:txBody>
          <a:bodyPr/>
          <a:lstStyle/>
          <a:p>
            <a:r>
              <a:rPr lang="en-US" altLang="zh-CN" b="1" dirty="0"/>
              <a:t>Privacy Protection</a:t>
            </a:r>
          </a:p>
          <a:p>
            <a:pPr lvl="1"/>
            <a:r>
              <a:rPr lang="en-US" altLang="zh-CN" dirty="0"/>
              <a:t>Data collected for ‘Big Data’ originates from many aspects of human activities and may involve collection of personal data</a:t>
            </a:r>
          </a:p>
          <a:p>
            <a:r>
              <a:rPr lang="en-US" altLang="zh-CN" b="1" dirty="0"/>
              <a:t>Avoid Bias and Discrimination</a:t>
            </a:r>
          </a:p>
          <a:p>
            <a:pPr lvl="1"/>
            <a:r>
              <a:rPr lang="en-US" altLang="zh-CN" dirty="0"/>
              <a:t>Data Balance</a:t>
            </a:r>
          </a:p>
          <a:p>
            <a:pPr lvl="1"/>
            <a:r>
              <a:rPr lang="en-US" altLang="zh-CN" dirty="0"/>
              <a:t>Facial Recognition Examples</a:t>
            </a:r>
          </a:p>
          <a:p>
            <a:pPr lvl="1"/>
            <a:endParaRPr lang="zh-CN" altLang="en-US" dirty="0"/>
          </a:p>
        </p:txBody>
      </p:sp>
      <p:pic>
        <p:nvPicPr>
          <p:cNvPr id="4" name="图片 3"/>
          <p:cNvPicPr>
            <a:picLocks noChangeAspect="1"/>
          </p:cNvPicPr>
          <p:nvPr/>
        </p:nvPicPr>
        <p:blipFill>
          <a:blip r:embed="rId3"/>
          <a:stretch>
            <a:fillRect/>
          </a:stretch>
        </p:blipFill>
        <p:spPr>
          <a:xfrm>
            <a:off x="5892180" y="943181"/>
            <a:ext cx="3116832" cy="2644899"/>
          </a:xfrm>
          <a:prstGeom prst="rect">
            <a:avLst/>
          </a:prstGeom>
        </p:spPr>
        <p:style>
          <a:lnRef idx="2">
            <a:schemeClr val="accent1"/>
          </a:lnRef>
          <a:fillRef idx="1">
            <a:schemeClr val="lt1"/>
          </a:fillRef>
          <a:effectRef idx="0">
            <a:schemeClr val="accent1"/>
          </a:effectRef>
          <a:fontRef idx="minor">
            <a:schemeClr val="dk1"/>
          </a:fontRef>
        </p:style>
      </p:pic>
      <p:sp>
        <p:nvSpPr>
          <p:cNvPr id="5" name="文本框 4"/>
          <p:cNvSpPr txBox="1"/>
          <p:nvPr/>
        </p:nvSpPr>
        <p:spPr>
          <a:xfrm>
            <a:off x="5933934" y="4023414"/>
            <a:ext cx="3159812" cy="2554545"/>
          </a:xfrm>
          <a:prstGeom prst="rect">
            <a:avLst/>
          </a:prstGeom>
          <a:noFill/>
        </p:spPr>
        <p:txBody>
          <a:bodyPr wrap="square" rtlCol="0">
            <a:spAutoFit/>
          </a:bodyPr>
          <a:lstStyle/>
          <a:p>
            <a:r>
              <a:rPr lang="en-US" altLang="zh-CN" sz="2000" dirty="0"/>
              <a:t>Two scientists from China's Shanghai Jiao Tong University produced a study that claims to be able to </a:t>
            </a:r>
            <a:r>
              <a:rPr lang="en-US" altLang="zh-CN" sz="2000" b="1" dirty="0">
                <a:solidFill>
                  <a:srgbClr val="FF0000"/>
                </a:solidFill>
              </a:rPr>
              <a:t>tell a criminal</a:t>
            </a:r>
            <a:r>
              <a:rPr lang="en-US" altLang="zh-CN" sz="2000" dirty="0"/>
              <a:t> from a law-abiding citizen solely based on a </a:t>
            </a:r>
            <a:r>
              <a:rPr lang="en-US" altLang="zh-CN" sz="2000" b="1" dirty="0">
                <a:solidFill>
                  <a:srgbClr val="FF0000"/>
                </a:solidFill>
              </a:rPr>
              <a:t>facial recognition algorithm</a:t>
            </a:r>
            <a:r>
              <a:rPr lang="en-US" altLang="zh-CN" sz="2000" dirty="0"/>
              <a:t>.</a:t>
            </a:r>
            <a:endParaRPr lang="zh-CN" altLang="en-US" sz="2000" dirty="0"/>
          </a:p>
        </p:txBody>
      </p:sp>
      <p:sp>
        <p:nvSpPr>
          <p:cNvPr id="6" name="文本框 5"/>
          <p:cNvSpPr txBox="1"/>
          <p:nvPr/>
        </p:nvSpPr>
        <p:spPr>
          <a:xfrm>
            <a:off x="323528" y="5188938"/>
            <a:ext cx="5429200" cy="1323439"/>
          </a:xfrm>
          <a:prstGeom prst="rect">
            <a:avLst/>
          </a:prstGeom>
          <a:noFill/>
        </p:spPr>
        <p:txBody>
          <a:bodyPr wrap="square" rtlCol="0">
            <a:spAutoFit/>
          </a:bodyPr>
          <a:lstStyle/>
          <a:p>
            <a:r>
              <a:rPr lang="en-US" altLang="zh-CN" sz="2000" dirty="0"/>
              <a:t>IEEE  found that police surveillance cameras using </a:t>
            </a:r>
            <a:r>
              <a:rPr lang="en-US" altLang="zh-CN" sz="2000" b="1" dirty="0">
                <a:solidFill>
                  <a:srgbClr val="FF0000"/>
                </a:solidFill>
              </a:rPr>
              <a:t>facial recognition </a:t>
            </a:r>
            <a:r>
              <a:rPr lang="en-US" altLang="zh-CN" sz="2000" dirty="0"/>
              <a:t>to identify suspected criminals are five to 10 percent less accurate when identifying </a:t>
            </a:r>
            <a:r>
              <a:rPr lang="en-US" altLang="zh-CN" sz="2000" b="1" dirty="0">
                <a:solidFill>
                  <a:srgbClr val="FF0000"/>
                </a:solidFill>
              </a:rPr>
              <a:t>African Americans </a:t>
            </a:r>
            <a:r>
              <a:rPr lang="en-US" altLang="zh-CN" sz="2000" dirty="0"/>
              <a:t>.</a:t>
            </a:r>
            <a:endParaRPr lang="zh-CN" altLang="en-US" sz="2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490066"/>
          </a:xfrm>
        </p:spPr>
        <p:txBody>
          <a:bodyPr>
            <a:normAutofit fontScale="90000"/>
          </a:bodyPr>
          <a:lstStyle/>
          <a:p>
            <a:r>
              <a:rPr lang="en-US" altLang="zh-CN" dirty="0"/>
              <a:t>AI’s Unethical Role in Scholarly Writing</a:t>
            </a:r>
            <a:endParaRPr lang="zh-CN" altLang="en-US" dirty="0"/>
          </a:p>
        </p:txBody>
      </p:sp>
      <p:pic>
        <p:nvPicPr>
          <p:cNvPr id="4" name="图片 3"/>
          <p:cNvPicPr>
            <a:picLocks noChangeAspect="1"/>
          </p:cNvPicPr>
          <p:nvPr/>
        </p:nvPicPr>
        <p:blipFill>
          <a:blip r:embed="rId2"/>
          <a:stretch>
            <a:fillRect/>
          </a:stretch>
        </p:blipFill>
        <p:spPr>
          <a:xfrm>
            <a:off x="899592" y="908720"/>
            <a:ext cx="7272808" cy="591911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zh-CN" sz="4000" dirty="0"/>
              <a:t>The importance of publications</a:t>
            </a:r>
            <a:endParaRPr lang="en-US" altLang="zh-CN" dirty="0"/>
          </a:p>
        </p:txBody>
      </p:sp>
      <p:sp>
        <p:nvSpPr>
          <p:cNvPr id="4099" name="Rectangle 3"/>
          <p:cNvSpPr>
            <a:spLocks noGrp="1" noChangeArrowheads="1"/>
          </p:cNvSpPr>
          <p:nvPr>
            <p:ph type="body" idx="1"/>
          </p:nvPr>
        </p:nvSpPr>
        <p:spPr>
          <a:xfrm>
            <a:off x="480804" y="1556792"/>
            <a:ext cx="8229600" cy="4525963"/>
          </a:xfrm>
        </p:spPr>
        <p:txBody>
          <a:bodyPr>
            <a:normAutofit/>
          </a:bodyPr>
          <a:lstStyle/>
          <a:p>
            <a:r>
              <a:rPr lang="en-US" altLang="zh-CN" b="1" dirty="0">
                <a:solidFill>
                  <a:srgbClr val="FF0000"/>
                </a:solidFill>
              </a:rPr>
              <a:t>Academic career </a:t>
            </a:r>
            <a:r>
              <a:rPr lang="en-US" altLang="zh-CN" dirty="0"/>
              <a:t>depends on publication list</a:t>
            </a:r>
          </a:p>
          <a:p>
            <a:r>
              <a:rPr lang="en-US" altLang="zh-CN" dirty="0"/>
              <a:t>Young PhD graduate: a few publications may convince potential employer of research potential </a:t>
            </a:r>
          </a:p>
          <a:p>
            <a:r>
              <a:rPr lang="en-US" altLang="zh-CN" dirty="0"/>
              <a:t>Something is better than nothing</a:t>
            </a:r>
          </a:p>
          <a:p>
            <a:r>
              <a:rPr lang="en-US" altLang="zh-CN" dirty="0"/>
              <a:t>Yet, avoid </a:t>
            </a:r>
            <a:r>
              <a:rPr lang="en-US" altLang="zh-CN" b="1" dirty="0">
                <a:solidFill>
                  <a:srgbClr val="FF0000"/>
                </a:solidFill>
              </a:rPr>
              <a:t>publishing crap</a:t>
            </a:r>
          </a:p>
          <a:p>
            <a:r>
              <a:rPr lang="en-US" altLang="zh-CN" dirty="0"/>
              <a:t>Strategic plan is useful: publish what, where, at what pace, with whom?</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112385"/>
            <a:ext cx="8229600" cy="648072"/>
          </a:xfrm>
        </p:spPr>
        <p:txBody>
          <a:bodyPr>
            <a:normAutofit fontScale="90000"/>
          </a:bodyPr>
          <a:lstStyle/>
          <a:p>
            <a:r>
              <a:rPr lang="en-US" altLang="zh-CN" b="1" dirty="0"/>
              <a:t> AI tools</a:t>
            </a:r>
            <a:r>
              <a:rPr lang="zh-CN" altLang="en-US" b="1" dirty="0"/>
              <a:t> </a:t>
            </a:r>
            <a:r>
              <a:rPr lang="en-US" altLang="zh-CN" b="1" dirty="0"/>
              <a:t>for Academic Writing</a:t>
            </a:r>
            <a:endParaRPr lang="zh-CN" altLang="en-US" b="1" dirty="0"/>
          </a:p>
        </p:txBody>
      </p:sp>
      <p:sp>
        <p:nvSpPr>
          <p:cNvPr id="3" name="内容占位符 2"/>
          <p:cNvSpPr>
            <a:spLocks noGrp="1"/>
          </p:cNvSpPr>
          <p:nvPr>
            <p:ph idx="1"/>
          </p:nvPr>
        </p:nvSpPr>
        <p:spPr>
          <a:xfrm>
            <a:off x="113498" y="857463"/>
            <a:ext cx="7986894" cy="1635434"/>
          </a:xfrm>
        </p:spPr>
        <p:txBody>
          <a:bodyPr>
            <a:normAutofit/>
          </a:bodyPr>
          <a:lstStyle/>
          <a:p>
            <a:r>
              <a:rPr lang="en-US" altLang="zh-CN" b="1" dirty="0"/>
              <a:t>Ethic Problems in Writing with GPT </a:t>
            </a:r>
            <a:endParaRPr lang="en-US" altLang="zh-CN" dirty="0"/>
          </a:p>
          <a:p>
            <a:pPr lvl="1"/>
            <a:r>
              <a:rPr lang="en-US" altLang="zh-CN" dirty="0"/>
              <a:t>Controversy over originality</a:t>
            </a:r>
          </a:p>
          <a:p>
            <a:pPr lvl="1"/>
            <a:r>
              <a:rPr lang="en-US" altLang="zh-CN" dirty="0"/>
              <a:t>References generated by the AI are fictious</a:t>
            </a:r>
            <a:endParaRPr lang="zh-CN" altLang="en-US" dirty="0"/>
          </a:p>
        </p:txBody>
      </p:sp>
      <p:pic>
        <p:nvPicPr>
          <p:cNvPr id="12" name="图片 11"/>
          <p:cNvPicPr>
            <a:picLocks noChangeAspect="1"/>
          </p:cNvPicPr>
          <p:nvPr/>
        </p:nvPicPr>
        <p:blipFill>
          <a:blip r:embed="rId3"/>
          <a:stretch>
            <a:fillRect/>
          </a:stretch>
        </p:blipFill>
        <p:spPr>
          <a:xfrm>
            <a:off x="336805" y="2640289"/>
            <a:ext cx="3107233" cy="3624138"/>
          </a:xfrm>
          <a:prstGeom prst="rect">
            <a:avLst/>
          </a:prstGeom>
        </p:spPr>
      </p:pic>
      <p:pic>
        <p:nvPicPr>
          <p:cNvPr id="14" name="图片 13"/>
          <p:cNvPicPr>
            <a:picLocks noChangeAspect="1"/>
          </p:cNvPicPr>
          <p:nvPr/>
        </p:nvPicPr>
        <p:blipFill>
          <a:blip r:embed="rId4"/>
          <a:srcRect t="1247"/>
          <a:stretch>
            <a:fillRect/>
          </a:stretch>
        </p:blipFill>
        <p:spPr>
          <a:xfrm>
            <a:off x="3444038" y="2708919"/>
            <a:ext cx="5651721" cy="3555507"/>
          </a:xfrm>
          <a:prstGeom prst="rect">
            <a:avLst/>
          </a:prstGeom>
        </p:spPr>
      </p:pic>
      <p:sp>
        <p:nvSpPr>
          <p:cNvPr id="16" name="文本框 15"/>
          <p:cNvSpPr txBox="1"/>
          <p:nvPr/>
        </p:nvSpPr>
        <p:spPr>
          <a:xfrm>
            <a:off x="174775" y="6264427"/>
            <a:ext cx="8352928" cy="400110"/>
          </a:xfrm>
          <a:prstGeom prst="rect">
            <a:avLst/>
          </a:prstGeom>
          <a:noFill/>
        </p:spPr>
        <p:txBody>
          <a:bodyPr wrap="square" rtlCol="0">
            <a:spAutoFit/>
          </a:bodyPr>
          <a:lstStyle/>
          <a:p>
            <a:pPr marL="342900" indent="-342900">
              <a:buFont typeface="Arial" panose="020B0604020202090204" pitchFamily="34" charset="0"/>
              <a:buChar char="•"/>
            </a:pPr>
            <a:r>
              <a:rPr lang="en-US" altLang="zh-CN" sz="2000" i="1" dirty="0"/>
              <a:t>Science</a:t>
            </a:r>
            <a:r>
              <a:rPr lang="en-US" altLang="zh-CN" sz="2000" dirty="0"/>
              <a:t> announced AI cannot be an author.</a:t>
            </a:r>
            <a:endParaRPr lang="zh-CN" altLang="en-US" sz="2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112385"/>
            <a:ext cx="8229600" cy="648072"/>
          </a:xfrm>
        </p:spPr>
        <p:txBody>
          <a:bodyPr>
            <a:normAutofit fontScale="90000"/>
          </a:bodyPr>
          <a:lstStyle/>
          <a:p>
            <a:r>
              <a:rPr lang="en-US" altLang="zh-CN" b="1" dirty="0"/>
              <a:t> AI tools</a:t>
            </a:r>
            <a:r>
              <a:rPr lang="zh-CN" altLang="en-US" b="1" dirty="0"/>
              <a:t> </a:t>
            </a:r>
            <a:r>
              <a:rPr lang="en-US" altLang="zh-CN" b="1" dirty="0"/>
              <a:t>for Academic Writing</a:t>
            </a:r>
            <a:endParaRPr lang="zh-CN" altLang="en-US" b="1" dirty="0"/>
          </a:p>
        </p:txBody>
      </p:sp>
      <p:pic>
        <p:nvPicPr>
          <p:cNvPr id="7" name="图片 6"/>
          <p:cNvPicPr>
            <a:picLocks noChangeAspect="1"/>
          </p:cNvPicPr>
          <p:nvPr/>
        </p:nvPicPr>
        <p:blipFill>
          <a:blip r:embed="rId3"/>
          <a:stretch>
            <a:fillRect/>
          </a:stretch>
        </p:blipFill>
        <p:spPr>
          <a:xfrm>
            <a:off x="3123" y="2282042"/>
            <a:ext cx="9144000" cy="1828800"/>
          </a:xfrm>
          <a:prstGeom prst="rect">
            <a:avLst/>
          </a:prstGeom>
        </p:spPr>
      </p:pic>
      <p:sp>
        <p:nvSpPr>
          <p:cNvPr id="10" name="内容占位符 2"/>
          <p:cNvSpPr txBox="1"/>
          <p:nvPr/>
        </p:nvSpPr>
        <p:spPr>
          <a:xfrm>
            <a:off x="133923" y="908788"/>
            <a:ext cx="7986894" cy="163543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r>
              <a:rPr lang="en-US" altLang="zh-CN" b="1" dirty="0"/>
              <a:t>Top AI conference bans use of ChatGPT and AI language tools to write academic papers</a:t>
            </a:r>
          </a:p>
        </p:txBody>
      </p:sp>
      <p:pic>
        <p:nvPicPr>
          <p:cNvPr id="19" name="图片 18"/>
          <p:cNvPicPr>
            <a:picLocks noChangeAspect="1"/>
          </p:cNvPicPr>
          <p:nvPr/>
        </p:nvPicPr>
        <p:blipFill>
          <a:blip r:embed="rId4"/>
          <a:srcRect l="420" t="-592" r="5178" b="592"/>
          <a:stretch>
            <a:fillRect/>
          </a:stretch>
        </p:blipFill>
        <p:spPr>
          <a:xfrm>
            <a:off x="257514" y="4066735"/>
            <a:ext cx="6768752" cy="2420790"/>
          </a:xfrm>
          <a:prstGeom prst="rect">
            <a:avLst/>
          </a:prstGeom>
        </p:spPr>
      </p:pic>
      <p:sp>
        <p:nvSpPr>
          <p:cNvPr id="21" name="文本框 20"/>
          <p:cNvSpPr txBox="1"/>
          <p:nvPr/>
        </p:nvSpPr>
        <p:spPr>
          <a:xfrm>
            <a:off x="257514" y="6376283"/>
            <a:ext cx="6645161" cy="369332"/>
          </a:xfrm>
          <a:prstGeom prst="rect">
            <a:avLst/>
          </a:prstGeom>
          <a:noFill/>
        </p:spPr>
        <p:txBody>
          <a:bodyPr wrap="square">
            <a:spAutoFit/>
          </a:bodyPr>
          <a:lstStyle/>
          <a:p>
            <a:r>
              <a:rPr lang="en-US" altLang="zh-CN" dirty="0">
                <a:hlinkClick r:id="rId5"/>
              </a:rPr>
              <a:t>Clarification on Large Language Model Policy 2023 (icml.cc)</a:t>
            </a:r>
            <a:endParaRPr lang="zh-CN"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112385"/>
            <a:ext cx="8229600" cy="648072"/>
          </a:xfrm>
        </p:spPr>
        <p:txBody>
          <a:bodyPr>
            <a:normAutofit fontScale="90000"/>
          </a:bodyPr>
          <a:lstStyle/>
          <a:p>
            <a:r>
              <a:rPr lang="en-US" altLang="zh-CN" b="1" dirty="0"/>
              <a:t> AI tools</a:t>
            </a:r>
            <a:r>
              <a:rPr lang="zh-CN" altLang="en-US" b="1" dirty="0"/>
              <a:t> </a:t>
            </a:r>
            <a:r>
              <a:rPr lang="en-US" altLang="zh-CN" b="1" dirty="0"/>
              <a:t>for Reviewing</a:t>
            </a:r>
            <a:endParaRPr lang="zh-CN" altLang="en-US" b="1" dirty="0"/>
          </a:p>
        </p:txBody>
      </p:sp>
      <p:sp>
        <p:nvSpPr>
          <p:cNvPr id="3" name="内容占位符 2"/>
          <p:cNvSpPr>
            <a:spLocks noGrp="1"/>
          </p:cNvSpPr>
          <p:nvPr>
            <p:ph idx="1"/>
          </p:nvPr>
        </p:nvSpPr>
        <p:spPr>
          <a:xfrm>
            <a:off x="113498" y="857462"/>
            <a:ext cx="8820472" cy="4260501"/>
          </a:xfrm>
        </p:spPr>
        <p:txBody>
          <a:bodyPr>
            <a:normAutofit/>
          </a:bodyPr>
          <a:lstStyle/>
          <a:p>
            <a:r>
              <a:rPr lang="en-US" altLang="zh-CN" b="1" dirty="0"/>
              <a:t>Ethic Problems Reviewing with AI tools </a:t>
            </a:r>
          </a:p>
          <a:p>
            <a:endParaRPr lang="en-US" altLang="zh-CN" dirty="0"/>
          </a:p>
          <a:p>
            <a:pPr lvl="1"/>
            <a:endParaRPr lang="en-US" altLang="zh-CN" dirty="0"/>
          </a:p>
          <a:p>
            <a:pPr lvl="1"/>
            <a:endParaRPr lang="zh-CN" altLang="en-US" dirty="0"/>
          </a:p>
        </p:txBody>
      </p:sp>
      <p:sp>
        <p:nvSpPr>
          <p:cNvPr id="5" name="Rectangle 2"/>
          <p:cNvSpPr>
            <a:spLocks noChangeArrowheads="1"/>
          </p:cNvSpPr>
          <p:nvPr/>
        </p:nvSpPr>
        <p:spPr bwMode="auto">
          <a:xfrm>
            <a:off x="210030" y="1473336"/>
            <a:ext cx="8820472" cy="3911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342900" marR="0" lvl="0" indent="-342900" algn="l" defTabSz="914400" rtl="0" eaLnBrk="0" fontAlgn="base" latinLnBrk="0" hangingPunct="0">
              <a:lnSpc>
                <a:spcPct val="150000"/>
              </a:lnSpc>
              <a:spcBef>
                <a:spcPct val="0"/>
              </a:spcBef>
              <a:spcAft>
                <a:spcPct val="0"/>
              </a:spcAft>
              <a:buClrTx/>
              <a:buSzTx/>
              <a:buFont typeface="Arial" panose="020B0604020202090204" pitchFamily="34" charset="0"/>
              <a:buChar char="-"/>
            </a:pPr>
            <a:r>
              <a:rPr kumimoji="0" lang="en-US" altLang="zh-CN" sz="2400" i="0" u="none" strike="noStrike" cap="none" normalizeH="0" baseline="0" dirty="0">
                <a:ln>
                  <a:noFill/>
                </a:ln>
                <a:solidFill>
                  <a:schemeClr val="tx1"/>
                </a:solidFill>
                <a:effectLst/>
                <a:latin typeface="微软雅黑" charset="-122"/>
                <a:ea typeface="微软雅黑" charset="-122"/>
                <a:cs typeface="Times New Roman" panose="02020503050405090304" pitchFamily="18" charset="0"/>
              </a:rPr>
              <a:t>Lack of </a:t>
            </a:r>
            <a:r>
              <a:rPr kumimoji="0" lang="zh-CN" altLang="zh-CN" sz="2400" i="0" u="none" strike="noStrike" cap="none" normalizeH="0" baseline="0" dirty="0">
                <a:ln>
                  <a:noFill/>
                </a:ln>
                <a:solidFill>
                  <a:schemeClr val="tx1"/>
                </a:solidFill>
                <a:effectLst/>
                <a:latin typeface="微软雅黑" charset="-122"/>
                <a:ea typeface="微软雅黑" charset="-122"/>
                <a:cs typeface="Times New Roman" panose="02020503050405090304" pitchFamily="18" charset="0"/>
              </a:rPr>
              <a:t>Transparency:</a:t>
            </a:r>
            <a:r>
              <a:rPr lang="en-US" altLang="zh-CN" sz="2000" dirty="0">
                <a:latin typeface="微软雅黑" charset="-122"/>
                <a:ea typeface="微软雅黑" charset="-122"/>
                <a:cs typeface="Times New Roman" panose="02020503050405090304" pitchFamily="18" charset="0"/>
              </a:rPr>
              <a:t>undermine trust in the review process </a:t>
            </a:r>
            <a:endParaRPr lang="en-US" altLang="zh-CN" sz="2400" dirty="0">
              <a:latin typeface="微软雅黑" charset="-122"/>
              <a:ea typeface="微软雅黑" charset="-122"/>
              <a:cs typeface="Times New Roman" panose="02020503050405090304" pitchFamily="18" charset="0"/>
            </a:endParaRPr>
          </a:p>
          <a:p>
            <a:pPr marL="342900" marR="0" lvl="0" indent="-342900" algn="l" defTabSz="914400" rtl="0" eaLnBrk="0" fontAlgn="base" latinLnBrk="0" hangingPunct="0">
              <a:lnSpc>
                <a:spcPct val="150000"/>
              </a:lnSpc>
              <a:spcBef>
                <a:spcPct val="0"/>
              </a:spcBef>
              <a:spcAft>
                <a:spcPct val="0"/>
              </a:spcAft>
              <a:buClrTx/>
              <a:buSzTx/>
              <a:buFont typeface="Arial" panose="020B0604020202090204" pitchFamily="34" charset="0"/>
              <a:buChar char="-"/>
            </a:pPr>
            <a:r>
              <a:rPr kumimoji="0" lang="zh-CN" altLang="zh-CN" sz="2400" i="0" u="none" strike="noStrike" cap="none" normalizeH="0" baseline="0" dirty="0">
                <a:ln>
                  <a:noFill/>
                </a:ln>
                <a:solidFill>
                  <a:schemeClr val="tx1"/>
                </a:solidFill>
                <a:effectLst/>
                <a:latin typeface="微软雅黑" charset="-122"/>
                <a:ea typeface="微软雅黑" charset="-122"/>
                <a:cs typeface="Times New Roman" panose="02020503050405090304" pitchFamily="18" charset="0"/>
              </a:rPr>
              <a:t>Confidentiality: </a:t>
            </a:r>
            <a:r>
              <a:rPr kumimoji="0" lang="en-US" altLang="zh-CN" sz="2000" i="0" u="none" strike="noStrike" cap="none" normalizeH="0" baseline="0" dirty="0">
                <a:ln>
                  <a:noFill/>
                </a:ln>
                <a:solidFill>
                  <a:schemeClr val="tx1"/>
                </a:solidFill>
                <a:effectLst/>
                <a:latin typeface="微软雅黑" charset="-122"/>
                <a:ea typeface="微软雅黑" charset="-122"/>
                <a:cs typeface="Times New Roman" panose="02020503050405090304" pitchFamily="18" charset="0"/>
              </a:rPr>
              <a:t>confidential information could be leaked </a:t>
            </a:r>
            <a:endParaRPr kumimoji="0" lang="en-US" altLang="zh-CN" sz="2400" i="0" u="none" strike="noStrike" cap="none" normalizeH="0" baseline="0" dirty="0">
              <a:ln>
                <a:noFill/>
              </a:ln>
              <a:solidFill>
                <a:schemeClr val="tx1"/>
              </a:solidFill>
              <a:effectLst/>
              <a:latin typeface="微软雅黑" charset="-122"/>
              <a:ea typeface="微软雅黑" charset="-122"/>
              <a:cs typeface="Times New Roman" panose="02020503050405090304" pitchFamily="18" charset="0"/>
            </a:endParaRPr>
          </a:p>
          <a:p>
            <a:pPr marL="342900" marR="0" lvl="0" indent="-342900" algn="l" defTabSz="914400" rtl="0" eaLnBrk="0" fontAlgn="base" latinLnBrk="0" hangingPunct="0">
              <a:lnSpc>
                <a:spcPct val="150000"/>
              </a:lnSpc>
              <a:spcBef>
                <a:spcPct val="0"/>
              </a:spcBef>
              <a:spcAft>
                <a:spcPct val="0"/>
              </a:spcAft>
              <a:buClrTx/>
              <a:buSzTx/>
              <a:buFont typeface="Arial" panose="020B0604020202090204" pitchFamily="34" charset="0"/>
              <a:buChar char="-"/>
            </a:pPr>
            <a:r>
              <a:rPr kumimoji="0" lang="en-US" altLang="zh-CN" sz="2400" i="0" u="none" strike="noStrike" cap="none" normalizeH="0" baseline="0" dirty="0">
                <a:ln>
                  <a:noFill/>
                </a:ln>
                <a:solidFill>
                  <a:schemeClr val="tx1"/>
                </a:solidFill>
                <a:effectLst/>
                <a:latin typeface="微软雅黑" charset="-122"/>
                <a:ea typeface="微软雅黑" charset="-122"/>
                <a:cs typeface="Times New Roman" panose="02020503050405090304" pitchFamily="18" charset="0"/>
              </a:rPr>
              <a:t>Accountability</a:t>
            </a:r>
            <a:r>
              <a:rPr kumimoji="0" lang="zh-CN" altLang="zh-CN" sz="2400" i="0" u="none" strike="noStrike" cap="none" normalizeH="0" baseline="0" dirty="0">
                <a:ln>
                  <a:noFill/>
                </a:ln>
                <a:solidFill>
                  <a:schemeClr val="tx1"/>
                </a:solidFill>
                <a:effectLst/>
                <a:latin typeface="微软雅黑" charset="-122"/>
                <a:ea typeface="微软雅黑" charset="-122"/>
                <a:cs typeface="Times New Roman" panose="02020503050405090304" pitchFamily="18" charset="0"/>
              </a:rPr>
              <a:t>: </a:t>
            </a:r>
            <a:r>
              <a:rPr kumimoji="0" lang="en-US" altLang="zh-CN" sz="2000" i="0" u="none" strike="noStrike" cap="none" normalizeH="0" baseline="0" dirty="0">
                <a:ln>
                  <a:noFill/>
                </a:ln>
                <a:solidFill>
                  <a:schemeClr val="tx1"/>
                </a:solidFill>
                <a:effectLst/>
                <a:latin typeface="微软雅黑" charset="-122"/>
                <a:ea typeface="微软雅黑" charset="-122"/>
                <a:cs typeface="Times New Roman" panose="02020503050405090304" pitchFamily="18" charset="0"/>
              </a:rPr>
              <a:t>who is responsible for decisions made?</a:t>
            </a:r>
          </a:p>
          <a:p>
            <a:pPr marL="342900" marR="0" lvl="0" indent="-342900" algn="l" defTabSz="914400" rtl="0" eaLnBrk="0" fontAlgn="base" latinLnBrk="0" hangingPunct="0">
              <a:lnSpc>
                <a:spcPct val="150000"/>
              </a:lnSpc>
              <a:spcBef>
                <a:spcPct val="0"/>
              </a:spcBef>
              <a:spcAft>
                <a:spcPct val="0"/>
              </a:spcAft>
              <a:buClrTx/>
              <a:buSzTx/>
              <a:buFont typeface="Arial" panose="020B0604020202090204" pitchFamily="34" charset="0"/>
              <a:buChar char="-"/>
            </a:pPr>
            <a:r>
              <a:rPr kumimoji="0" lang="en-US" altLang="zh-CN" sz="2400" i="0" u="none" strike="noStrike" cap="none" normalizeH="0" baseline="0" dirty="0">
                <a:ln>
                  <a:noFill/>
                </a:ln>
                <a:solidFill>
                  <a:schemeClr val="tx1"/>
                </a:solidFill>
                <a:effectLst/>
                <a:latin typeface="微软雅黑" charset="-122"/>
                <a:ea typeface="微软雅黑" charset="-122"/>
                <a:cs typeface="Times New Roman" panose="02020503050405090304" pitchFamily="18" charset="0"/>
              </a:rPr>
              <a:t>Ethical Use of AI</a:t>
            </a:r>
            <a:r>
              <a:rPr kumimoji="0" lang="zh-CN" altLang="zh-CN" sz="2400" i="0" u="none" strike="noStrike" cap="none" normalizeH="0" baseline="0" dirty="0">
                <a:ln>
                  <a:noFill/>
                </a:ln>
                <a:solidFill>
                  <a:schemeClr val="tx1"/>
                </a:solidFill>
                <a:effectLst/>
                <a:latin typeface="微软雅黑" charset="-122"/>
                <a:ea typeface="微软雅黑" charset="-122"/>
                <a:cs typeface="Times New Roman" panose="02020503050405090304" pitchFamily="18" charset="0"/>
              </a:rPr>
              <a:t>: </a:t>
            </a:r>
            <a:r>
              <a:rPr lang="en-US" altLang="zh-CN" sz="2400" dirty="0"/>
              <a:t>AI tools are used to automate decisions </a:t>
            </a:r>
          </a:p>
          <a:p>
            <a:pPr marL="342900" marR="0" lvl="0" indent="-342900" algn="l" defTabSz="914400" rtl="0" eaLnBrk="0" fontAlgn="base" latinLnBrk="0" hangingPunct="0">
              <a:lnSpc>
                <a:spcPct val="150000"/>
              </a:lnSpc>
              <a:spcBef>
                <a:spcPct val="0"/>
              </a:spcBef>
              <a:spcAft>
                <a:spcPct val="0"/>
              </a:spcAft>
              <a:buClrTx/>
              <a:buSzTx/>
              <a:buFont typeface="Arial" panose="020B0604020202090204" pitchFamily="34" charset="0"/>
              <a:buChar char="-"/>
            </a:pPr>
            <a:r>
              <a:rPr kumimoji="0" lang="en-US" altLang="zh-CN" sz="2400" i="0" u="none" strike="noStrike" cap="none" normalizeH="0" baseline="0" dirty="0">
                <a:ln>
                  <a:noFill/>
                </a:ln>
                <a:solidFill>
                  <a:schemeClr val="tx1"/>
                </a:solidFill>
                <a:effectLst/>
                <a:latin typeface="微软雅黑" charset="-122"/>
                <a:ea typeface="微软雅黑" charset="-122"/>
                <a:cs typeface="Times New Roman" panose="02020503050405090304" pitchFamily="18" charset="0"/>
              </a:rPr>
              <a:t>Informed Consent</a:t>
            </a:r>
            <a:r>
              <a:rPr kumimoji="0" lang="zh-CN" altLang="zh-CN" sz="2400" i="0" u="none" strike="noStrike" cap="none" normalizeH="0" baseline="0" dirty="0">
                <a:ln>
                  <a:noFill/>
                </a:ln>
                <a:solidFill>
                  <a:schemeClr val="tx1"/>
                </a:solidFill>
                <a:effectLst/>
                <a:latin typeface="微软雅黑" charset="-122"/>
                <a:ea typeface="微软雅黑" charset="-122"/>
                <a:cs typeface="Times New Roman" panose="02020503050405090304" pitchFamily="18" charset="0"/>
              </a:rPr>
              <a:t>: </a:t>
            </a:r>
            <a:r>
              <a:rPr kumimoji="0" lang="en-US" altLang="zh-CN" sz="2000" i="0" u="none" strike="noStrike" cap="none" normalizeH="0" baseline="0" dirty="0">
                <a:ln>
                  <a:noFill/>
                </a:ln>
                <a:solidFill>
                  <a:schemeClr val="tx1"/>
                </a:solidFill>
                <a:effectLst/>
                <a:latin typeface="微软雅黑" charset="-122"/>
                <a:ea typeface="微软雅黑" charset="-122"/>
                <a:cs typeface="Times New Roman" panose="02020503050405090304" pitchFamily="18" charset="0"/>
              </a:rPr>
              <a:t>affect author’s trust in the review process </a:t>
            </a:r>
          </a:p>
          <a:p>
            <a:pPr marL="342900" marR="0" lvl="0" indent="-342900" algn="l" defTabSz="914400" rtl="0" eaLnBrk="0" fontAlgn="base" latinLnBrk="0" hangingPunct="0">
              <a:lnSpc>
                <a:spcPct val="150000"/>
              </a:lnSpc>
              <a:spcBef>
                <a:spcPct val="0"/>
              </a:spcBef>
              <a:spcAft>
                <a:spcPct val="0"/>
              </a:spcAft>
              <a:buClrTx/>
              <a:buSzTx/>
              <a:buFont typeface="Arial" panose="020B0604020202090204" pitchFamily="34" charset="0"/>
              <a:buChar char="-"/>
            </a:pPr>
            <a:r>
              <a:rPr kumimoji="0" lang="en-US" altLang="zh-CN" sz="2400" i="0" u="none" strike="noStrike" cap="none" normalizeH="0" baseline="0" dirty="0">
                <a:ln>
                  <a:noFill/>
                </a:ln>
                <a:solidFill>
                  <a:schemeClr val="tx1"/>
                </a:solidFill>
                <a:effectLst/>
                <a:latin typeface="微软雅黑" charset="-122"/>
                <a:ea typeface="微软雅黑" charset="-122"/>
                <a:cs typeface="Times New Roman" panose="02020503050405090304" pitchFamily="18" charset="0"/>
              </a:rPr>
              <a:t>Quality Control: </a:t>
            </a:r>
            <a:r>
              <a:rPr lang="en-US" altLang="zh-CN" sz="2400" dirty="0"/>
              <a:t>unreliable assessments and compromise the review process.</a:t>
            </a:r>
            <a:endParaRPr kumimoji="0" lang="en-US" altLang="zh-CN" sz="2400" i="0" u="none" strike="noStrike" cap="none" normalizeH="0" baseline="0" dirty="0">
              <a:ln>
                <a:noFill/>
              </a:ln>
              <a:solidFill>
                <a:schemeClr val="tx1"/>
              </a:solidFill>
              <a:effectLst/>
              <a:latin typeface="微软雅黑" charset="-122"/>
              <a:ea typeface="微软雅黑" charset="-122"/>
              <a:cs typeface="Times New Roman" panose="0202050305040509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112385"/>
            <a:ext cx="8229600" cy="648072"/>
          </a:xfrm>
        </p:spPr>
        <p:txBody>
          <a:bodyPr>
            <a:normAutofit fontScale="90000"/>
          </a:bodyPr>
          <a:lstStyle/>
          <a:p>
            <a:r>
              <a:rPr lang="en-US" altLang="zh-CN" b="1" dirty="0"/>
              <a:t> AI tools</a:t>
            </a:r>
            <a:r>
              <a:rPr lang="zh-CN" altLang="en-US" b="1" dirty="0"/>
              <a:t> </a:t>
            </a:r>
            <a:r>
              <a:rPr lang="en-US" altLang="zh-CN" b="1" dirty="0"/>
              <a:t>for Reviewing</a:t>
            </a:r>
            <a:endParaRPr lang="zh-CN" altLang="en-US" b="1" dirty="0"/>
          </a:p>
        </p:txBody>
      </p:sp>
      <p:sp>
        <p:nvSpPr>
          <p:cNvPr id="3" name="内容占位符 2"/>
          <p:cNvSpPr>
            <a:spLocks noGrp="1"/>
          </p:cNvSpPr>
          <p:nvPr>
            <p:ph idx="1"/>
          </p:nvPr>
        </p:nvSpPr>
        <p:spPr>
          <a:xfrm>
            <a:off x="113498" y="857462"/>
            <a:ext cx="4890550" cy="4260501"/>
          </a:xfrm>
        </p:spPr>
        <p:txBody>
          <a:bodyPr>
            <a:normAutofit/>
          </a:bodyPr>
          <a:lstStyle/>
          <a:p>
            <a:r>
              <a:rPr lang="en-US" altLang="zh-CN" b="1" dirty="0"/>
              <a:t>Reviewing with AI tools </a:t>
            </a:r>
          </a:p>
          <a:p>
            <a:endParaRPr lang="en-US" altLang="zh-CN" dirty="0"/>
          </a:p>
          <a:p>
            <a:pPr lvl="1"/>
            <a:endParaRPr lang="en-US" altLang="zh-CN" dirty="0"/>
          </a:p>
          <a:p>
            <a:pPr lvl="1"/>
            <a:endParaRPr lang="zh-CN" altLang="en-US" dirty="0"/>
          </a:p>
        </p:txBody>
      </p:sp>
      <p:pic>
        <p:nvPicPr>
          <p:cNvPr id="8" name="图片 7"/>
          <p:cNvPicPr>
            <a:picLocks noChangeAspect="1"/>
          </p:cNvPicPr>
          <p:nvPr/>
        </p:nvPicPr>
        <p:blipFill>
          <a:blip r:embed="rId3"/>
          <a:stretch>
            <a:fillRect/>
          </a:stretch>
        </p:blipFill>
        <p:spPr>
          <a:xfrm>
            <a:off x="0" y="1340768"/>
            <a:ext cx="9144000" cy="1855238"/>
          </a:xfrm>
          <a:prstGeom prst="rect">
            <a:avLst/>
          </a:prstGeom>
        </p:spPr>
      </p:pic>
      <p:sp>
        <p:nvSpPr>
          <p:cNvPr id="10" name="文本框 9"/>
          <p:cNvSpPr txBox="1"/>
          <p:nvPr/>
        </p:nvSpPr>
        <p:spPr>
          <a:xfrm>
            <a:off x="-30852" y="3105834"/>
            <a:ext cx="4234839" cy="646331"/>
          </a:xfrm>
          <a:prstGeom prst="rect">
            <a:avLst/>
          </a:prstGeom>
          <a:noFill/>
        </p:spPr>
        <p:txBody>
          <a:bodyPr wrap="square">
            <a:spAutoFit/>
          </a:bodyPr>
          <a:lstStyle/>
          <a:p>
            <a:r>
              <a:rPr lang="en-US" altLang="zh-CN" b="0" i="0" dirty="0">
                <a:effectLst/>
                <a:latin typeface="微软雅黑" panose="020B0503020204020204" pitchFamily="34" charset="-122"/>
                <a:ea typeface="微软雅黑" panose="020B0503020204020204" pitchFamily="34" charset="-122"/>
              </a:rPr>
              <a:t>'paper contributions' section of the review submitted by the reviewer:</a:t>
            </a:r>
            <a:endParaRPr lang="zh-CN" altLang="en-US" dirty="0"/>
          </a:p>
        </p:txBody>
      </p:sp>
      <p:pic>
        <p:nvPicPr>
          <p:cNvPr id="14" name="图片 13"/>
          <p:cNvPicPr>
            <a:picLocks noChangeAspect="1"/>
          </p:cNvPicPr>
          <p:nvPr/>
        </p:nvPicPr>
        <p:blipFill>
          <a:blip r:embed="rId4"/>
          <a:stretch>
            <a:fillRect/>
          </a:stretch>
        </p:blipFill>
        <p:spPr>
          <a:xfrm>
            <a:off x="11440" y="3815110"/>
            <a:ext cx="4478209" cy="2078110"/>
          </a:xfrm>
          <a:prstGeom prst="rect">
            <a:avLst/>
          </a:prstGeom>
        </p:spPr>
      </p:pic>
      <p:sp>
        <p:nvSpPr>
          <p:cNvPr id="16" name="文本框 15"/>
          <p:cNvSpPr txBox="1"/>
          <p:nvPr/>
        </p:nvSpPr>
        <p:spPr>
          <a:xfrm>
            <a:off x="4572000" y="3241608"/>
            <a:ext cx="4613910" cy="369332"/>
          </a:xfrm>
          <a:prstGeom prst="rect">
            <a:avLst/>
          </a:prstGeom>
          <a:noFill/>
        </p:spPr>
        <p:txBody>
          <a:bodyPr wrap="square">
            <a:spAutoFit/>
          </a:bodyPr>
          <a:lstStyle/>
          <a:p>
            <a:r>
              <a:rPr lang="en-US" altLang="zh-CN" b="0" i="0" dirty="0">
                <a:effectLst/>
                <a:latin typeface="微软雅黑" panose="020B0503020204020204" pitchFamily="34" charset="-122"/>
                <a:ea typeface="微软雅黑" panose="020B0503020204020204" pitchFamily="34" charset="-122"/>
              </a:rPr>
              <a:t>get straight out of ChatGPT:</a:t>
            </a:r>
            <a:endParaRPr lang="zh-CN" altLang="en-US" dirty="0"/>
          </a:p>
        </p:txBody>
      </p:sp>
      <p:pic>
        <p:nvPicPr>
          <p:cNvPr id="18" name="图片 17"/>
          <p:cNvPicPr>
            <a:picLocks noChangeAspect="1"/>
          </p:cNvPicPr>
          <p:nvPr/>
        </p:nvPicPr>
        <p:blipFill>
          <a:blip r:embed="rId5"/>
          <a:srcRect r="2112"/>
          <a:stretch>
            <a:fillRect/>
          </a:stretch>
        </p:blipFill>
        <p:spPr>
          <a:xfrm>
            <a:off x="4469894" y="3815110"/>
            <a:ext cx="4662666" cy="2012350"/>
          </a:xfrm>
          <a:prstGeom prst="rect">
            <a:avLst/>
          </a:prstGeom>
        </p:spPr>
      </p:pic>
      <p:sp>
        <p:nvSpPr>
          <p:cNvPr id="22" name="文本框 21"/>
          <p:cNvSpPr txBox="1"/>
          <p:nvPr/>
        </p:nvSpPr>
        <p:spPr>
          <a:xfrm>
            <a:off x="3779912" y="3542940"/>
            <a:ext cx="4234839" cy="369332"/>
          </a:xfrm>
          <a:prstGeom prst="rect">
            <a:avLst/>
          </a:prstGeom>
          <a:noFill/>
        </p:spPr>
        <p:txBody>
          <a:bodyPr wrap="square">
            <a:spAutoFit/>
          </a:bodyPr>
          <a:lstStyle/>
          <a:p>
            <a:r>
              <a:rPr lang="en-US" altLang="zh-CN" dirty="0">
                <a:solidFill>
                  <a:srgbClr val="FF0000"/>
                </a:solidFill>
                <a:latin typeface="微软雅黑" panose="020B0503020204020204" pitchFamily="34" charset="-122"/>
                <a:ea typeface="微软雅黑" panose="020B0503020204020204" pitchFamily="34" charset="-122"/>
              </a:rPr>
              <a:t>IDENTICAL</a:t>
            </a:r>
            <a:endParaRPr lang="zh-CN" altLang="en-US" dirty="0">
              <a:solidFill>
                <a:srgbClr val="FF0000"/>
              </a:solidFill>
            </a:endParaRPr>
          </a:p>
        </p:txBody>
      </p:sp>
      <p:sp>
        <p:nvSpPr>
          <p:cNvPr id="29" name="文本框 28"/>
          <p:cNvSpPr txBox="1"/>
          <p:nvPr/>
        </p:nvSpPr>
        <p:spPr>
          <a:xfrm>
            <a:off x="113498" y="6128792"/>
            <a:ext cx="8808610" cy="584775"/>
          </a:xfrm>
          <a:prstGeom prst="rect">
            <a:avLst/>
          </a:prstGeom>
          <a:noFill/>
        </p:spPr>
        <p:txBody>
          <a:bodyPr wrap="square">
            <a:spAutoFit/>
          </a:bodyPr>
          <a:lstStyle/>
          <a:p>
            <a:r>
              <a:rPr lang="en-US" altLang="zh-CN" sz="1600" dirty="0"/>
              <a:t>https://www.linkedin.com/posts/david-churchill-41171730_chatgpt-activity-7079567258854785025-mlwJ?utm_source=share&amp;utm_medium=member_desktop</a:t>
            </a:r>
            <a:endParaRPr lang="zh-CN" altLang="en-US" sz="16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Introduction to Peer-Review</a:t>
            </a:r>
            <a:endParaRPr lang="zh-CN" altLang="en-US" b="1" dirty="0"/>
          </a:p>
        </p:txBody>
      </p:sp>
      <p:sp>
        <p:nvSpPr>
          <p:cNvPr id="3" name="内容占位符 2"/>
          <p:cNvSpPr>
            <a:spLocks noGrp="1"/>
          </p:cNvSpPr>
          <p:nvPr>
            <p:ph idx="1"/>
          </p:nvPr>
        </p:nvSpPr>
        <p:spPr/>
        <p:txBody>
          <a:bodyPr/>
          <a:lstStyle/>
          <a:p>
            <a:r>
              <a:rPr lang="en-US" altLang="zh-CN" dirty="0">
                <a:ea typeface="宋体" pitchFamily="2" charset="-122"/>
              </a:rPr>
              <a:t>“Peer review is the assessment by an expert of material submitted for publication.”</a:t>
            </a:r>
          </a:p>
          <a:p>
            <a:pPr marL="857250" lvl="1" indent="-457200">
              <a:lnSpc>
                <a:spcPct val="90000"/>
              </a:lnSpc>
            </a:pPr>
            <a:r>
              <a:rPr lang="en-US" altLang="zh-CN" sz="3200" dirty="0">
                <a:ea typeface="宋体" pitchFamily="2" charset="-122"/>
              </a:rPr>
              <a:t>Publication process</a:t>
            </a:r>
          </a:p>
          <a:p>
            <a:pPr marL="857250" lvl="1" indent="-457200">
              <a:lnSpc>
                <a:spcPct val="90000"/>
              </a:lnSpc>
            </a:pPr>
            <a:r>
              <a:rPr lang="en-US" altLang="zh-CN" sz="3200" dirty="0">
                <a:ea typeface="宋体" pitchFamily="2" charset="-122"/>
              </a:rPr>
              <a:t>Awarding of funding for research</a:t>
            </a:r>
          </a:p>
          <a:p>
            <a:pPr marL="857250" lvl="1" indent="-457200">
              <a:lnSpc>
                <a:spcPct val="90000"/>
              </a:lnSpc>
            </a:pPr>
            <a:r>
              <a:rPr lang="en-US" altLang="zh-CN" sz="3200" dirty="0">
                <a:ea typeface="宋体" pitchFamily="2" charset="-122"/>
              </a:rPr>
              <a:t>Patents</a:t>
            </a:r>
          </a:p>
          <a:p>
            <a:pPr marL="857250" lvl="1" indent="-457200">
              <a:lnSpc>
                <a:spcPct val="90000"/>
              </a:lnSpc>
            </a:pPr>
            <a:r>
              <a:rPr lang="en-US" altLang="zh-CN" sz="3200" dirty="0">
                <a:ea typeface="宋体" pitchFamily="2" charset="-122"/>
              </a:rPr>
              <a:t>Standards</a:t>
            </a:r>
          </a:p>
          <a:p>
            <a:pPr lvl="1"/>
            <a:endParaRPr lang="en-US" altLang="zh-CN" dirty="0">
              <a:ea typeface="宋体" pitchFamily="2" charset="-122"/>
            </a:endParaRPr>
          </a:p>
          <a:p>
            <a:endParaRPr lang="zh-CN" altLang="en-US" dirty="0"/>
          </a:p>
        </p:txBody>
      </p:sp>
      <p:pic>
        <p:nvPicPr>
          <p:cNvPr id="4" name="Picture 4" descr="inquisition"/>
          <p:cNvPicPr>
            <a:picLocks noChangeAspect="1" noChangeArrowheads="1"/>
          </p:cNvPicPr>
          <p:nvPr/>
        </p:nvPicPr>
        <p:blipFill>
          <a:blip r:embed="rId3" cstate="print"/>
          <a:srcRect/>
          <a:stretch>
            <a:fillRect/>
          </a:stretch>
        </p:blipFill>
        <p:spPr bwMode="auto">
          <a:xfrm>
            <a:off x="6156176" y="3861048"/>
            <a:ext cx="2820034" cy="2204754"/>
          </a:xfrm>
          <a:prstGeom prst="rect">
            <a:avLst/>
          </a:prstGeom>
          <a:noFill/>
        </p:spPr>
      </p:pic>
      <p:sp>
        <p:nvSpPr>
          <p:cNvPr id="5" name="Text Box 5"/>
          <p:cNvSpPr txBox="1">
            <a:spLocks noChangeArrowheads="1"/>
          </p:cNvSpPr>
          <p:nvPr/>
        </p:nvSpPr>
        <p:spPr bwMode="auto">
          <a:xfrm>
            <a:off x="7020272" y="6237312"/>
            <a:ext cx="990600" cy="366713"/>
          </a:xfrm>
          <a:prstGeom prst="rect">
            <a:avLst/>
          </a:prstGeom>
          <a:noFill/>
          <a:ln w="9525">
            <a:noFill/>
            <a:miter lim="800000"/>
          </a:ln>
          <a:effectLst/>
        </p:spPr>
        <p:txBody>
          <a:bodyPr>
            <a:spAutoFit/>
          </a:bodyPr>
          <a:lstStyle/>
          <a:p>
            <a:pPr>
              <a:spcBef>
                <a:spcPct val="50000"/>
              </a:spcBef>
            </a:pPr>
            <a:r>
              <a:rPr lang="en-US" altLang="zh-CN" dirty="0">
                <a:ea typeface="宋体" pitchFamily="2" charset="-122"/>
              </a:rPr>
              <a:t>Galileo</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304800"/>
            <a:ext cx="9144000" cy="914400"/>
          </a:xfrm>
          <a:solidFill>
            <a:schemeClr val="bg1"/>
          </a:solidFill>
        </p:spPr>
        <p:txBody>
          <a:bodyPr/>
          <a:lstStyle/>
          <a:p>
            <a:r>
              <a:rPr lang="en-US"/>
              <a:t>           </a:t>
            </a:r>
          </a:p>
        </p:txBody>
      </p:sp>
      <p:pic>
        <p:nvPicPr>
          <p:cNvPr id="36867" name="Picture 3" descr="Visio-jfma2"/>
          <p:cNvPicPr>
            <a:picLocks noChangeAspect="1" noChangeArrowheads="1"/>
          </p:cNvPicPr>
          <p:nvPr/>
        </p:nvPicPr>
        <p:blipFill>
          <a:blip r:embed="rId3" cstate="print"/>
          <a:srcRect/>
          <a:stretch>
            <a:fillRect/>
          </a:stretch>
        </p:blipFill>
        <p:spPr bwMode="auto">
          <a:xfrm>
            <a:off x="1085850" y="381000"/>
            <a:ext cx="6686550" cy="6118225"/>
          </a:xfrm>
          <a:prstGeom prst="rect">
            <a:avLst/>
          </a:prstGeom>
          <a:noFill/>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Peer Review: Refereeing (1)</a:t>
            </a:r>
            <a:endParaRPr lang="zh-CN" altLang="en-US" dirty="0"/>
          </a:p>
        </p:txBody>
      </p:sp>
      <p:sp>
        <p:nvSpPr>
          <p:cNvPr id="3" name="内容占位符 2"/>
          <p:cNvSpPr>
            <a:spLocks noGrp="1"/>
          </p:cNvSpPr>
          <p:nvPr>
            <p:ph idx="1"/>
          </p:nvPr>
        </p:nvSpPr>
        <p:spPr/>
        <p:txBody>
          <a:bodyPr/>
          <a:lstStyle/>
          <a:p>
            <a:r>
              <a:rPr lang="en-US" altLang="zh-CN" dirty="0"/>
              <a:t>Refereeing can be a chore, but deserves the same effort, care, and ethical standards as any other research activity</a:t>
            </a:r>
          </a:p>
          <a:p>
            <a:r>
              <a:rPr lang="en-US" altLang="zh-CN" dirty="0" err="1"/>
              <a:t>Resonsibilities</a:t>
            </a:r>
            <a:endParaRPr lang="en-US" altLang="zh-CN" dirty="0"/>
          </a:p>
          <a:p>
            <a:pPr lvl="1"/>
            <a:r>
              <a:rPr lang="en-US" altLang="zh-CN" dirty="0"/>
              <a:t>Author</a:t>
            </a:r>
          </a:p>
          <a:p>
            <a:pPr lvl="1"/>
            <a:r>
              <a:rPr lang="en-US" altLang="zh-CN" dirty="0"/>
              <a:t>Referee: fair, objective, avoid conflict of interest</a:t>
            </a:r>
          </a:p>
          <a:p>
            <a:pPr lvl="1"/>
            <a:r>
              <a:rPr lang="en-US" altLang="zh-CN" dirty="0"/>
              <a:t>Editor: choose referees, arbitrate based on referees’ evaluation</a:t>
            </a:r>
          </a:p>
          <a:p>
            <a:pPr lvl="1"/>
            <a:endParaRPr lang="zh-CN"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0"/>
            <a:ext cx="8229600" cy="1143000"/>
          </a:xfrm>
        </p:spPr>
        <p:txBody>
          <a:bodyPr/>
          <a:lstStyle/>
          <a:p>
            <a:r>
              <a:rPr lang="en-US" altLang="zh-CN" dirty="0"/>
              <a:t>Peer Review: Refereeing (2)</a:t>
            </a:r>
            <a:endParaRPr lang="zh-CN" altLang="en-US" dirty="0"/>
          </a:p>
        </p:txBody>
      </p:sp>
      <p:sp>
        <p:nvSpPr>
          <p:cNvPr id="3" name="内容占位符 2"/>
          <p:cNvSpPr>
            <a:spLocks noGrp="1"/>
          </p:cNvSpPr>
          <p:nvPr>
            <p:ph idx="1"/>
          </p:nvPr>
        </p:nvSpPr>
        <p:spPr>
          <a:xfrm>
            <a:off x="457200" y="1196752"/>
            <a:ext cx="8229600" cy="4929411"/>
          </a:xfrm>
        </p:spPr>
        <p:txBody>
          <a:bodyPr>
            <a:normAutofit lnSpcReduction="10000"/>
          </a:bodyPr>
          <a:lstStyle/>
          <a:p>
            <a:r>
              <a:rPr lang="en-US" altLang="zh-CN" b="1" dirty="0"/>
              <a:t>Contribution</a:t>
            </a:r>
          </a:p>
          <a:p>
            <a:pPr lvl="1"/>
            <a:r>
              <a:rPr lang="en-US" altLang="zh-CN" dirty="0"/>
              <a:t>originality and validity</a:t>
            </a:r>
          </a:p>
          <a:p>
            <a:r>
              <a:rPr lang="en-US" altLang="zh-CN" b="1" dirty="0"/>
              <a:t>Evaluation of papers</a:t>
            </a:r>
          </a:p>
          <a:p>
            <a:pPr lvl="1"/>
            <a:r>
              <a:rPr lang="en-US" altLang="zh-CN" dirty="0"/>
              <a:t>Is there a contribution? Is it significant?</a:t>
            </a:r>
          </a:p>
          <a:p>
            <a:pPr lvl="1"/>
            <a:r>
              <a:rPr lang="en-US" altLang="zh-CN" dirty="0"/>
              <a:t>Is the contribution of interest?</a:t>
            </a:r>
          </a:p>
          <a:p>
            <a:pPr lvl="1"/>
            <a:r>
              <a:rPr lang="en-US" altLang="zh-CN" dirty="0"/>
              <a:t>Is the contribution timely or only of historical interest?</a:t>
            </a:r>
          </a:p>
          <a:p>
            <a:pPr lvl="1"/>
            <a:r>
              <a:rPr lang="en-US" altLang="zh-CN" dirty="0"/>
              <a:t>Is the topic relevant to the likely readership?</a:t>
            </a:r>
          </a:p>
          <a:p>
            <a:pPr lvl="1"/>
            <a:r>
              <a:rPr lang="en-US" altLang="zh-CN" dirty="0"/>
              <a:t>Are the results correct?</a:t>
            </a:r>
          </a:p>
          <a:p>
            <a:pPr lvl="1"/>
            <a:r>
              <a:rPr lang="en-US" altLang="zh-CN" dirty="0"/>
              <a:t>Are the proposals and results critically analyzed?</a:t>
            </a:r>
          </a:p>
          <a:p>
            <a:endParaRPr lang="en-US" altLang="zh-CN" dirty="0"/>
          </a:p>
          <a:p>
            <a:endParaRPr lang="zh-CN"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Refereeing Checklist</a:t>
            </a:r>
            <a:endParaRPr lang="zh-CN" altLang="en-US" b="1" dirty="0"/>
          </a:p>
        </p:txBody>
      </p:sp>
      <p:sp>
        <p:nvSpPr>
          <p:cNvPr id="3" name="内容占位符 2"/>
          <p:cNvSpPr>
            <a:spLocks noGrp="1"/>
          </p:cNvSpPr>
          <p:nvPr>
            <p:ph idx="1"/>
          </p:nvPr>
        </p:nvSpPr>
        <p:spPr/>
        <p:txBody>
          <a:bodyPr>
            <a:normAutofit fontScale="85000" lnSpcReduction="10000"/>
          </a:bodyPr>
          <a:lstStyle/>
          <a:p>
            <a:r>
              <a:rPr lang="en-US" altLang="zh-CN" dirty="0"/>
              <a:t>Are appropriate conclusions drawn from the results, or are there other possible interpretations?</a:t>
            </a:r>
          </a:p>
          <a:p>
            <a:r>
              <a:rPr lang="en-US" altLang="zh-CN" dirty="0"/>
              <a:t>Are all the </a:t>
            </a:r>
            <a:r>
              <a:rPr lang="en-US" altLang="zh-CN" dirty="0">
                <a:solidFill>
                  <a:srgbClr val="FF0000"/>
                </a:solidFill>
              </a:rPr>
              <a:t>technical details correct</a:t>
            </a:r>
            <a:r>
              <a:rPr lang="en-US" altLang="zh-CN" dirty="0"/>
              <a:t>? Are they sensible?</a:t>
            </a:r>
          </a:p>
          <a:p>
            <a:r>
              <a:rPr lang="en-US" altLang="zh-CN" dirty="0"/>
              <a:t>Could the results be verified?</a:t>
            </a:r>
          </a:p>
          <a:p>
            <a:r>
              <a:rPr lang="en-US" altLang="zh-CN" dirty="0"/>
              <a:t>Are there any serious ambiguities or </a:t>
            </a:r>
            <a:r>
              <a:rPr lang="en-US" altLang="zh-CN" dirty="0">
                <a:solidFill>
                  <a:srgbClr val="FF0000"/>
                </a:solidFill>
              </a:rPr>
              <a:t>inconsistencies</a:t>
            </a:r>
            <a:r>
              <a:rPr lang="en-US" altLang="zh-CN" dirty="0"/>
              <a:t>?</a:t>
            </a:r>
          </a:p>
          <a:p>
            <a:r>
              <a:rPr lang="en-US" altLang="zh-CN" dirty="0"/>
              <a:t>What is missing? What would complete the presentation? Is any of the material unnecessary?</a:t>
            </a:r>
          </a:p>
          <a:p>
            <a:r>
              <a:rPr lang="en-US" altLang="zh-CN" dirty="0"/>
              <a:t>How broad is the likely </a:t>
            </a:r>
            <a:r>
              <a:rPr lang="en-US" altLang="zh-CN" dirty="0">
                <a:solidFill>
                  <a:srgbClr val="FF0000"/>
                </a:solidFill>
              </a:rPr>
              <a:t>readership</a:t>
            </a:r>
            <a:r>
              <a:rPr lang="en-US" altLang="zh-CN" dirty="0"/>
              <a:t>?</a:t>
            </a:r>
          </a:p>
          <a:p>
            <a:r>
              <a:rPr lang="en-US" altLang="zh-CN" dirty="0"/>
              <a:t>Can the paper be understood? Is it clearly written? Is the presentation at an adequate standard?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0"/>
            <a:ext cx="8229600" cy="1143000"/>
          </a:xfrm>
        </p:spPr>
        <p:txBody>
          <a:bodyPr/>
          <a:lstStyle/>
          <a:p>
            <a:r>
              <a:rPr lang="en-US" altLang="zh-CN" b="1" dirty="0"/>
              <a:t>Referee report (1)</a:t>
            </a:r>
            <a:endParaRPr lang="zh-CN" altLang="en-US" b="1" dirty="0"/>
          </a:p>
        </p:txBody>
      </p:sp>
      <p:sp>
        <p:nvSpPr>
          <p:cNvPr id="5" name="内容占位符 4"/>
          <p:cNvSpPr>
            <a:spLocks noGrp="1"/>
          </p:cNvSpPr>
          <p:nvPr>
            <p:ph idx="1"/>
          </p:nvPr>
        </p:nvSpPr>
        <p:spPr>
          <a:xfrm>
            <a:off x="395536" y="908720"/>
            <a:ext cx="8229600" cy="5040560"/>
          </a:xfrm>
        </p:spPr>
        <p:txBody>
          <a:bodyPr>
            <a:noAutofit/>
          </a:bodyPr>
          <a:lstStyle/>
          <a:p>
            <a:pPr algn="l">
              <a:buFont typeface="Arial" panose="020B0604020202090204" pitchFamily="34" charset="0"/>
              <a:buChar char="•"/>
            </a:pPr>
            <a:r>
              <a:rPr lang="en-GB" altLang="zh-CN" sz="1800" b="0" i="0" u="none" strike="noStrike" dirty="0">
                <a:solidFill>
                  <a:srgbClr val="212529"/>
                </a:solidFill>
                <a:effectLst/>
                <a:latin typeface="Exo"/>
              </a:rPr>
              <a:t>10: Award quality: Technically flawless paper with groundbreaking impact on one or more areas of AI, with exceptionally strong evaluation, reproducibility, and resources, and no unaddressed ethical considerations.</a:t>
            </a:r>
          </a:p>
          <a:p>
            <a:pPr algn="l">
              <a:buFont typeface="Arial" panose="020B0604020202090204" pitchFamily="34" charset="0"/>
              <a:buChar char="•"/>
            </a:pPr>
            <a:r>
              <a:rPr lang="en-GB" altLang="zh-CN" sz="1800" b="0" i="0" u="none" strike="noStrike" dirty="0">
                <a:solidFill>
                  <a:srgbClr val="212529"/>
                </a:solidFill>
                <a:effectLst/>
                <a:latin typeface="Exo"/>
              </a:rPr>
              <a:t>9: Very Strong Accept: Technically flawless paper with groundbreaking impact on at least one area of AI and excellent impact on multiple areas of AI, with flawless evaluation, resources, and reproducibility, and no unaddressed ethical considerations.</a:t>
            </a:r>
          </a:p>
          <a:p>
            <a:pPr algn="l">
              <a:buFont typeface="Arial" panose="020B0604020202090204" pitchFamily="34" charset="0"/>
              <a:buChar char="•"/>
            </a:pPr>
            <a:r>
              <a:rPr lang="en-GB" altLang="zh-CN" sz="1800" b="0" i="0" u="none" strike="noStrike" dirty="0">
                <a:solidFill>
                  <a:srgbClr val="212529"/>
                </a:solidFill>
                <a:effectLst/>
                <a:latin typeface="Exo"/>
              </a:rPr>
              <a:t>8: Strong Accept: Technically strong paper with, with novel ideas, excellent impact on at least one area of AI or high-to-excellent impact on multiple areas of AI, with excellent evaluation, resources, and reproducibility, and no unaddressed ethical considerations.</a:t>
            </a:r>
          </a:p>
          <a:p>
            <a:pPr algn="l">
              <a:buFont typeface="Arial" panose="020B0604020202090204" pitchFamily="34" charset="0"/>
              <a:buChar char="•"/>
            </a:pPr>
            <a:r>
              <a:rPr lang="en-GB" altLang="zh-CN" sz="1800" b="0" i="0" u="none" strike="noStrike" dirty="0">
                <a:solidFill>
                  <a:srgbClr val="212529"/>
                </a:solidFill>
                <a:effectLst/>
                <a:latin typeface="Exo"/>
              </a:rPr>
              <a:t>7: Accept: Technically solid paper, with high impact on at least one sub-area of AI or moderate-to-high impact on more than one area of AI, with good-to-excellent evaluation, resources, reproducibility, and no unaddressed ethical considerations.</a:t>
            </a:r>
          </a:p>
          <a:p>
            <a:pPr algn="l">
              <a:buFont typeface="Arial" panose="020B0604020202090204" pitchFamily="34" charset="0"/>
              <a:buChar char="•"/>
            </a:pPr>
            <a:r>
              <a:rPr lang="en-GB" altLang="zh-CN" sz="1800" b="0" i="0" u="none" strike="noStrike" dirty="0">
                <a:solidFill>
                  <a:srgbClr val="212529"/>
                </a:solidFill>
                <a:effectLst/>
                <a:latin typeface="Exo"/>
              </a:rPr>
              <a:t>6: Weak Accept: Technically solid, moderate-to-high impact paper, with no major concerns with respect to evaluation, resources, reproducibility, ethical considerations.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Publish or perish</a:t>
            </a:r>
            <a:endParaRPr lang="zh-CN" altLang="en-US" dirty="0"/>
          </a:p>
        </p:txBody>
      </p:sp>
      <p:pic>
        <p:nvPicPr>
          <p:cNvPr id="6" name="内容占位符 5" descr="publish-perish.JPG"/>
          <p:cNvPicPr>
            <a:picLocks noGrp="1" noChangeAspect="1"/>
          </p:cNvPicPr>
          <p:nvPr>
            <p:ph idx="1"/>
          </p:nvPr>
        </p:nvPicPr>
        <p:blipFill>
          <a:blip r:embed="rId3" cstate="print"/>
          <a:stretch>
            <a:fillRect/>
          </a:stretch>
        </p:blipFill>
        <p:spPr>
          <a:xfrm>
            <a:off x="1043608" y="1556792"/>
            <a:ext cx="7048500" cy="4314825"/>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0"/>
            <a:ext cx="8229600" cy="1143000"/>
          </a:xfrm>
        </p:spPr>
        <p:txBody>
          <a:bodyPr/>
          <a:lstStyle/>
          <a:p>
            <a:r>
              <a:rPr lang="en-US" altLang="zh-CN" b="1" dirty="0"/>
              <a:t>Referee report (1)</a:t>
            </a:r>
            <a:endParaRPr lang="zh-CN" altLang="en-US" b="1" dirty="0"/>
          </a:p>
        </p:txBody>
      </p:sp>
      <p:sp>
        <p:nvSpPr>
          <p:cNvPr id="5" name="内容占位符 4"/>
          <p:cNvSpPr>
            <a:spLocks noGrp="1"/>
          </p:cNvSpPr>
          <p:nvPr>
            <p:ph idx="1"/>
          </p:nvPr>
        </p:nvSpPr>
        <p:spPr>
          <a:xfrm>
            <a:off x="395536" y="908720"/>
            <a:ext cx="8229600" cy="3384376"/>
          </a:xfrm>
        </p:spPr>
        <p:txBody>
          <a:bodyPr>
            <a:noAutofit/>
          </a:bodyPr>
          <a:lstStyle/>
          <a:p>
            <a:pPr algn="l">
              <a:buFont typeface="Arial" panose="020B0604020202090204" pitchFamily="34" charset="0"/>
              <a:buChar char="•"/>
            </a:pPr>
            <a:r>
              <a:rPr lang="en-GB" altLang="zh-CN" sz="1800" b="0" i="0" u="none" strike="noStrike" dirty="0">
                <a:solidFill>
                  <a:srgbClr val="212529"/>
                </a:solidFill>
                <a:effectLst/>
                <a:latin typeface="Exo"/>
              </a:rPr>
              <a:t>5: Borderline accept: Technically solid paper where reasons to accept outweigh reasons to reject, e.g., limited evaluation. Please use sparingly.</a:t>
            </a:r>
          </a:p>
          <a:p>
            <a:pPr algn="l">
              <a:buFont typeface="Arial" panose="020B0604020202090204" pitchFamily="34" charset="0"/>
              <a:buChar char="•"/>
            </a:pPr>
            <a:r>
              <a:rPr lang="en-GB" altLang="zh-CN" sz="1800" b="0" i="0" u="none" strike="noStrike" dirty="0">
                <a:solidFill>
                  <a:srgbClr val="212529"/>
                </a:solidFill>
                <a:effectLst/>
                <a:latin typeface="Exo"/>
              </a:rPr>
              <a:t>4: Borderline reject: Technically solid paper where reasons to reject, e.g., limited evaluation, outweigh reasons to accept, e.g., good evaluation. Please use sparingly.</a:t>
            </a:r>
          </a:p>
          <a:p>
            <a:pPr algn="l">
              <a:buFont typeface="Arial" panose="020B0604020202090204" pitchFamily="34" charset="0"/>
              <a:buChar char="•"/>
            </a:pPr>
            <a:r>
              <a:rPr lang="en-GB" altLang="zh-CN" sz="1800" b="0" i="0" u="none" strike="noStrike" dirty="0">
                <a:solidFill>
                  <a:srgbClr val="212529"/>
                </a:solidFill>
                <a:effectLst/>
                <a:latin typeface="Exo"/>
              </a:rPr>
              <a:t>3: Reject: For instance, a paper with technical flaws, weak evaluation, inadequate reproducibility and incompletely addressed ethical considerations.</a:t>
            </a:r>
          </a:p>
          <a:p>
            <a:pPr algn="l">
              <a:buFont typeface="Arial" panose="020B0604020202090204" pitchFamily="34" charset="0"/>
              <a:buChar char="•"/>
            </a:pPr>
            <a:r>
              <a:rPr lang="en-GB" altLang="zh-CN" sz="1800" b="0" i="0" u="none" strike="noStrike" dirty="0">
                <a:solidFill>
                  <a:srgbClr val="212529"/>
                </a:solidFill>
                <a:effectLst/>
                <a:latin typeface="Exo"/>
              </a:rPr>
              <a:t>2: Strong Reject: For instance, a paper with major technical flaws, and/or poor evaluation, limited impact, poor reproducibility and mostly unaddressed ethical considerations.</a:t>
            </a:r>
          </a:p>
          <a:p>
            <a:pPr algn="l">
              <a:buFont typeface="Arial" panose="020B0604020202090204" pitchFamily="34" charset="0"/>
              <a:buChar char="•"/>
            </a:pPr>
            <a:r>
              <a:rPr lang="en-GB" altLang="zh-CN" sz="1800" b="0" i="0" u="none" strike="noStrike" dirty="0">
                <a:solidFill>
                  <a:srgbClr val="212529"/>
                </a:solidFill>
                <a:effectLst/>
                <a:latin typeface="Exo"/>
              </a:rPr>
              <a:t>1: Very Strong Reject: For instance, a paper with trivial results or unaddressed ethical considerations</a:t>
            </a:r>
            <a:r>
              <a:rPr lang="en-US" altLang="zh-CN" sz="1800" dirty="0">
                <a:solidFill>
                  <a:srgbClr val="212529"/>
                </a:solidFill>
                <a:latin typeface="Exo"/>
              </a:rPr>
              <a:t>.</a:t>
            </a:r>
            <a:endParaRPr lang="en-GB" altLang="zh-CN" sz="1800" b="0" i="0" u="none" strike="noStrike" dirty="0">
              <a:solidFill>
                <a:srgbClr val="212529"/>
              </a:solidFill>
              <a:effectLst/>
              <a:latin typeface="Exo"/>
            </a:endParaRPr>
          </a:p>
        </p:txBody>
      </p:sp>
    </p:spTree>
    <p:extLst>
      <p:ext uri="{BB962C8B-B14F-4D97-AF65-F5344CB8AC3E}">
        <p14:creationId xmlns:p14="http://schemas.microsoft.com/office/powerpoint/2010/main" val="6618063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Referee report (1)</a:t>
            </a:r>
            <a:endParaRPr lang="zh-CN" altLang="en-US" b="1" dirty="0"/>
          </a:p>
        </p:txBody>
      </p:sp>
      <p:sp>
        <p:nvSpPr>
          <p:cNvPr id="3" name="内容占位符 2"/>
          <p:cNvSpPr>
            <a:spLocks noGrp="1"/>
          </p:cNvSpPr>
          <p:nvPr>
            <p:ph idx="1"/>
          </p:nvPr>
        </p:nvSpPr>
        <p:spPr/>
        <p:txBody>
          <a:bodyPr/>
          <a:lstStyle/>
          <a:p>
            <a:r>
              <a:rPr lang="en-US" altLang="zh-CN" dirty="0"/>
              <a:t>Summary of paper</a:t>
            </a:r>
          </a:p>
          <a:p>
            <a:r>
              <a:rPr lang="en-US" altLang="zh-CN" dirty="0"/>
              <a:t>Good things about the paper (one paragraph)</a:t>
            </a:r>
          </a:p>
          <a:p>
            <a:r>
              <a:rPr lang="en-US" altLang="zh-CN" dirty="0"/>
              <a:t>Comments </a:t>
            </a:r>
            <a:r>
              <a:rPr lang="en-US" altLang="zh-CN"/>
              <a:t>and Recommendations</a:t>
            </a:r>
            <a:endParaRPr lang="zh-CN"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188640"/>
            <a:ext cx="8229600" cy="1143000"/>
          </a:xfrm>
        </p:spPr>
        <p:txBody>
          <a:bodyPr/>
          <a:lstStyle/>
          <a:p>
            <a:r>
              <a:rPr lang="en-US" altLang="zh-CN" dirty="0"/>
              <a:t>Referee report (2)</a:t>
            </a:r>
            <a:endParaRPr lang="zh-CN" altLang="en-US" dirty="0"/>
          </a:p>
        </p:txBody>
      </p:sp>
      <p:sp>
        <p:nvSpPr>
          <p:cNvPr id="3" name="内容占位符 2"/>
          <p:cNvSpPr>
            <a:spLocks noGrp="1"/>
          </p:cNvSpPr>
          <p:nvPr>
            <p:ph idx="1"/>
          </p:nvPr>
        </p:nvSpPr>
        <p:spPr>
          <a:xfrm>
            <a:off x="457200" y="1412776"/>
            <a:ext cx="8229600" cy="4713387"/>
          </a:xfrm>
        </p:spPr>
        <p:txBody>
          <a:bodyPr>
            <a:normAutofit/>
          </a:bodyPr>
          <a:lstStyle/>
          <a:p>
            <a:r>
              <a:rPr lang="en-US" altLang="zh-CN" b="1" dirty="0"/>
              <a:t>Strong points</a:t>
            </a:r>
          </a:p>
          <a:p>
            <a:pPr>
              <a:buNone/>
            </a:pPr>
            <a:r>
              <a:rPr lang="en-US" altLang="zh-CN" dirty="0"/>
              <a:t>This is an excellent analysis of theory and practice in relation to [. . .]. This material shows how practical experience can provide directions for transcending sterile theoretical debates. The article is very well written, logically structured and a pleasure to read. Use of sources is appropriate.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Referee report (3)</a:t>
            </a:r>
            <a:endParaRPr lang="zh-CN" altLang="en-US" dirty="0"/>
          </a:p>
        </p:txBody>
      </p:sp>
      <p:sp>
        <p:nvSpPr>
          <p:cNvPr id="3" name="内容占位符 2"/>
          <p:cNvSpPr>
            <a:spLocks noGrp="1"/>
          </p:cNvSpPr>
          <p:nvPr>
            <p:ph idx="1"/>
          </p:nvPr>
        </p:nvSpPr>
        <p:spPr/>
        <p:txBody>
          <a:bodyPr/>
          <a:lstStyle/>
          <a:p>
            <a:r>
              <a:rPr lang="en-US" altLang="zh-CN" b="1" dirty="0"/>
              <a:t>Weak points</a:t>
            </a:r>
          </a:p>
          <a:p>
            <a:pPr>
              <a:buNone/>
            </a:pPr>
            <a:r>
              <a:rPr lang="en-US" altLang="zh-CN" dirty="0"/>
              <a:t>Instead of the last two paragraphs of the article, it would be more helpful to have a separate conclusion section with a summary of the key points made in the article, an assessment of [. . .], and possibly some comments on how insights from this assessment might be used in other parts of the world.</a:t>
            </a:r>
            <a:endParaRPr lang="zh-CN" altLang="en-US" dirty="0"/>
          </a:p>
          <a:p>
            <a:endParaRPr lang="zh-CN"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A refereeing checklist</a:t>
            </a:r>
            <a:endParaRPr lang="zh-CN" altLang="en-US" b="1" dirty="0"/>
          </a:p>
        </p:txBody>
      </p:sp>
      <p:sp>
        <p:nvSpPr>
          <p:cNvPr id="3" name="内容占位符 2"/>
          <p:cNvSpPr>
            <a:spLocks noGrp="1"/>
          </p:cNvSpPr>
          <p:nvPr>
            <p:ph idx="1"/>
          </p:nvPr>
        </p:nvSpPr>
        <p:spPr/>
        <p:txBody>
          <a:bodyPr>
            <a:normAutofit lnSpcReduction="10000"/>
          </a:bodyPr>
          <a:lstStyle/>
          <a:p>
            <a:r>
              <a:rPr lang="en-US" altLang="zh-CN" dirty="0"/>
              <a:t>Convince yourself that it has no serious defects</a:t>
            </a:r>
          </a:p>
          <a:p>
            <a:r>
              <a:rPr lang="en-US" altLang="zh-CN" dirty="0"/>
              <a:t>Convince the editor that it is of an acceptable standard, by explaining why it is </a:t>
            </a:r>
            <a:r>
              <a:rPr lang="en-US" altLang="zh-CN" dirty="0">
                <a:solidFill>
                  <a:srgbClr val="FF0000"/>
                </a:solidFill>
              </a:rPr>
              <a:t>original, valid, and clear.</a:t>
            </a:r>
          </a:p>
          <a:p>
            <a:r>
              <a:rPr lang="en-US" altLang="zh-CN" dirty="0"/>
              <a:t>List the changes, major and minor, that should be made before it appears</a:t>
            </a:r>
            <a:r>
              <a:rPr lang="zh-CN" altLang="en-US" dirty="0"/>
              <a:t> </a:t>
            </a:r>
            <a:r>
              <a:rPr lang="en-US" altLang="zh-CN" dirty="0"/>
              <a:t>in print, and where possible help the author by indicating not just what to</a:t>
            </a:r>
            <a:endParaRPr lang="zh-CN"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b="1" dirty="0"/>
              <a:t>Making recommendations</a:t>
            </a:r>
            <a:endParaRPr lang="zh-CN" altLang="en-US" dirty="0"/>
          </a:p>
        </p:txBody>
      </p:sp>
      <p:sp>
        <p:nvSpPr>
          <p:cNvPr id="3" name="内容占位符 2"/>
          <p:cNvSpPr>
            <a:spLocks noGrp="1"/>
          </p:cNvSpPr>
          <p:nvPr>
            <p:ph idx="1"/>
          </p:nvPr>
        </p:nvSpPr>
        <p:spPr/>
        <p:txBody>
          <a:bodyPr>
            <a:normAutofit fontScale="77500" lnSpcReduction="20000"/>
          </a:bodyPr>
          <a:lstStyle/>
          <a:p>
            <a:pPr>
              <a:buNone/>
            </a:pPr>
            <a:r>
              <a:rPr lang="en-US" altLang="zh-CN" dirty="0"/>
              <a:t>(1) Major results; very significant (fewer than 1 percent of all papers).</a:t>
            </a:r>
          </a:p>
          <a:p>
            <a:pPr>
              <a:buNone/>
            </a:pPr>
            <a:r>
              <a:rPr lang="en-US" altLang="zh-CN" dirty="0"/>
              <a:t>(2) Good, solid, interesting work; a definite contribution (fewer than 10 percent).</a:t>
            </a:r>
          </a:p>
          <a:p>
            <a:pPr>
              <a:buNone/>
            </a:pPr>
            <a:r>
              <a:rPr lang="en-US" altLang="zh-CN" dirty="0"/>
              <a:t>(3) Minor, but positive, contribution to knowledge (perhaps 10-30 percent).</a:t>
            </a:r>
          </a:p>
          <a:p>
            <a:pPr>
              <a:buNone/>
            </a:pPr>
            <a:r>
              <a:rPr lang="en-US" altLang="zh-CN" dirty="0"/>
              <a:t>(4) Elegant and technically correct but useless. This category includes sophisticated analyses of flying pigs.</a:t>
            </a:r>
          </a:p>
          <a:p>
            <a:pPr>
              <a:buNone/>
            </a:pPr>
            <a:r>
              <a:rPr lang="en-US" altLang="zh-CN" dirty="0"/>
              <a:t>(5) Neither elegant nor useful, but not actually wrong.</a:t>
            </a:r>
          </a:p>
          <a:p>
            <a:pPr>
              <a:buNone/>
            </a:pPr>
            <a:r>
              <a:rPr lang="en-US" altLang="zh-CN" dirty="0"/>
              <a:t>(6) Wrong and misleading.</a:t>
            </a:r>
          </a:p>
          <a:p>
            <a:pPr>
              <a:buNone/>
            </a:pPr>
            <a:r>
              <a:rPr lang="en-US" altLang="zh-CN" dirty="0"/>
              <a:t>(7) So badly written that technical evaluation is impossible.</a:t>
            </a:r>
          </a:p>
          <a:p>
            <a:endParaRPr lang="zh-CN"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260648"/>
            <a:ext cx="8229600" cy="792088"/>
          </a:xfrm>
        </p:spPr>
        <p:txBody>
          <a:bodyPr/>
          <a:lstStyle/>
          <a:p>
            <a:r>
              <a:rPr lang="en-US" altLang="zh-CN" b="1" dirty="0"/>
              <a:t> </a:t>
            </a:r>
            <a:r>
              <a:rPr lang="zh-CN" altLang="en-US" b="1" dirty="0"/>
              <a:t>课程考核 </a:t>
            </a:r>
          </a:p>
        </p:txBody>
      </p:sp>
      <p:sp>
        <p:nvSpPr>
          <p:cNvPr id="3" name="内容占位符 2"/>
          <p:cNvSpPr>
            <a:spLocks noGrp="1"/>
          </p:cNvSpPr>
          <p:nvPr>
            <p:ph idx="1"/>
          </p:nvPr>
        </p:nvSpPr>
        <p:spPr>
          <a:xfrm>
            <a:off x="395536" y="1484784"/>
            <a:ext cx="8229600" cy="4525963"/>
          </a:xfrm>
        </p:spPr>
        <p:txBody>
          <a:bodyPr>
            <a:normAutofit/>
          </a:bodyPr>
          <a:lstStyle/>
          <a:p>
            <a:r>
              <a:rPr lang="en-US" altLang="zh-CN" dirty="0"/>
              <a:t>3</a:t>
            </a:r>
            <a:r>
              <a:rPr lang="zh-CN" altLang="en-US" dirty="0"/>
              <a:t>个同学组成一个小组</a:t>
            </a:r>
            <a:endParaRPr lang="en-US" altLang="zh-CN" dirty="0"/>
          </a:p>
          <a:p>
            <a:r>
              <a:rPr lang="zh-CN" altLang="en-US" dirty="0"/>
              <a:t>每组需提交一篇学术论文，论文的选题不限，只要是自己的论文，可以是发表过的，或者是待发表的论文</a:t>
            </a:r>
            <a:endParaRPr lang="en-US" altLang="zh-CN" dirty="0"/>
          </a:p>
          <a:p>
            <a:r>
              <a:rPr lang="zh-CN" altLang="en-US" dirty="0"/>
              <a:t>投稿两阶段：</a:t>
            </a:r>
            <a:r>
              <a:rPr lang="en-US" altLang="zh-CN" dirty="0"/>
              <a:t>Abstract + Full Paper</a:t>
            </a:r>
          </a:p>
          <a:p>
            <a:r>
              <a:rPr lang="zh-CN" altLang="en-US" dirty="0"/>
              <a:t>每名同学要评审其他小组的论文</a:t>
            </a:r>
            <a:r>
              <a:rPr lang="en-US" altLang="zh-CN" dirty="0"/>
              <a:t>,</a:t>
            </a:r>
            <a:r>
              <a:rPr lang="zh-CN" altLang="en-US" dirty="0"/>
              <a:t>并给出评审意见</a:t>
            </a:r>
            <a:endParaRPr lang="en-US" altLang="zh-CN" dirty="0"/>
          </a:p>
          <a:p>
            <a:r>
              <a:rPr lang="zh-CN" altLang="en-US" dirty="0"/>
              <a:t>会议投稿： </a:t>
            </a:r>
            <a:r>
              <a:rPr lang="en-US" altLang="zh-CN" dirty="0"/>
              <a:t>http://sccse.nlsde.buaa.edu.cn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课程考核</a:t>
            </a:r>
          </a:p>
        </p:txBody>
      </p:sp>
      <p:sp>
        <p:nvSpPr>
          <p:cNvPr id="3" name="内容占位符 2"/>
          <p:cNvSpPr>
            <a:spLocks noGrp="1"/>
          </p:cNvSpPr>
          <p:nvPr>
            <p:ph idx="1"/>
          </p:nvPr>
        </p:nvSpPr>
        <p:spPr/>
        <p:txBody>
          <a:bodyPr/>
          <a:lstStyle/>
          <a:p>
            <a:r>
              <a:rPr lang="zh-CN" altLang="en-US" dirty="0"/>
              <a:t>课程的最后，我们将安排一次模拟的学术会议</a:t>
            </a:r>
            <a:r>
              <a:rPr lang="en-US" altLang="zh-CN" dirty="0"/>
              <a:t>,</a:t>
            </a:r>
            <a:r>
              <a:rPr lang="zh-CN" altLang="en-US" dirty="0"/>
              <a:t>包括</a:t>
            </a:r>
            <a:r>
              <a:rPr lang="en-US" altLang="zh-CN" dirty="0"/>
              <a:t>two sessions</a:t>
            </a:r>
          </a:p>
          <a:p>
            <a:pPr lvl="1"/>
            <a:r>
              <a:rPr lang="en-US" altLang="zh-CN" dirty="0"/>
              <a:t>Regular paper session</a:t>
            </a:r>
          </a:p>
          <a:p>
            <a:pPr lvl="1"/>
            <a:r>
              <a:rPr lang="en-US" altLang="zh-CN" dirty="0"/>
              <a:t>Poster session</a:t>
            </a:r>
          </a:p>
          <a:p>
            <a:r>
              <a:rPr lang="zh-CN" altLang="en-US" dirty="0"/>
              <a:t>每个小组要做一个</a:t>
            </a:r>
            <a:r>
              <a:rPr lang="en-US" altLang="zh-CN" dirty="0"/>
              <a:t>15-20</a:t>
            </a:r>
            <a:r>
              <a:rPr lang="zh-CN" altLang="en-US" dirty="0"/>
              <a:t>分钟的论文报告</a:t>
            </a:r>
            <a:endParaRPr lang="en-US" altLang="zh-CN" dirty="0"/>
          </a:p>
          <a:p>
            <a:r>
              <a:rPr lang="zh-CN" altLang="en-US" dirty="0"/>
              <a:t>每个小组需要准备一个</a:t>
            </a:r>
            <a:r>
              <a:rPr lang="en-US" altLang="zh-CN" dirty="0"/>
              <a:t>Poster </a:t>
            </a:r>
          </a:p>
          <a:p>
            <a:r>
              <a:rPr lang="zh-CN" altLang="en-US" dirty="0"/>
              <a:t>最后的成绩由课程考勤和模拟的会议的表现决定</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Assignment 1</a:t>
            </a:r>
            <a:endParaRPr lang="zh-CN" altLang="en-US" dirty="0"/>
          </a:p>
        </p:txBody>
      </p:sp>
      <p:sp>
        <p:nvSpPr>
          <p:cNvPr id="3" name="内容占位符 2"/>
          <p:cNvSpPr>
            <a:spLocks noGrp="1"/>
          </p:cNvSpPr>
          <p:nvPr>
            <p:ph idx="1"/>
          </p:nvPr>
        </p:nvSpPr>
        <p:spPr>
          <a:xfrm>
            <a:off x="457200" y="1484784"/>
            <a:ext cx="8229600" cy="4641379"/>
          </a:xfrm>
        </p:spPr>
        <p:txBody>
          <a:bodyPr>
            <a:normAutofit fontScale="77500" lnSpcReduction="20000"/>
          </a:bodyPr>
          <a:lstStyle/>
          <a:p>
            <a:pPr>
              <a:buNone/>
            </a:pPr>
            <a:r>
              <a:rPr lang="en-US" altLang="zh-CN" dirty="0"/>
              <a:t>Divide into groups (?)</a:t>
            </a:r>
          </a:p>
          <a:p>
            <a:pPr>
              <a:buNone/>
            </a:pPr>
            <a:r>
              <a:rPr lang="en-US" altLang="zh-CN" sz="3100" dirty="0"/>
              <a:t>Choose a paper from your research area and write a brief answer to each of </a:t>
            </a:r>
            <a:r>
              <a:rPr lang="en-US" altLang="zh-CN" dirty="0"/>
              <a:t>the following questions.</a:t>
            </a:r>
            <a:endParaRPr lang="zh-CN" altLang="zh-CN" sz="2000" dirty="0"/>
          </a:p>
          <a:p>
            <a:r>
              <a:rPr lang="en-US" altLang="zh-CN" dirty="0"/>
              <a:t>(a) </a:t>
            </a:r>
            <a:r>
              <a:rPr lang="en-US" altLang="zh-CN" sz="3600" dirty="0"/>
              <a:t>Wh</a:t>
            </a:r>
            <a:r>
              <a:rPr lang="en-US" altLang="zh-CN" dirty="0"/>
              <a:t>at are the researchers trying to find out?</a:t>
            </a:r>
            <a:endParaRPr lang="zh-CN" altLang="zh-CN" sz="2000" dirty="0"/>
          </a:p>
          <a:p>
            <a:r>
              <a:rPr lang="en-US" altLang="zh-CN" dirty="0"/>
              <a:t>(b) </a:t>
            </a:r>
            <a:r>
              <a:rPr lang="en-US" altLang="zh-CN" sz="3600" dirty="0"/>
              <a:t>Wh</a:t>
            </a:r>
            <a:r>
              <a:rPr lang="en-US" altLang="zh-CN" dirty="0"/>
              <a:t>y is the research important?</a:t>
            </a:r>
            <a:endParaRPr lang="zh-CN" altLang="zh-CN" sz="2000" dirty="0"/>
          </a:p>
          <a:p>
            <a:r>
              <a:rPr lang="en-US" altLang="zh-CN" dirty="0"/>
              <a:t>(c) </a:t>
            </a:r>
            <a:r>
              <a:rPr lang="en-US" altLang="zh-CN" sz="3600" dirty="0"/>
              <a:t>Wh</a:t>
            </a:r>
            <a:r>
              <a:rPr lang="en-US" altLang="zh-CN" dirty="0"/>
              <a:t>at things were measured?</a:t>
            </a:r>
            <a:endParaRPr lang="zh-CN" altLang="zh-CN" sz="2000" dirty="0"/>
          </a:p>
          <a:p>
            <a:r>
              <a:rPr lang="en-US" altLang="zh-CN" dirty="0"/>
              <a:t>(d) </a:t>
            </a:r>
            <a:r>
              <a:rPr lang="en-US" altLang="zh-CN" sz="3600" dirty="0"/>
              <a:t>Wh</a:t>
            </a:r>
            <a:r>
              <a:rPr lang="en-US" altLang="zh-CN" dirty="0"/>
              <a:t>at were the results?</a:t>
            </a:r>
            <a:endParaRPr lang="zh-CN" altLang="zh-CN" sz="2000" dirty="0"/>
          </a:p>
          <a:p>
            <a:r>
              <a:rPr lang="en-US" altLang="zh-CN" dirty="0"/>
              <a:t>(e) </a:t>
            </a:r>
            <a:r>
              <a:rPr lang="en-US" altLang="zh-CN" sz="3600" dirty="0"/>
              <a:t>Wh</a:t>
            </a:r>
            <a:r>
              <a:rPr lang="en-US" altLang="zh-CN" dirty="0"/>
              <a:t>at do the authors conclude and to what factors do they attribute</a:t>
            </a:r>
            <a:endParaRPr lang="zh-CN" altLang="zh-CN" sz="2000" dirty="0"/>
          </a:p>
          <a:p>
            <a:r>
              <a:rPr lang="en-US" altLang="zh-CN" dirty="0"/>
              <a:t>their findings?</a:t>
            </a:r>
            <a:endParaRPr lang="zh-CN" altLang="zh-CN" sz="2000" dirty="0"/>
          </a:p>
          <a:p>
            <a:r>
              <a:rPr lang="en-US" altLang="zh-CN" dirty="0"/>
              <a:t>(f) Can you accept the findings as true? Discuss any failings or shortcomings</a:t>
            </a:r>
            <a:r>
              <a:rPr lang="en-US" altLang="zh-CN" sz="2000" dirty="0"/>
              <a:t> </a:t>
            </a:r>
            <a:r>
              <a:rPr lang="en-US" altLang="zh-CN" dirty="0"/>
              <a:t>of the method used to support the findings.</a:t>
            </a:r>
            <a:endParaRPr lang="zh-CN" altLang="zh-CN" sz="2000" dirty="0"/>
          </a:p>
          <a:p>
            <a:pPr lvl="1"/>
            <a:endParaRPr lang="en-US" altLang="zh-CN" dirty="0"/>
          </a:p>
          <a:p>
            <a:endParaRPr lang="zh-CN"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22114"/>
          </a:xfrm>
        </p:spPr>
        <p:txBody>
          <a:bodyPr/>
          <a:lstStyle/>
          <a:p>
            <a:r>
              <a:rPr lang="en-US" altLang="zh-CN" dirty="0"/>
              <a:t>Assignment 1</a:t>
            </a:r>
            <a:endParaRPr lang="zh-CN" altLang="en-US" dirty="0"/>
          </a:p>
        </p:txBody>
      </p:sp>
      <p:sp>
        <p:nvSpPr>
          <p:cNvPr id="3" name="内容占位符 2"/>
          <p:cNvSpPr>
            <a:spLocks noGrp="1"/>
          </p:cNvSpPr>
          <p:nvPr>
            <p:ph idx="1"/>
          </p:nvPr>
        </p:nvSpPr>
        <p:spPr>
          <a:xfrm>
            <a:off x="467544" y="1484784"/>
            <a:ext cx="8229600" cy="4525963"/>
          </a:xfrm>
        </p:spPr>
        <p:txBody>
          <a:bodyPr>
            <a:normAutofit fontScale="77500" lnSpcReduction="20000"/>
          </a:bodyPr>
          <a:lstStyle/>
          <a:p>
            <a:r>
              <a:rPr lang="en-US" altLang="zh-CN" dirty="0"/>
              <a:t>Read papers by asking questions of them, such as:</a:t>
            </a:r>
          </a:p>
          <a:p>
            <a:r>
              <a:rPr lang="en-US" altLang="zh-CN" dirty="0"/>
              <a:t>What is the main result?</a:t>
            </a:r>
          </a:p>
          <a:p>
            <a:r>
              <a:rPr lang="en-US" altLang="zh-CN" dirty="0"/>
              <a:t> How precise are the claims?</a:t>
            </a:r>
          </a:p>
          <a:p>
            <a:r>
              <a:rPr lang="en-US" altLang="zh-CN" dirty="0"/>
              <a:t> How could the outcomes be used?</a:t>
            </a:r>
          </a:p>
          <a:p>
            <a:r>
              <a:rPr lang="en-US" altLang="zh-CN" dirty="0"/>
              <a:t>What’s the evidence?</a:t>
            </a:r>
          </a:p>
          <a:p>
            <a:r>
              <a:rPr lang="en-US" altLang="zh-CN" dirty="0"/>
              <a:t> How was the evidence gathered?</a:t>
            </a:r>
          </a:p>
          <a:p>
            <a:r>
              <a:rPr lang="en-US" altLang="zh-CN" dirty="0"/>
              <a:t> How were measurements taken?</a:t>
            </a:r>
          </a:p>
          <a:p>
            <a:r>
              <a:rPr lang="en-US" altLang="zh-CN" dirty="0"/>
              <a:t> How carefully are the algorithms and experiments described?</a:t>
            </a:r>
          </a:p>
          <a:p>
            <a:r>
              <a:rPr lang="en-US" altLang="zh-CN" dirty="0"/>
              <a:t> Why is the paper trustworthy?</a:t>
            </a:r>
          </a:p>
          <a:p>
            <a:r>
              <a:rPr lang="en-US" altLang="zh-CN" dirty="0"/>
              <a:t> Has the right background literature been discussed?</a:t>
            </a:r>
          </a:p>
          <a:p>
            <a:r>
              <a:rPr lang="en-US" altLang="zh-CN" dirty="0"/>
              <a:t> What would reproduction of the results involve?</a:t>
            </a:r>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03647"/>
            <a:ext cx="8229600" cy="778098"/>
          </a:xfrm>
        </p:spPr>
        <p:txBody>
          <a:bodyPr/>
          <a:lstStyle/>
          <a:p>
            <a:r>
              <a:rPr lang="en-US" altLang="zh-CN" b="1" dirty="0"/>
              <a:t>Writing, science, and skepticism</a:t>
            </a:r>
            <a:endParaRPr lang="zh-CN" altLang="en-US" b="1" dirty="0"/>
          </a:p>
        </p:txBody>
      </p:sp>
      <p:sp>
        <p:nvSpPr>
          <p:cNvPr id="3" name="内容占位符 2"/>
          <p:cNvSpPr>
            <a:spLocks noGrp="1"/>
          </p:cNvSpPr>
          <p:nvPr>
            <p:ph idx="1"/>
          </p:nvPr>
        </p:nvSpPr>
        <p:spPr>
          <a:xfrm>
            <a:off x="179512" y="1412776"/>
            <a:ext cx="8424936" cy="2304256"/>
          </a:xfrm>
        </p:spPr>
        <p:txBody>
          <a:bodyPr>
            <a:normAutofit/>
          </a:bodyPr>
          <a:lstStyle/>
          <a:p>
            <a:r>
              <a:rPr lang="en-US" altLang="zh-CN" b="1" dirty="0"/>
              <a:t>Writing</a:t>
            </a:r>
            <a:r>
              <a:rPr lang="en-US" altLang="zh-CN" dirty="0"/>
              <a:t> defines what we consider to be </a:t>
            </a:r>
            <a:r>
              <a:rPr lang="en-US" altLang="zh-CN" b="1" dirty="0"/>
              <a:t>knowledge</a:t>
            </a:r>
            <a:r>
              <a:rPr lang="en-US" altLang="zh-CN" dirty="0"/>
              <a:t>.</a:t>
            </a:r>
          </a:p>
          <a:p>
            <a:r>
              <a:rPr lang="en-US" altLang="zh-CN" dirty="0"/>
              <a:t> </a:t>
            </a:r>
            <a:r>
              <a:rPr lang="en-US" altLang="zh-CN" b="1" dirty="0"/>
              <a:t>Scientific results are only accepted as correct </a:t>
            </a:r>
            <a:r>
              <a:rPr lang="en-US" altLang="zh-CN" dirty="0"/>
              <a:t>once they are refereed and published</a:t>
            </a:r>
          </a:p>
        </p:txBody>
      </p:sp>
      <p:pic>
        <p:nvPicPr>
          <p:cNvPr id="4" name="图片 3" descr="skepticism.jpg"/>
          <p:cNvPicPr>
            <a:picLocks noChangeAspect="1"/>
          </p:cNvPicPr>
          <p:nvPr/>
        </p:nvPicPr>
        <p:blipFill>
          <a:blip r:embed="rId3" cstate="print"/>
          <a:stretch>
            <a:fillRect/>
          </a:stretch>
        </p:blipFill>
        <p:spPr>
          <a:xfrm>
            <a:off x="5460191" y="3933056"/>
            <a:ext cx="3683809" cy="2924944"/>
          </a:xfrm>
          <a:prstGeom prst="rect">
            <a:avLst/>
          </a:prstGeom>
        </p:spPr>
      </p:pic>
      <p:sp>
        <p:nvSpPr>
          <p:cNvPr id="5" name="TextBox 4"/>
          <p:cNvSpPr txBox="1"/>
          <p:nvPr/>
        </p:nvSpPr>
        <p:spPr>
          <a:xfrm>
            <a:off x="251520" y="4437112"/>
            <a:ext cx="4896544" cy="369332"/>
          </a:xfrm>
          <a:prstGeom prst="rect">
            <a:avLst/>
          </a:prstGeom>
          <a:noFill/>
        </p:spPr>
        <p:txBody>
          <a:bodyPr wrap="square" rtlCol="0">
            <a:spAutoFit/>
          </a:bodyPr>
          <a:lstStyle/>
          <a:p>
            <a:endParaRPr lang="zh-CN" altLang="en-US" dirty="0"/>
          </a:p>
        </p:txBody>
      </p:sp>
      <p:sp>
        <p:nvSpPr>
          <p:cNvPr id="6" name="TextBox 5"/>
          <p:cNvSpPr txBox="1"/>
          <p:nvPr/>
        </p:nvSpPr>
        <p:spPr>
          <a:xfrm>
            <a:off x="323528" y="3789040"/>
            <a:ext cx="4896544" cy="2677656"/>
          </a:xfrm>
          <a:prstGeom prst="rect">
            <a:avLst/>
          </a:prstGeom>
          <a:noFill/>
        </p:spPr>
        <p:txBody>
          <a:bodyPr wrap="square" rtlCol="0">
            <a:spAutoFit/>
          </a:bodyPr>
          <a:lstStyle/>
          <a:p>
            <a:pPr>
              <a:buFont typeface="Arial" panose="020B0604020202090204" pitchFamily="34" charset="0"/>
              <a:buChar char="•"/>
            </a:pPr>
            <a:r>
              <a:rPr lang="en-US" altLang="zh-CN" sz="2800" dirty="0"/>
              <a:t>A unifying principle for the scientific culture is </a:t>
            </a:r>
            <a:r>
              <a:rPr lang="en-US" altLang="zh-CN" sz="2800" b="1" i="1" dirty="0">
                <a:solidFill>
                  <a:srgbClr val="FF0000"/>
                </a:solidFill>
              </a:rPr>
              <a:t>skepticism</a:t>
            </a:r>
          </a:p>
          <a:p>
            <a:endParaRPr lang="en-US" altLang="zh-CN" sz="2800" i="1" dirty="0"/>
          </a:p>
          <a:p>
            <a:pPr>
              <a:buFont typeface="Arial" panose="020B0604020202090204" pitchFamily="34" charset="0"/>
              <a:buChar char="•"/>
            </a:pPr>
            <a:r>
              <a:rPr lang="en-US" altLang="zh-CN" sz="2800" i="1" dirty="0"/>
              <a:t>Within science, </a:t>
            </a:r>
            <a:r>
              <a:rPr lang="en-US" altLang="zh-CN" sz="2800" b="1" i="1" dirty="0"/>
              <a:t>skepticism</a:t>
            </a:r>
            <a:r>
              <a:rPr lang="en-US" altLang="zh-CN" sz="2800" i="1" dirty="0"/>
              <a:t> is an open-minded </a:t>
            </a:r>
            <a:r>
              <a:rPr lang="en-US" altLang="zh-CN" sz="2800" dirty="0"/>
              <a:t>approach to knowledge</a:t>
            </a:r>
            <a:endParaRPr lang="zh-CN" altLang="en-US" sz="2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2467" t="14118" r="-2467" b="2820"/>
          <a:stretch>
            <a:fillRect/>
          </a:stretch>
        </p:blipFill>
        <p:spPr>
          <a:xfrm>
            <a:off x="3059832" y="928290"/>
            <a:ext cx="2919412" cy="500141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78098"/>
          </a:xfrm>
        </p:spPr>
        <p:txBody>
          <a:bodyPr/>
          <a:lstStyle/>
          <a:p>
            <a:r>
              <a:rPr lang="en-US" altLang="zh-CN" b="1" dirty="0"/>
              <a:t>Writing, science, and skepticism</a:t>
            </a:r>
            <a:endParaRPr lang="zh-CN" altLang="en-US" b="1" dirty="0"/>
          </a:p>
        </p:txBody>
      </p:sp>
      <p:sp>
        <p:nvSpPr>
          <p:cNvPr id="3" name="内容占位符 2"/>
          <p:cNvSpPr>
            <a:spLocks noGrp="1"/>
          </p:cNvSpPr>
          <p:nvPr>
            <p:ph idx="1"/>
          </p:nvPr>
        </p:nvSpPr>
        <p:spPr>
          <a:xfrm>
            <a:off x="251520" y="1412776"/>
            <a:ext cx="8229600" cy="4824536"/>
          </a:xfrm>
        </p:spPr>
        <p:txBody>
          <a:bodyPr>
            <a:normAutofit/>
          </a:bodyPr>
          <a:lstStyle/>
          <a:p>
            <a:r>
              <a:rPr lang="en-US" altLang="zh-CN" dirty="0"/>
              <a:t>Science is a system for accumulating </a:t>
            </a:r>
            <a:r>
              <a:rPr lang="en-US" altLang="zh-CN" b="1" dirty="0">
                <a:solidFill>
                  <a:srgbClr val="FF0000"/>
                </a:solidFill>
              </a:rPr>
              <a:t>reliable knowledge</a:t>
            </a:r>
            <a:r>
              <a:rPr lang="en-US" altLang="zh-CN" dirty="0">
                <a:solidFill>
                  <a:srgbClr val="FF0000"/>
                </a:solidFill>
              </a:rPr>
              <a:t>. </a:t>
            </a:r>
          </a:p>
          <a:p>
            <a:r>
              <a:rPr lang="en-US" altLang="zh-CN" dirty="0"/>
              <a:t>The process of science:</a:t>
            </a:r>
          </a:p>
          <a:p>
            <a:pPr lvl="1"/>
            <a:r>
              <a:rPr lang="en-US" altLang="zh-CN" dirty="0"/>
              <a:t>speculation, observation, and a growing understanding of some idea or phenomenon.</a:t>
            </a:r>
          </a:p>
          <a:p>
            <a:r>
              <a:rPr lang="en-US" altLang="zh-CN" dirty="0"/>
              <a:t>Writing </a:t>
            </a:r>
            <a:r>
              <a:rPr lang="en-US" altLang="zh-CN" b="1" dirty="0">
                <a:solidFill>
                  <a:srgbClr val="FF0000"/>
                </a:solidFill>
              </a:rPr>
              <a:t>underpins</a:t>
            </a:r>
            <a:r>
              <a:rPr lang="en-US" altLang="zh-CN" dirty="0"/>
              <a:t> the research cycle. </a:t>
            </a:r>
          </a:p>
          <a:p>
            <a:pPr lvl="1"/>
            <a:r>
              <a:rPr lang="en-US" altLang="zh-CN" dirty="0"/>
              <a:t>the discipline of stating ideas as organized text forces you to </a:t>
            </a:r>
            <a:r>
              <a:rPr lang="en-US" altLang="zh-CN" dirty="0">
                <a:solidFill>
                  <a:srgbClr val="FF0000"/>
                </a:solidFill>
              </a:rPr>
              <a:t>formulate and clarify </a:t>
            </a:r>
            <a:r>
              <a:rPr lang="en-US" altLang="zh-CN" dirty="0"/>
              <a:t>your thoughts</a:t>
            </a: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60648"/>
            <a:ext cx="8229600" cy="1012974"/>
          </a:xfrm>
        </p:spPr>
        <p:txBody>
          <a:bodyPr/>
          <a:lstStyle/>
          <a:p>
            <a:r>
              <a:rPr lang="en-US" altLang="zh-CN" b="1" dirty="0"/>
              <a:t>Kinds of Publication</a:t>
            </a:r>
            <a:endParaRPr lang="zh-CN" altLang="en-US" b="1" dirty="0"/>
          </a:p>
        </p:txBody>
      </p:sp>
      <p:sp>
        <p:nvSpPr>
          <p:cNvPr id="3" name="内容占位符 2"/>
          <p:cNvSpPr>
            <a:spLocks noGrp="1"/>
          </p:cNvSpPr>
          <p:nvPr>
            <p:ph idx="1"/>
          </p:nvPr>
        </p:nvSpPr>
        <p:spPr>
          <a:xfrm>
            <a:off x="467544" y="1484784"/>
            <a:ext cx="8229600" cy="4785395"/>
          </a:xfrm>
        </p:spPr>
        <p:txBody>
          <a:bodyPr>
            <a:normAutofit/>
          </a:bodyPr>
          <a:lstStyle/>
          <a:p>
            <a:pPr>
              <a:buNone/>
            </a:pPr>
            <a:r>
              <a:rPr lang="en-US" altLang="zh-CN" dirty="0"/>
              <a:t>Scientific results can be presented in </a:t>
            </a:r>
          </a:p>
          <a:p>
            <a:r>
              <a:rPr lang="en-US" altLang="zh-CN" dirty="0"/>
              <a:t>A book</a:t>
            </a:r>
          </a:p>
          <a:p>
            <a:r>
              <a:rPr lang="en-US" altLang="zh-CN" dirty="0"/>
              <a:t>A thesis</a:t>
            </a:r>
          </a:p>
          <a:p>
            <a:r>
              <a:rPr lang="en-US" altLang="zh-CN" dirty="0"/>
              <a:t>A journal article</a:t>
            </a:r>
          </a:p>
          <a:p>
            <a:r>
              <a:rPr lang="en-US" altLang="zh-CN" dirty="0"/>
              <a:t>A complete paper or extended abstract in a conference or workshop proceedings</a:t>
            </a:r>
          </a:p>
          <a:p>
            <a:r>
              <a:rPr lang="en-US" altLang="zh-CN" dirty="0"/>
              <a:t>A technical report or a manuscript</a:t>
            </a:r>
          </a:p>
          <a:p>
            <a:r>
              <a:rPr lang="en-US" altLang="zh-CN" dirty="0"/>
              <a:t>A  poster in a conference or workshop</a:t>
            </a:r>
            <a:endParaRPr lang="zh-CN" altLang="en-US" dirty="0"/>
          </a:p>
        </p:txBody>
      </p:sp>
      <p:pic>
        <p:nvPicPr>
          <p:cNvPr id="4" name="图片 3" descr="publication-home.jpg"/>
          <p:cNvPicPr>
            <a:picLocks noChangeAspect="1"/>
          </p:cNvPicPr>
          <p:nvPr/>
        </p:nvPicPr>
        <p:blipFill>
          <a:blip r:embed="rId3" cstate="print"/>
          <a:stretch>
            <a:fillRect/>
          </a:stretch>
        </p:blipFill>
        <p:spPr>
          <a:xfrm>
            <a:off x="7240932" y="0"/>
            <a:ext cx="1903068" cy="266429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Books vs Papers</a:t>
            </a:r>
            <a:endParaRPr lang="zh-CN" altLang="en-US" b="1" dirty="0"/>
          </a:p>
        </p:txBody>
      </p:sp>
      <p:sp>
        <p:nvSpPr>
          <p:cNvPr id="3" name="内容占位符 2"/>
          <p:cNvSpPr>
            <a:spLocks noGrp="1"/>
          </p:cNvSpPr>
          <p:nvPr>
            <p:ph idx="1"/>
          </p:nvPr>
        </p:nvSpPr>
        <p:spPr>
          <a:xfrm>
            <a:off x="467544" y="1700808"/>
            <a:ext cx="8229600" cy="4680520"/>
          </a:xfrm>
        </p:spPr>
        <p:txBody>
          <a:bodyPr>
            <a:normAutofit/>
          </a:bodyPr>
          <a:lstStyle/>
          <a:p>
            <a:r>
              <a:rPr lang="en-US" altLang="zh-CN" sz="3600" b="1" dirty="0"/>
              <a:t>Books </a:t>
            </a:r>
          </a:p>
          <a:p>
            <a:pPr lvl="1"/>
            <a:r>
              <a:rPr lang="en-US" altLang="zh-CN" sz="3200" dirty="0"/>
              <a:t>tend not to contain new results or prove the correctness of the information they present</a:t>
            </a:r>
          </a:p>
          <a:p>
            <a:pPr lvl="1"/>
            <a:r>
              <a:rPr lang="en-US" altLang="zh-CN" sz="3200" dirty="0"/>
              <a:t>can represent an author's opinions as well as established scientific knowledge</a:t>
            </a:r>
          </a:p>
          <a:p>
            <a:r>
              <a:rPr lang="en-US" altLang="zh-CN" sz="3600" b="1" dirty="0"/>
              <a:t>Papers</a:t>
            </a:r>
          </a:p>
          <a:p>
            <a:pPr lvl="1"/>
            <a:r>
              <a:rPr lang="en-US" altLang="zh-CN" sz="3200" dirty="0"/>
              <a:t> must be defended and justified</a:t>
            </a:r>
            <a:endParaRPr lang="zh-CN" altLang="en-US" sz="3200" dirty="0"/>
          </a:p>
        </p:txBody>
      </p:sp>
      <p:pic>
        <p:nvPicPr>
          <p:cNvPr id="41986" name="Picture 2" descr="http://www.colorimageprocessing.com/images/crcpress.gif"/>
          <p:cNvPicPr>
            <a:picLocks noChangeAspect="1" noChangeArrowheads="1"/>
          </p:cNvPicPr>
          <p:nvPr/>
        </p:nvPicPr>
        <p:blipFill>
          <a:blip r:embed="rId3" cstate="print"/>
          <a:srcRect/>
          <a:stretch>
            <a:fillRect/>
          </a:stretch>
        </p:blipFill>
        <p:spPr bwMode="auto">
          <a:xfrm>
            <a:off x="7981950" y="0"/>
            <a:ext cx="1162050" cy="1552576"/>
          </a:xfrm>
          <a:prstGeom prst="rect">
            <a:avLst/>
          </a:prstGeom>
          <a:noFill/>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7704</Words>
  <Application>Microsoft Macintosh PowerPoint</Application>
  <PresentationFormat>全屏显示(4:3)</PresentationFormat>
  <Paragraphs>830</Paragraphs>
  <Slides>60</Slides>
  <Notes>50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60</vt:i4>
      </vt:variant>
    </vt:vector>
  </HeadingPairs>
  <TitlesOfParts>
    <vt:vector size="66" baseType="lpstr">
      <vt:lpstr>微软雅黑</vt:lpstr>
      <vt:lpstr>Exo</vt:lpstr>
      <vt:lpstr>Arial</vt:lpstr>
      <vt:lpstr>Calibri</vt:lpstr>
      <vt:lpstr>Wingdings</vt:lpstr>
      <vt:lpstr>Office 主题</vt:lpstr>
      <vt:lpstr>科技写作和报告 Writing and Presenting for  Computer Science  Class1   Introduction</vt:lpstr>
      <vt:lpstr>Outline</vt:lpstr>
      <vt:lpstr>PowerPoint 演示文稿</vt:lpstr>
      <vt:lpstr>The importance of publications</vt:lpstr>
      <vt:lpstr>Publish or perish</vt:lpstr>
      <vt:lpstr>Writing, science, and skepticism</vt:lpstr>
      <vt:lpstr>Writing, science, and skepticism</vt:lpstr>
      <vt:lpstr>Kinds of Publication</vt:lpstr>
      <vt:lpstr>Books vs Papers</vt:lpstr>
      <vt:lpstr>Journal vs Conference</vt:lpstr>
      <vt:lpstr>http://history.ccf.org.cn/sites/ccf/paiming.jsp </vt:lpstr>
      <vt:lpstr>中国人工智能学会推荐国际学术会议和 国际/国内期刊目录</vt:lpstr>
      <vt:lpstr>Journal</vt:lpstr>
      <vt:lpstr>Conference and Workshop</vt:lpstr>
      <vt:lpstr>Poster </vt:lpstr>
      <vt:lpstr>Don’t choose bogus conferences</vt:lpstr>
      <vt:lpstr>Don’t choose bogus conferences</vt:lpstr>
      <vt:lpstr>Don’t choose bogus conferences</vt:lpstr>
      <vt:lpstr>How to get published</vt:lpstr>
      <vt:lpstr>Cycles in writing and publication</vt:lpstr>
      <vt:lpstr>Cycles in writing and publication</vt:lpstr>
      <vt:lpstr>Cycles in writing and publication</vt:lpstr>
      <vt:lpstr>Paper Structure (1)</vt:lpstr>
      <vt:lpstr>Paper Structure (2)</vt:lpstr>
      <vt:lpstr>Paper Structure (3)  Introduction</vt:lpstr>
      <vt:lpstr>Paper Structure (4)  Acknowledgement</vt:lpstr>
      <vt:lpstr>Paper Structure (4)  References</vt:lpstr>
      <vt:lpstr>Supplementary material</vt:lpstr>
      <vt:lpstr>Ethics</vt:lpstr>
      <vt:lpstr>Fake-paper factories – Paper Mill</vt:lpstr>
      <vt:lpstr>Ethics Check list (1)-- Authorship</vt:lpstr>
      <vt:lpstr>Journal pulls two-studies that listed an author without his permission</vt:lpstr>
      <vt:lpstr>Ethics Check list (2)</vt:lpstr>
      <vt:lpstr>Ethics</vt:lpstr>
      <vt:lpstr>Ethics Check list (3)</vt:lpstr>
      <vt:lpstr>Ethics</vt:lpstr>
      <vt:lpstr>Ethical Issues for AI</vt:lpstr>
      <vt:lpstr>Ethical Issues for AI</vt:lpstr>
      <vt:lpstr>AI’s Unethical Role in Scholarly Writing</vt:lpstr>
      <vt:lpstr> AI tools for Academic Writing</vt:lpstr>
      <vt:lpstr> AI tools for Academic Writing</vt:lpstr>
      <vt:lpstr> AI tools for Reviewing</vt:lpstr>
      <vt:lpstr> AI tools for Reviewing</vt:lpstr>
      <vt:lpstr>Introduction to Peer-Review</vt:lpstr>
      <vt:lpstr>           </vt:lpstr>
      <vt:lpstr>Peer Review: Refereeing (1)</vt:lpstr>
      <vt:lpstr>Peer Review: Refereeing (2)</vt:lpstr>
      <vt:lpstr>Refereeing Checklist</vt:lpstr>
      <vt:lpstr>Referee report (1)</vt:lpstr>
      <vt:lpstr>Referee report (1)</vt:lpstr>
      <vt:lpstr>Referee report (1)</vt:lpstr>
      <vt:lpstr>Referee report (2)</vt:lpstr>
      <vt:lpstr>Referee report (3)</vt:lpstr>
      <vt:lpstr>A refereeing checklist</vt:lpstr>
      <vt:lpstr>Making recommendations</vt:lpstr>
      <vt:lpstr> 课程考核 </vt:lpstr>
      <vt:lpstr>课程考核</vt:lpstr>
      <vt:lpstr>Assignment 1</vt:lpstr>
      <vt:lpstr>Assignment 1</vt:lpstr>
      <vt:lpstr>PowerPoint 演示文稿</vt:lpstr>
    </vt:vector>
  </TitlesOfParts>
  <Company>Lenovo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Lenovo User</dc:creator>
  <cp:lastModifiedBy>1246233439@qq.com</cp:lastModifiedBy>
  <cp:revision>481</cp:revision>
  <dcterms:created xsi:type="dcterms:W3CDTF">2024-09-10T01:36:06Z</dcterms:created>
  <dcterms:modified xsi:type="dcterms:W3CDTF">2024-09-10T10:58:26Z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87DD17E288B1433D86A2DF66C996CF00_43</vt:lpwstr>
  </property>
  <property fmtid="{D5CDD505-2E9C-101B-9397-08002B2CF9AE}" pid="3" name="KSOProductBuildVer">
    <vt:lpwstr>2052-6.7.1.8828</vt:lpwstr>
  </property>
</Properties>
</file>